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85" r:id="rId4"/>
  </p:sldMasterIdLst>
  <p:notesMasterIdLst>
    <p:notesMasterId r:id="rId57"/>
  </p:notesMasterIdLst>
  <p:sldIdLst>
    <p:sldId id="392" r:id="rId5"/>
    <p:sldId id="405" r:id="rId6"/>
    <p:sldId id="407" r:id="rId7"/>
    <p:sldId id="403" r:id="rId8"/>
    <p:sldId id="411" r:id="rId9"/>
    <p:sldId id="445" r:id="rId10"/>
    <p:sldId id="393" r:id="rId11"/>
    <p:sldId id="409" r:id="rId12"/>
    <p:sldId id="450" r:id="rId13"/>
    <p:sldId id="447" r:id="rId14"/>
    <p:sldId id="408" r:id="rId15"/>
    <p:sldId id="451" r:id="rId16"/>
    <p:sldId id="446" r:id="rId17"/>
    <p:sldId id="410" r:id="rId18"/>
    <p:sldId id="394" r:id="rId19"/>
    <p:sldId id="415" r:id="rId20"/>
    <p:sldId id="395" r:id="rId21"/>
    <p:sldId id="336" r:id="rId22"/>
    <p:sldId id="448" r:id="rId23"/>
    <p:sldId id="449" r:id="rId24"/>
    <p:sldId id="326" r:id="rId25"/>
    <p:sldId id="440" r:id="rId26"/>
    <p:sldId id="442" r:id="rId27"/>
    <p:sldId id="412" r:id="rId28"/>
    <p:sldId id="413" r:id="rId29"/>
    <p:sldId id="414" r:id="rId30"/>
    <p:sldId id="416" r:id="rId31"/>
    <p:sldId id="347" r:id="rId32"/>
    <p:sldId id="340" r:id="rId33"/>
    <p:sldId id="431" r:id="rId34"/>
    <p:sldId id="429" r:id="rId35"/>
    <p:sldId id="432" r:id="rId36"/>
    <p:sldId id="430" r:id="rId37"/>
    <p:sldId id="397" r:id="rId38"/>
    <p:sldId id="341" r:id="rId39"/>
    <p:sldId id="417" r:id="rId40"/>
    <p:sldId id="433" r:id="rId41"/>
    <p:sldId id="422" r:id="rId42"/>
    <p:sldId id="418" r:id="rId43"/>
    <p:sldId id="419" r:id="rId44"/>
    <p:sldId id="437" r:id="rId45"/>
    <p:sldId id="438" r:id="rId46"/>
    <p:sldId id="452" r:id="rId47"/>
    <p:sldId id="475" r:id="rId48"/>
    <p:sldId id="468" r:id="rId49"/>
    <p:sldId id="469" r:id="rId50"/>
    <p:sldId id="476" r:id="rId51"/>
    <p:sldId id="477" r:id="rId52"/>
    <p:sldId id="443" r:id="rId53"/>
    <p:sldId id="474" r:id="rId54"/>
    <p:sldId id="478" r:id="rId55"/>
    <p:sldId id="43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8D7E5F-646E-5343-897C-7ED45403C5F0}">
          <p14:sldIdLst>
            <p14:sldId id="392"/>
          </p14:sldIdLst>
        </p14:section>
        <p14:section name="Motivation" id="{0B4DB962-6935-704A-86E7-94CDAA747241}">
          <p14:sldIdLst>
            <p14:sldId id="405"/>
            <p14:sldId id="407"/>
            <p14:sldId id="403"/>
            <p14:sldId id="411"/>
          </p14:sldIdLst>
        </p14:section>
        <p14:section name="Preliminaries" id="{7C81AA4C-F8F9-1644-BA06-77C2B74F5311}">
          <p14:sldIdLst>
            <p14:sldId id="445"/>
            <p14:sldId id="393"/>
            <p14:sldId id="409"/>
            <p14:sldId id="450"/>
            <p14:sldId id="447"/>
            <p14:sldId id="408"/>
            <p14:sldId id="451"/>
          </p14:sldIdLst>
        </p14:section>
        <p14:section name="Landscape" id="{4FB5D02C-BAEE-DB4B-B8CD-B0AB8DE07214}">
          <p14:sldIdLst>
            <p14:sldId id="446"/>
            <p14:sldId id="410"/>
            <p14:sldId id="394"/>
          </p14:sldIdLst>
        </p14:section>
        <p14:section name="RandPiper - SMR" id="{BE846DAB-19FA-A349-9A16-26FD5BC6C4CC}">
          <p14:sldIdLst>
            <p14:sldId id="415"/>
            <p14:sldId id="395"/>
            <p14:sldId id="336"/>
            <p14:sldId id="448"/>
            <p14:sldId id="449"/>
            <p14:sldId id="326"/>
            <p14:sldId id="440"/>
            <p14:sldId id="442"/>
            <p14:sldId id="412"/>
            <p14:sldId id="413"/>
            <p14:sldId id="414"/>
          </p14:sldIdLst>
        </p14:section>
        <p14:section name="New protocols - GRandPiper, BRandPiper ,and OptRand" id="{C9ECB400-5772-9642-A4A6-23DB45719A58}">
          <p14:sldIdLst>
            <p14:sldId id="416"/>
            <p14:sldId id="347"/>
            <p14:sldId id="340"/>
            <p14:sldId id="431"/>
            <p14:sldId id="429"/>
            <p14:sldId id="432"/>
            <p14:sldId id="430"/>
            <p14:sldId id="397"/>
            <p14:sldId id="341"/>
            <p14:sldId id="417"/>
            <p14:sldId id="433"/>
            <p14:sldId id="422"/>
            <p14:sldId id="418"/>
            <p14:sldId id="419"/>
            <p14:sldId id="437"/>
            <p14:sldId id="438"/>
            <p14:sldId id="452"/>
            <p14:sldId id="475"/>
            <p14:sldId id="468"/>
            <p14:sldId id="469"/>
            <p14:sldId id="476"/>
            <p14:sldId id="477"/>
            <p14:sldId id="443"/>
            <p14:sldId id="474"/>
            <p14:sldId id="478"/>
            <p14:sldId id="43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CBBA36-2301-7947-A285-149022CE745B}" v="2679" dt="2023-04-19T05:34:13.320"/>
    <p1510:client id="{4A5B4A0B-33C2-CD46-B974-E2A2D204A26C}" v="1" dt="2023-04-19T12:47:57.0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29"/>
    <p:restoredTop sz="96240"/>
  </p:normalViewPr>
  <p:slideViewPr>
    <p:cSldViewPr>
      <p:cViewPr varScale="1">
        <p:scale>
          <a:sx n="152" d="100"/>
          <a:sy n="152" d="100"/>
        </p:scale>
        <p:origin x="192" y="1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at, Adithya" userId="11d06340-f7cd-44f5-a339-eb59baa7e72e" providerId="ADAL" clId="{4A5B4A0B-33C2-CD46-B974-E2A2D204A26C}"/>
    <pc:docChg chg="modSld">
      <pc:chgData name="Bhat, Adithya" userId="11d06340-f7cd-44f5-a339-eb59baa7e72e" providerId="ADAL" clId="{4A5B4A0B-33C2-CD46-B974-E2A2D204A26C}" dt="2023-04-19T12:47:57.038" v="0" actId="20577"/>
      <pc:docMkLst>
        <pc:docMk/>
      </pc:docMkLst>
      <pc:sldChg chg="modSp">
        <pc:chgData name="Bhat, Adithya" userId="11d06340-f7cd-44f5-a339-eb59baa7e72e" providerId="ADAL" clId="{4A5B4A0B-33C2-CD46-B974-E2A2D204A26C}" dt="2023-04-19T12:47:57.038" v="0" actId="20577"/>
        <pc:sldMkLst>
          <pc:docMk/>
          <pc:sldMk cId="1073207672" sldId="405"/>
        </pc:sldMkLst>
        <pc:spChg chg="mod">
          <ac:chgData name="Bhat, Adithya" userId="11d06340-f7cd-44f5-a339-eb59baa7e72e" providerId="ADAL" clId="{4A5B4A0B-33C2-CD46-B974-E2A2D204A26C}" dt="2023-04-19T12:47:57.038" v="0" actId="20577"/>
          <ac:spMkLst>
            <pc:docMk/>
            <pc:sldMk cId="1073207672" sldId="405"/>
            <ac:spMk id="3" creationId="{102079E4-58EE-974F-806B-2C557379F66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D7A6C-EBDA-FA45-BEF0-69A258D8E5FA}" type="datetimeFigureOut">
              <a:rPr lang="en-US" smtClean="0"/>
              <a:t>4/17/23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BA59C-ABAB-8D4E-877A-00F30BEFB91B}" type="slidenum">
              <a:rPr lang="en-US" smtClean="0"/>
              <a:t>‹#›</a:t>
            </a:fld>
            <a:endParaRPr lang="en-US"/>
          </a:p>
        </p:txBody>
      </p:sp>
    </p:spTree>
    <p:extLst>
      <p:ext uri="{BB962C8B-B14F-4D97-AF65-F5344CB8AC3E}">
        <p14:creationId xmlns:p14="http://schemas.microsoft.com/office/powerpoint/2010/main" val="1518151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everyone, I am Adithya Bhat, and I will be talking about building random beacon protocols using the SMR protocol described by </a:t>
            </a:r>
            <a:r>
              <a:rPr lang="en-US" err="1"/>
              <a:t>Nibesh</a:t>
            </a:r>
            <a:r>
              <a:rPr lang="en-US"/>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798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beacon protocol, we will remove servers that do not propose anything. In this example, server 1 is removed, and server 2 becomes a leader in round n+1.</a:t>
            </a:r>
          </a:p>
          <a:p>
            <a:endParaRPr lang="en-US" dirty="0"/>
          </a:p>
          <a:p>
            <a:r>
              <a:rPr lang="en-US" dirty="0"/>
              <a:t>This allows us to have a sequence of leaders for whom we will always have some PVSS shares.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43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see how we build our beacons in parallel to the SMR protocol. Consider the same sequence of servers and their previously committed PVSS values.</a:t>
            </a:r>
          </a:p>
          <a:p>
            <a:r>
              <a:rPr lang="en-US" dirty="0"/>
              <a:t>In round 1-n, server 1 shared s1.</a:t>
            </a:r>
          </a:p>
          <a:p>
            <a:endParaRPr lang="en-US" dirty="0"/>
          </a:p>
          <a:p>
            <a:r>
              <a:rPr lang="en-US" dirty="0"/>
              <a:t>All the servers reconstruct s1 in round 1.</a:t>
            </a:r>
          </a:p>
          <a:p>
            <a:r>
              <a:rPr lang="en-US" dirty="0"/>
              <a:t>Similarly, in round 2-n, server 2 shared s2</a:t>
            </a:r>
          </a:p>
          <a:p>
            <a:endParaRPr lang="en-US" dirty="0"/>
          </a:p>
          <a:p>
            <a:r>
              <a:rPr lang="en-US" dirty="0"/>
              <a:t>Which we reconstruct in round n+2.</a:t>
            </a:r>
          </a:p>
          <a:p>
            <a:endParaRPr lang="en-US" dirty="0"/>
          </a:p>
          <a:p>
            <a:r>
              <a:rPr lang="en-US" dirty="0"/>
              <a:t>The same principle is applied to every server.</a:t>
            </a:r>
          </a:p>
          <a:p>
            <a:endParaRPr lang="en-US" dirty="0"/>
          </a:p>
          <a:p>
            <a:r>
              <a:rPr lang="en-US" dirty="0"/>
              <a:t>To build the first beacon O1 in round t+1, we hash the first t+1 random numbers. Since we are using t+1 numbers s1…st+1 one of which is uniformly random, guaranteeing that the beacon is also uniformly random.</a:t>
            </a:r>
          </a:p>
          <a:p>
            <a:endParaRPr lang="en-US" dirty="0"/>
          </a:p>
          <a:p>
            <a:r>
              <a:rPr lang="en-US" dirty="0"/>
              <a:t>The next beacon O2 is simply the hash of the secret of the current server s4 and the previous beacon O1.</a:t>
            </a:r>
          </a:p>
          <a:p>
            <a:endParaRPr lang="en-US" dirty="0"/>
          </a:p>
          <a:p>
            <a:r>
              <a:rPr lang="en-US" dirty="0"/>
              <a:t>We repeat this for every round.</a:t>
            </a:r>
          </a:p>
          <a:p>
            <a:endParaRPr lang="en-US" dirty="0"/>
          </a:p>
          <a:p>
            <a:r>
              <a:rPr lang="en-US" dirty="0"/>
              <a:t>Observe that, an adversary that does does not know honest server’s values, say server 4’s value, cannot predict any of the values after round n+4. The beacons after round n+4, need s4 directly or indirectly to compute the future beacons. Therefore, an adversary cannot indefinitely predict values into the future.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894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GRandPiper</a:t>
            </a:r>
            <a:r>
              <a:rPr lang="en-US" dirty="0"/>
              <a:t> protocol we have described so far uses round robin to choose the leaders for a round. This gives an adversary the power to predict t+1 values into the future. To solve this, we also randomize the leaders using our beacons without replacing the leader until t rounds. This reduces the predictability advantage to O(min(k,t+1)) where k is the ... For details please refer to our paper.</a:t>
            </a:r>
          </a:p>
          <a:p>
            <a:endParaRPr lang="en-US" dirty="0"/>
          </a:p>
          <a:p>
            <a:r>
              <a:rPr lang="en-US" dirty="0"/>
              <a:t>The limitations of </a:t>
            </a:r>
            <a:r>
              <a:rPr lang="en-US" dirty="0" err="1"/>
              <a:t>GRandPiper</a:t>
            </a:r>
            <a:r>
              <a:rPr lang="en-US" dirty="0"/>
              <a:t> are: </a:t>
            </a:r>
          </a:p>
          <a:p>
            <a:endParaRPr lang="en-US" dirty="0"/>
          </a:p>
          <a:p>
            <a:r>
              <a:rPr lang="en-US" dirty="0"/>
              <a:t>In a round, if the next leader is Byzantine, the adversary gets to know the beacon 13\Delta before the other honest servers. </a:t>
            </a:r>
          </a:p>
          <a:p>
            <a:endParaRPr lang="en-US" dirty="0"/>
          </a:p>
          <a:p>
            <a:r>
              <a:rPr lang="en-US" dirty="0"/>
              <a:t>This problems gets worse if you assume an adaptive adversary corrupting the next t servers.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84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 high level, In this approach, in every round, </a:t>
            </a:r>
          </a:p>
          <a:p>
            <a:endParaRPr lang="en-US" dirty="0"/>
          </a:p>
          <a:p>
            <a:r>
              <a:rPr lang="en-US" dirty="0"/>
              <a:t>say round 1, </a:t>
            </a:r>
          </a:p>
          <a:p>
            <a:endParaRPr lang="en-US" dirty="0"/>
          </a:p>
          <a:p>
            <a:r>
              <a:rPr lang="en-US" dirty="0"/>
              <a:t>we will take random number shares from all the servers, </a:t>
            </a:r>
          </a:p>
          <a:p>
            <a:endParaRPr lang="en-US" dirty="0"/>
          </a:p>
          <a:p>
            <a:r>
              <a:rPr lang="en-US" dirty="0"/>
              <a:t>combine them homomorphically </a:t>
            </a:r>
          </a:p>
          <a:p>
            <a:endParaRPr lang="en-US" dirty="0"/>
          </a:p>
          <a:p>
            <a:r>
              <a:rPr lang="en-US" dirty="0"/>
              <a:t>to build the random number R1, </a:t>
            </a:r>
          </a:p>
          <a:p>
            <a:endParaRPr lang="en-US" dirty="0"/>
          </a:p>
          <a:p>
            <a:r>
              <a:rPr lang="en-US" dirty="0"/>
              <a:t>whose hash is the beacon for that round. Since R1 has contributions from all the honest servers, it must be random.</a:t>
            </a:r>
          </a:p>
          <a:p>
            <a:endParaRPr lang="en-US" dirty="0"/>
          </a:p>
          <a:p>
            <a:r>
              <a:rPr lang="en-US" dirty="0"/>
              <a:t>Similarly, we repeat this for every round.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661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every round, since we are now consuming O(n) random numbers, </a:t>
            </a:r>
          </a:p>
          <a:p>
            <a:endParaRPr lang="en-US" dirty="0"/>
          </a:p>
          <a:p>
            <a:r>
              <a:rPr lang="en-US" dirty="0"/>
              <a:t>we also need to add O(n) random numbers.</a:t>
            </a:r>
          </a:p>
          <a:p>
            <a:endParaRPr lang="en-US" dirty="0"/>
          </a:p>
          <a:p>
            <a:r>
              <a:rPr lang="en-US" dirty="0"/>
              <a:t>So the servers add secret </a:t>
            </a:r>
            <a:r>
              <a:rPr lang="en-US" dirty="0" err="1"/>
              <a:t>sharings</a:t>
            </a:r>
            <a:r>
              <a:rPr lang="en-US" dirty="0"/>
              <a:t> for n random numbers in every round. For example, server 1 adds r11 r12 and so on up to r1n</a:t>
            </a:r>
          </a:p>
          <a:p>
            <a:r>
              <a:rPr lang="en-US" dirty="0"/>
              <a:t> in its turn to propose, </a:t>
            </a:r>
          </a:p>
          <a:p>
            <a:endParaRPr lang="en-US" dirty="0"/>
          </a:p>
          <a:p>
            <a:r>
              <a:rPr lang="en-US" dirty="0"/>
              <a:t>which gets committed and after n rounds, we have enough shares from everyone to build our beacon.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397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million dollar or bitcoin question is: How do we share O(n) secrets without incurring O(n^3) comm. Complexity always? </a:t>
            </a:r>
          </a:p>
          <a:p>
            <a:endParaRPr lang="en-US" dirty="0"/>
          </a:p>
          <a:p>
            <a:r>
              <a:rPr lang="en-US" dirty="0"/>
              <a:t>It turns out that if you use PVSS to share O(n) secrets, then the input information is O(n^2) and we can’t do better than O(n^3). </a:t>
            </a:r>
          </a:p>
          <a:p>
            <a:endParaRPr lang="en-US" dirty="0"/>
          </a:p>
          <a:p>
            <a:r>
              <a:rPr lang="en-US" dirty="0"/>
              <a:t>Fortunately, it turns that there is hope if you use VSS. We come up with </a:t>
            </a:r>
            <a:r>
              <a:rPr lang="en-US" dirty="0" err="1"/>
              <a:t>iVSS</a:t>
            </a:r>
            <a:r>
              <a:rPr lang="en-US" dirty="0"/>
              <a:t> or improved VSS which allows us to share O(n) secrets using O(fn^2) comm complexity where f is the number of actual faults in the 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58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classical VSS protocols such as </a:t>
            </a:r>
            <a:r>
              <a:rPr lang="en-US" dirty="0" err="1"/>
              <a:t>eVSS</a:t>
            </a:r>
            <a:r>
              <a:rPr lang="en-US" dirty="0"/>
              <a:t> in the bulletin board world. The bulletin board abstraction allows all the servers to see the same message instantly even if the sender of the message is Byzantine.</a:t>
            </a:r>
          </a:p>
          <a:p>
            <a:endParaRPr lang="en-US" dirty="0"/>
          </a:p>
          <a:p>
            <a:r>
              <a:rPr lang="en-US" dirty="0"/>
              <a:t>The protocols consist of a dealer and the other servers </a:t>
            </a:r>
          </a:p>
          <a:p>
            <a:endParaRPr lang="en-US" dirty="0"/>
          </a:p>
          <a:p>
            <a:r>
              <a:rPr lang="en-US" dirty="0"/>
              <a:t>and a bulletin board. </a:t>
            </a:r>
          </a:p>
          <a:p>
            <a:endParaRPr lang="en-US" dirty="0"/>
          </a:p>
          <a:p>
            <a:r>
              <a:rPr lang="en-US" dirty="0"/>
              <a:t>The dealer posts the commitments to all the n random numbers on the bulletin board. </a:t>
            </a:r>
          </a:p>
          <a:p>
            <a:endParaRPr lang="en-US" dirty="0"/>
          </a:p>
          <a:p>
            <a:r>
              <a:rPr lang="en-US" dirty="0"/>
              <a:t>The dealer also privately sends everyone their shares for these commitments. </a:t>
            </a:r>
          </a:p>
          <a:p>
            <a:endParaRPr lang="en-US" dirty="0"/>
          </a:p>
          <a:p>
            <a:r>
              <a:rPr lang="en-US" dirty="0"/>
              <a:t>Servers that do not receive any share post  a complaint on the bulletin board. </a:t>
            </a:r>
          </a:p>
          <a:p>
            <a:endParaRPr lang="en-US" dirty="0"/>
          </a:p>
          <a:p>
            <a:r>
              <a:rPr lang="en-US" dirty="0"/>
              <a:t>For every complaint on the bulletin board, the dealer posts their shares publicly thereby denying the allegation that it was faulty. </a:t>
            </a:r>
          </a:p>
          <a:p>
            <a:endParaRPr lang="en-US" dirty="0"/>
          </a:p>
          <a:p>
            <a:r>
              <a:rPr lang="en-US" dirty="0"/>
              <a:t>If all the complaints are resolved with correct shares, then all servers finish the sharing protocol. </a:t>
            </a:r>
          </a:p>
          <a:p>
            <a:endParaRPr lang="en-US" dirty="0"/>
          </a:p>
          <a:p>
            <a:r>
              <a:rPr lang="en-US" dirty="0"/>
              <a:t>This protocol requires a communication complexity of O(</a:t>
            </a:r>
            <a:r>
              <a:rPr lang="en-US" dirty="0" err="1"/>
              <a:t>fn</a:t>
            </a:r>
            <a:r>
              <a:rPr lang="en-US" dirty="0"/>
              <a:t>) on the bulletin board. It turns out that we can do something better that does not involve so many posts on the bulletin board.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910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develop an improvement over the classical VSS protocols called </a:t>
            </a:r>
            <a:r>
              <a:rPr lang="en-US" dirty="0" err="1"/>
              <a:t>iVSS</a:t>
            </a:r>
            <a:r>
              <a:rPr lang="en-US" dirty="0"/>
              <a:t>. </a:t>
            </a:r>
          </a:p>
          <a:p>
            <a:endParaRPr lang="en-US" dirty="0"/>
          </a:p>
          <a:p>
            <a:r>
              <a:rPr lang="en-US" dirty="0"/>
              <a:t>We have the same setup as before. </a:t>
            </a:r>
          </a:p>
          <a:p>
            <a:endParaRPr lang="en-US" dirty="0"/>
          </a:p>
          <a:p>
            <a:r>
              <a:rPr lang="en-US" dirty="0"/>
              <a:t>The dealer still sends its shares privately to all the servers. </a:t>
            </a:r>
          </a:p>
          <a:p>
            <a:endParaRPr lang="en-US" dirty="0"/>
          </a:p>
          <a:p>
            <a:r>
              <a:rPr lang="en-US" dirty="0"/>
              <a:t>This time we will not be posting the complaints on the bulletin board. If a server does not receive a share it will tell all the other servers that it did not receive a share. Every server collects such complaints and asks the leader for shares corresponding to every complaint. This is identical to the classical VSS protocol in terms of the information revealed except that we don’t agree on the set of people blaming. If a server sees that a leader correctly resolves all the complaints it received, then it sends a vote message to the leader. </a:t>
            </a:r>
          </a:p>
          <a:p>
            <a:endParaRPr lang="en-US" dirty="0"/>
          </a:p>
          <a:p>
            <a:r>
              <a:rPr lang="en-US" dirty="0"/>
              <a:t>The leader posts a vote certificate on the bulletin board thereby finishing the protocol. </a:t>
            </a:r>
          </a:p>
          <a:p>
            <a:endParaRPr lang="en-US" dirty="0"/>
          </a:p>
          <a:p>
            <a:r>
              <a:rPr lang="en-US" dirty="0"/>
              <a:t>The communication complexity of this approach is O(n). An added benefit of this approach is that the vote certificate in the final step can be integrated into the SMR’s votes. Since our SMR also uses certificates, we can re-use the same certificate for </a:t>
            </a:r>
            <a:r>
              <a:rPr lang="en-US" dirty="0" err="1"/>
              <a:t>iVSS</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016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million dollar or bitcoin question is: How do we share O(n) secrets without incurring O(n^3) comm. Complexity always? </a:t>
            </a:r>
          </a:p>
          <a:p>
            <a:endParaRPr lang="en-US" dirty="0"/>
          </a:p>
          <a:p>
            <a:r>
              <a:rPr lang="en-US" dirty="0"/>
              <a:t>It turns out that if you use PVSS to share O(n) secrets, then the input information is O(n^2) and we can’t do better than O(n^3). </a:t>
            </a:r>
          </a:p>
          <a:p>
            <a:endParaRPr lang="en-US" dirty="0"/>
          </a:p>
          <a:p>
            <a:r>
              <a:rPr lang="en-US" dirty="0"/>
              <a:t>Fortunately, it turns that there is hope if you use VSS. We come up with </a:t>
            </a:r>
            <a:r>
              <a:rPr lang="en-US" dirty="0" err="1"/>
              <a:t>iVSS</a:t>
            </a:r>
            <a:r>
              <a:rPr lang="en-US" dirty="0"/>
              <a:t> or improved VSS which allows us to share O(n) secrets using O(fn^2) comm complexity where f is the number of actual faults in the 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515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125189-1389-FB43-A732-7D66D02C5132}" type="slidenum">
              <a:rPr lang="en-US" smtClean="0"/>
              <a:t>46</a:t>
            </a:fld>
            <a:endParaRPr lang="en-US"/>
          </a:p>
        </p:txBody>
      </p:sp>
    </p:spTree>
    <p:extLst>
      <p:ext uri="{BB962C8B-B14F-4D97-AF65-F5344CB8AC3E}">
        <p14:creationId xmlns:p14="http://schemas.microsoft.com/office/powerpoint/2010/main" val="31618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These are the SOTA for synchrony</a:t>
            </a:r>
          </a:p>
          <a:p>
            <a:r>
              <a:rPr lang="en-US" dirty="0"/>
              <a:t>- These are the SOTA for non-synchrony</a:t>
            </a:r>
          </a:p>
          <a:p>
            <a:r>
              <a:rPr lang="en-US" dirty="0"/>
              <a:t>- Most of them except PBFT have block period of at least 2\delta. </a:t>
            </a:r>
          </a:p>
          <a:p>
            <a:r>
              <a:rPr lang="en-US" dirty="0"/>
              <a:t>- Most of them linear digital signature computation costs.</a:t>
            </a:r>
          </a:p>
          <a:p>
            <a:r>
              <a:rPr lang="en-US" dirty="0"/>
              <a:t>This is because ...</a:t>
            </a:r>
          </a:p>
        </p:txBody>
      </p:sp>
      <p:sp>
        <p:nvSpPr>
          <p:cNvPr id="4" name="Slide Number Placeholder 3"/>
          <p:cNvSpPr>
            <a:spLocks noGrp="1"/>
          </p:cNvSpPr>
          <p:nvPr>
            <p:ph type="sldNum" sz="quarter" idx="5"/>
          </p:nvPr>
        </p:nvSpPr>
        <p:spPr/>
        <p:txBody>
          <a:bodyPr/>
          <a:lstStyle/>
          <a:p>
            <a:fld id="{2AB5B929-32F4-8E4F-AAD9-51E639F086B6}" type="slidenum">
              <a:rPr lang="en-US" smtClean="0"/>
              <a:t>18</a:t>
            </a:fld>
            <a:endParaRPr lang="en-US"/>
          </a:p>
        </p:txBody>
      </p:sp>
    </p:spTree>
    <p:extLst>
      <p:ext uri="{BB962C8B-B14F-4D97-AF65-F5344CB8AC3E}">
        <p14:creationId xmlns:p14="http://schemas.microsoft.com/office/powerpoint/2010/main" val="2863562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125189-1389-FB43-A732-7D66D02C5132}" type="slidenum">
              <a:rPr lang="en-US" smtClean="0"/>
              <a:t>49</a:t>
            </a:fld>
            <a:endParaRPr lang="en-US"/>
          </a:p>
        </p:txBody>
      </p:sp>
    </p:spTree>
    <p:extLst>
      <p:ext uri="{BB962C8B-B14F-4D97-AF65-F5344CB8AC3E}">
        <p14:creationId xmlns:p14="http://schemas.microsoft.com/office/powerpoint/2010/main" val="1478070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give an overview of the techniques used in </a:t>
            </a:r>
            <a:r>
              <a:rPr lang="en-US" dirty="0" err="1"/>
              <a:t>OptRand</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25189-1389-FB43-A732-7D66D02C51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62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These are the SOTA for synchrony</a:t>
            </a:r>
          </a:p>
          <a:p>
            <a:r>
              <a:rPr lang="en-US" dirty="0"/>
              <a:t>- These are the SOTA for non-synchrony</a:t>
            </a:r>
          </a:p>
          <a:p>
            <a:r>
              <a:rPr lang="en-US" dirty="0"/>
              <a:t>- Most of them except PBFT have block period of at least 2\delta. </a:t>
            </a:r>
          </a:p>
          <a:p>
            <a:r>
              <a:rPr lang="en-US" dirty="0"/>
              <a:t>- Most of them linear digital signature computation costs.</a:t>
            </a:r>
          </a:p>
          <a:p>
            <a:r>
              <a:rPr lang="en-US" dirty="0"/>
              <a:t>This is because ...</a:t>
            </a:r>
          </a:p>
        </p:txBody>
      </p:sp>
      <p:sp>
        <p:nvSpPr>
          <p:cNvPr id="4" name="Slide Number Placeholder 3"/>
          <p:cNvSpPr>
            <a:spLocks noGrp="1"/>
          </p:cNvSpPr>
          <p:nvPr>
            <p:ph type="sldNum" sz="quarter" idx="5"/>
          </p:nvPr>
        </p:nvSpPr>
        <p:spPr/>
        <p:txBody>
          <a:bodyPr/>
          <a:lstStyle/>
          <a:p>
            <a:fld id="{2AB5B929-32F4-8E4F-AAD9-51E639F086B6}" type="slidenum">
              <a:rPr lang="en-US" smtClean="0"/>
              <a:t>19</a:t>
            </a:fld>
            <a:endParaRPr lang="en-US"/>
          </a:p>
        </p:txBody>
      </p:sp>
    </p:spTree>
    <p:extLst>
      <p:ext uri="{BB962C8B-B14F-4D97-AF65-F5344CB8AC3E}">
        <p14:creationId xmlns:p14="http://schemas.microsoft.com/office/powerpoint/2010/main" val="300919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These are the SOTA for synchrony</a:t>
            </a:r>
          </a:p>
          <a:p>
            <a:r>
              <a:rPr lang="en-US" dirty="0"/>
              <a:t>- These are the SOTA for non-synchrony</a:t>
            </a:r>
          </a:p>
          <a:p>
            <a:r>
              <a:rPr lang="en-US" dirty="0"/>
              <a:t>- Most of them except PBFT have block period of at least 2\delta. </a:t>
            </a:r>
          </a:p>
          <a:p>
            <a:r>
              <a:rPr lang="en-US" dirty="0"/>
              <a:t>- Most of them linear digital signature computation costs.</a:t>
            </a:r>
          </a:p>
          <a:p>
            <a:r>
              <a:rPr lang="en-US" dirty="0"/>
              <a:t>This is because ...</a:t>
            </a:r>
          </a:p>
        </p:txBody>
      </p:sp>
      <p:sp>
        <p:nvSpPr>
          <p:cNvPr id="4" name="Slide Number Placeholder 3"/>
          <p:cNvSpPr>
            <a:spLocks noGrp="1"/>
          </p:cNvSpPr>
          <p:nvPr>
            <p:ph type="sldNum" sz="quarter" idx="5"/>
          </p:nvPr>
        </p:nvSpPr>
        <p:spPr/>
        <p:txBody>
          <a:bodyPr/>
          <a:lstStyle/>
          <a:p>
            <a:fld id="{2AB5B929-32F4-8E4F-AAD9-51E639F086B6}" type="slidenum">
              <a:rPr lang="en-US" smtClean="0"/>
              <a:t>20</a:t>
            </a:fld>
            <a:endParaRPr lang="en-US"/>
          </a:p>
        </p:txBody>
      </p:sp>
    </p:spTree>
    <p:extLst>
      <p:ext uri="{BB962C8B-B14F-4D97-AF65-F5344CB8AC3E}">
        <p14:creationId xmlns:p14="http://schemas.microsoft.com/office/powerpoint/2010/main" val="221924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block contains a QC</a:t>
            </a:r>
          </a:p>
          <a:p>
            <a:r>
              <a:rPr lang="en-US" dirty="0"/>
              <a:t>The QC implies linear computation cost, and also at least one-round trip delay between two successive blocks</a:t>
            </a:r>
          </a:p>
        </p:txBody>
      </p:sp>
      <p:sp>
        <p:nvSpPr>
          <p:cNvPr id="4" name="Slide Number Placeholder 3"/>
          <p:cNvSpPr>
            <a:spLocks noGrp="1"/>
          </p:cNvSpPr>
          <p:nvPr>
            <p:ph type="sldNum" sz="quarter" idx="5"/>
          </p:nvPr>
        </p:nvSpPr>
        <p:spPr/>
        <p:txBody>
          <a:bodyPr/>
          <a:lstStyle/>
          <a:p>
            <a:fld id="{2AB5B929-32F4-8E4F-AAD9-51E639F086B6}" type="slidenum">
              <a:rPr lang="en-US" smtClean="0"/>
              <a:t>21</a:t>
            </a:fld>
            <a:endParaRPr lang="en-US"/>
          </a:p>
        </p:txBody>
      </p:sp>
    </p:spTree>
    <p:extLst>
      <p:ext uri="{BB962C8B-B14F-4D97-AF65-F5344CB8AC3E}">
        <p14:creationId xmlns:p14="http://schemas.microsoft.com/office/powerpoint/2010/main" val="95471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to note is that in synchrony we use equivocation detection to improve fault-tolerance.</a:t>
            </a:r>
          </a:p>
          <a:p>
            <a:r>
              <a:rPr lang="en-US" dirty="0"/>
              <a:t>But, </a:t>
            </a:r>
          </a:p>
          <a:p>
            <a:r>
              <a:rPr lang="en-US" dirty="0"/>
              <a:t>- </a:t>
            </a:r>
          </a:p>
          <a:p>
            <a:r>
              <a:rPr lang="en-US" dirty="0"/>
              <a:t>- </a:t>
            </a:r>
          </a:p>
        </p:txBody>
      </p:sp>
      <p:sp>
        <p:nvSpPr>
          <p:cNvPr id="4" name="Slide Number Placeholder 3"/>
          <p:cNvSpPr>
            <a:spLocks noGrp="1"/>
          </p:cNvSpPr>
          <p:nvPr>
            <p:ph type="sldNum" sz="quarter" idx="5"/>
          </p:nvPr>
        </p:nvSpPr>
        <p:spPr/>
        <p:txBody>
          <a:bodyPr/>
          <a:lstStyle/>
          <a:p>
            <a:fld id="{2AB5B929-32F4-8E4F-AAD9-51E639F086B6}" type="slidenum">
              <a:rPr lang="en-US" smtClean="0"/>
              <a:t>22</a:t>
            </a:fld>
            <a:endParaRPr lang="en-US"/>
          </a:p>
        </p:txBody>
      </p:sp>
    </p:spTree>
    <p:extLst>
      <p:ext uri="{BB962C8B-B14F-4D97-AF65-F5344CB8AC3E}">
        <p14:creationId xmlns:p14="http://schemas.microsoft.com/office/powerpoint/2010/main" val="2559598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block contains a QC</a:t>
            </a:r>
          </a:p>
          <a:p>
            <a:r>
              <a:rPr lang="en-US" dirty="0"/>
              <a:t>The QC implies linear computation cost, and also at least one-round trip delay between two successive blocks</a:t>
            </a:r>
          </a:p>
        </p:txBody>
      </p:sp>
      <p:sp>
        <p:nvSpPr>
          <p:cNvPr id="4" name="Slide Number Placeholder 3"/>
          <p:cNvSpPr>
            <a:spLocks noGrp="1"/>
          </p:cNvSpPr>
          <p:nvPr>
            <p:ph type="sldNum" sz="quarter" idx="5"/>
          </p:nvPr>
        </p:nvSpPr>
        <p:spPr/>
        <p:txBody>
          <a:bodyPr/>
          <a:lstStyle/>
          <a:p>
            <a:fld id="{2AB5B929-32F4-8E4F-AAD9-51E639F086B6}" type="slidenum">
              <a:rPr lang="en-US" smtClean="0"/>
              <a:t>23</a:t>
            </a:fld>
            <a:endParaRPr lang="en-US"/>
          </a:p>
        </p:txBody>
      </p:sp>
    </p:spTree>
    <p:extLst>
      <p:ext uri="{BB962C8B-B14F-4D97-AF65-F5344CB8AC3E}">
        <p14:creationId xmlns:p14="http://schemas.microsoft.com/office/powerpoint/2010/main" val="1213018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GRandPiper</a:t>
            </a:r>
            <a:r>
              <a:rPr lang="en-US" dirty="0"/>
              <a:t> has a </a:t>
            </a:r>
            <a:r>
              <a:rPr lang="en-US" dirty="0" err="1"/>
              <a:t>commmunication</a:t>
            </a:r>
            <a:r>
              <a:rPr lang="en-US" dirty="0"/>
              <a:t> complexity of O(n^2) per beacon. Let's take a look at how we achieve this.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528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a round robin sequence of servers from 1 to 5 looping back to 1.</a:t>
            </a:r>
          </a:p>
          <a:p>
            <a:endParaRPr lang="en-US" dirty="0"/>
          </a:p>
          <a:p>
            <a:r>
              <a:rPr lang="en-US" dirty="0"/>
              <a:t>Server 1 in round 1 shares s1 using PVSS and our SMR.</a:t>
            </a:r>
          </a:p>
          <a:p>
            <a:endParaRPr lang="en-US" dirty="0"/>
          </a:p>
          <a:p>
            <a:r>
              <a:rPr lang="en-US" dirty="0"/>
              <a:t>Next server 2 in round 2 shares s2 using PVSS and the SMR.</a:t>
            </a:r>
          </a:p>
          <a:p>
            <a:endParaRPr lang="en-US" dirty="0"/>
          </a:p>
          <a:p>
            <a:r>
              <a:rPr lang="en-US" dirty="0"/>
              <a:t>Similarly, all the servers share random numbers using PVSS and our SMR.</a:t>
            </a:r>
          </a:p>
          <a:p>
            <a:endParaRPr lang="en-US" dirty="0"/>
          </a:p>
          <a:p>
            <a:r>
              <a:rPr lang="en-US" dirty="0"/>
              <a:t>At the end of t+1 rounds, we will either commit s1 or commit nothing. </a:t>
            </a:r>
          </a:p>
          <a:p>
            <a:endParaRPr lang="en-US" dirty="0"/>
          </a:p>
          <a:p>
            <a:r>
              <a:rPr lang="en-US" dirty="0"/>
              <a:t>At the end of the t+2</a:t>
            </a:r>
            <a:r>
              <a:rPr lang="en-US" baseline="30000" dirty="0"/>
              <a:t>nd</a:t>
            </a:r>
            <a:r>
              <a:rPr lang="en-US" dirty="0"/>
              <a:t> round, we will again either commit s2 or commit nothing.</a:t>
            </a:r>
          </a:p>
          <a:p>
            <a:endParaRPr lang="en-US" dirty="0"/>
          </a:p>
          <a:p>
            <a:r>
              <a:rPr lang="en-US" dirty="0"/>
              <a:t>The same principle applies to all the proposals.</a:t>
            </a:r>
          </a:p>
          <a:p>
            <a:endParaRPr lang="en-US" dirty="0"/>
          </a:p>
          <a:p>
            <a:r>
              <a:rPr lang="en-US" dirty="0"/>
              <a:t>Now, at the end of round t+1, observe that server 1’s proposal is either accepted by all the servers or all the servers know that server 1 did not propose anything. In general, before a server becomes a leader again, we always commit some block from that server or all the server know that it did not propose anything.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809BC-B959-A145-90D2-677E71EA80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863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962BC-C9A0-0684-752C-BA22C10EA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445F4-BE26-6278-7938-EBCF2695E7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40D052-0534-7570-627B-0B2950C0F90F}"/>
              </a:ext>
            </a:extLst>
          </p:cNvPr>
          <p:cNvSpPr>
            <a:spLocks noGrp="1"/>
          </p:cNvSpPr>
          <p:nvPr>
            <p:ph type="dt" sz="half" idx="10"/>
          </p:nvPr>
        </p:nvSpPr>
        <p:spPr/>
        <p:txBody>
          <a:bodyPr/>
          <a:lstStyle/>
          <a:p>
            <a:fld id="{F6CB239F-B2C7-4946-94C8-9B50FFDAFA80}" type="datetime1">
              <a:rPr lang="en-US" smtClean="0"/>
              <a:t>4/19/23</a:t>
            </a:fld>
            <a:endParaRPr lang="en-US"/>
          </a:p>
        </p:txBody>
      </p:sp>
      <p:sp>
        <p:nvSpPr>
          <p:cNvPr id="5" name="Footer Placeholder 4">
            <a:extLst>
              <a:ext uri="{FF2B5EF4-FFF2-40B4-BE49-F238E27FC236}">
                <a16:creationId xmlns:a16="http://schemas.microsoft.com/office/drawing/2014/main" id="{EADDB74F-AC98-8EBD-C4BA-E7CF4083E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ADB93-60C9-75BB-BAC3-3548EE9C46BD}"/>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3405449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504D-0EF3-1243-4BA4-C167970572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7A2898-4001-2343-639C-58D94E3D4B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7466D-D7BF-A961-9B35-4E1DBB80A450}"/>
              </a:ext>
            </a:extLst>
          </p:cNvPr>
          <p:cNvSpPr>
            <a:spLocks noGrp="1"/>
          </p:cNvSpPr>
          <p:nvPr>
            <p:ph type="dt" sz="half" idx="10"/>
          </p:nvPr>
        </p:nvSpPr>
        <p:spPr/>
        <p:txBody>
          <a:bodyPr/>
          <a:lstStyle/>
          <a:p>
            <a:fld id="{62B9CB1F-B0BE-C641-96B0-1B6192E88601}" type="datetime1">
              <a:rPr lang="en-US" smtClean="0"/>
              <a:t>4/19/23</a:t>
            </a:fld>
            <a:endParaRPr lang="en-US"/>
          </a:p>
        </p:txBody>
      </p:sp>
      <p:sp>
        <p:nvSpPr>
          <p:cNvPr id="5" name="Footer Placeholder 4">
            <a:extLst>
              <a:ext uri="{FF2B5EF4-FFF2-40B4-BE49-F238E27FC236}">
                <a16:creationId xmlns:a16="http://schemas.microsoft.com/office/drawing/2014/main" id="{8ABD17F0-E3C6-A794-29E9-3F808CBC7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F81017-14E6-4068-4CE7-81A106CBF078}"/>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423897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71F91-5E3C-535E-F57D-E433C56572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D24925-3D1E-2CA7-8B8D-D3DD01402D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5CC03-58F2-F09E-6103-059356375040}"/>
              </a:ext>
            </a:extLst>
          </p:cNvPr>
          <p:cNvSpPr>
            <a:spLocks noGrp="1"/>
          </p:cNvSpPr>
          <p:nvPr>
            <p:ph type="dt" sz="half" idx="10"/>
          </p:nvPr>
        </p:nvSpPr>
        <p:spPr/>
        <p:txBody>
          <a:bodyPr/>
          <a:lstStyle/>
          <a:p>
            <a:fld id="{B2B5478F-F933-0148-9303-8117417B1D61}" type="datetime1">
              <a:rPr lang="en-US" smtClean="0"/>
              <a:t>4/19/23</a:t>
            </a:fld>
            <a:endParaRPr lang="en-US"/>
          </a:p>
        </p:txBody>
      </p:sp>
      <p:sp>
        <p:nvSpPr>
          <p:cNvPr id="5" name="Footer Placeholder 4">
            <a:extLst>
              <a:ext uri="{FF2B5EF4-FFF2-40B4-BE49-F238E27FC236}">
                <a16:creationId xmlns:a16="http://schemas.microsoft.com/office/drawing/2014/main" id="{D7694D82-FE0D-0C0E-A867-18A36DB85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D40F0-7D3F-3B90-CDCE-D511DA771DF2}"/>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3985237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DD2-AE3C-BD44-A920-D9436C82E7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2E3EDD-033E-4946-850C-F4FD16A0EC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A0540F-C912-BD43-819B-5807A0DCF91E}"/>
              </a:ext>
            </a:extLst>
          </p:cNvPr>
          <p:cNvSpPr>
            <a:spLocks noGrp="1"/>
          </p:cNvSpPr>
          <p:nvPr>
            <p:ph type="dt" sz="half" idx="10"/>
          </p:nvPr>
        </p:nvSpPr>
        <p:spPr/>
        <p:txBody>
          <a:bodyPr/>
          <a:lstStyle/>
          <a:p>
            <a:fld id="{3F900F18-F5E2-7445-9B95-4B812F8A788A}" type="datetime1">
              <a:rPr lang="en-US" smtClean="0"/>
              <a:t>4/19/23</a:t>
            </a:fld>
            <a:endParaRPr lang="en-US"/>
          </a:p>
        </p:txBody>
      </p:sp>
      <p:sp>
        <p:nvSpPr>
          <p:cNvPr id="5" name="Footer Placeholder 4">
            <a:extLst>
              <a:ext uri="{FF2B5EF4-FFF2-40B4-BE49-F238E27FC236}">
                <a16:creationId xmlns:a16="http://schemas.microsoft.com/office/drawing/2014/main" id="{9089115A-E267-F244-BC4B-83250AFA9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756EE-AD52-3643-BCA2-3B3D008CBD30}"/>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107602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D854-F314-BD4E-A5D9-AC94A4EA0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185734-1FB5-B440-9A25-2BB77FAB5A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702E24-B4EC-5E4B-9FF7-4ED808AB4DC6}"/>
              </a:ext>
            </a:extLst>
          </p:cNvPr>
          <p:cNvSpPr>
            <a:spLocks noGrp="1"/>
          </p:cNvSpPr>
          <p:nvPr>
            <p:ph type="dt" sz="half" idx="10"/>
          </p:nvPr>
        </p:nvSpPr>
        <p:spPr/>
        <p:txBody>
          <a:bodyPr/>
          <a:lstStyle/>
          <a:p>
            <a:fld id="{5173CB29-C739-BC4E-9116-682B99EBF520}" type="datetime1">
              <a:rPr lang="en-US" smtClean="0"/>
              <a:t>4/19/23</a:t>
            </a:fld>
            <a:endParaRPr lang="en-US"/>
          </a:p>
        </p:txBody>
      </p:sp>
      <p:sp>
        <p:nvSpPr>
          <p:cNvPr id="5" name="Footer Placeholder 4">
            <a:extLst>
              <a:ext uri="{FF2B5EF4-FFF2-40B4-BE49-F238E27FC236}">
                <a16:creationId xmlns:a16="http://schemas.microsoft.com/office/drawing/2014/main" id="{578845BA-88C4-6B4A-80E4-8C7F642DC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86CBD-928C-284D-A4AB-243CD7FC4F72}"/>
              </a:ext>
            </a:extLst>
          </p:cNvPr>
          <p:cNvSpPr>
            <a:spLocks noGrp="1"/>
          </p:cNvSpPr>
          <p:nvPr>
            <p:ph type="sldNum" sz="quarter" idx="12"/>
          </p:nvPr>
        </p:nvSpPr>
        <p:spPr>
          <a:xfrm>
            <a:off x="9322777" y="6369050"/>
            <a:ext cx="2743200" cy="365125"/>
          </a:xfrm>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3767206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5E84-9238-ED48-95DC-1C15E3C48D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D70DB1-B365-3C48-B19D-73429DD8F4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4025D4-B12D-8547-A165-65891B71473D}"/>
              </a:ext>
            </a:extLst>
          </p:cNvPr>
          <p:cNvSpPr>
            <a:spLocks noGrp="1"/>
          </p:cNvSpPr>
          <p:nvPr>
            <p:ph type="dt" sz="half" idx="10"/>
          </p:nvPr>
        </p:nvSpPr>
        <p:spPr/>
        <p:txBody>
          <a:bodyPr/>
          <a:lstStyle/>
          <a:p>
            <a:fld id="{6CB6B745-AFD5-D84E-9F70-2920C6CACF99}" type="datetime1">
              <a:rPr lang="en-US" smtClean="0"/>
              <a:t>4/19/23</a:t>
            </a:fld>
            <a:endParaRPr lang="en-US"/>
          </a:p>
        </p:txBody>
      </p:sp>
      <p:sp>
        <p:nvSpPr>
          <p:cNvPr id="5" name="Footer Placeholder 4">
            <a:extLst>
              <a:ext uri="{FF2B5EF4-FFF2-40B4-BE49-F238E27FC236}">
                <a16:creationId xmlns:a16="http://schemas.microsoft.com/office/drawing/2014/main" id="{BBABDE5F-5697-DB46-8D8E-5EE1E778D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5C70C-A103-664E-8027-26E500E7CAED}"/>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3128744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CAD2-AFE2-9F40-9D8D-0B2F03483F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3A3BA5-CA96-6A4A-91F0-E4132613F9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CD6E27-DA8F-9448-B8C9-066C015875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955729-F015-0741-9426-A6C9D874539F}"/>
              </a:ext>
            </a:extLst>
          </p:cNvPr>
          <p:cNvSpPr>
            <a:spLocks noGrp="1"/>
          </p:cNvSpPr>
          <p:nvPr>
            <p:ph type="dt" sz="half" idx="10"/>
          </p:nvPr>
        </p:nvSpPr>
        <p:spPr/>
        <p:txBody>
          <a:bodyPr/>
          <a:lstStyle/>
          <a:p>
            <a:fld id="{27C170DA-89DA-AB42-96C8-B4DA349BC29F}" type="datetime1">
              <a:rPr lang="en-US" smtClean="0"/>
              <a:t>4/19/23</a:t>
            </a:fld>
            <a:endParaRPr lang="en-US"/>
          </a:p>
        </p:txBody>
      </p:sp>
      <p:sp>
        <p:nvSpPr>
          <p:cNvPr id="6" name="Footer Placeholder 5">
            <a:extLst>
              <a:ext uri="{FF2B5EF4-FFF2-40B4-BE49-F238E27FC236}">
                <a16:creationId xmlns:a16="http://schemas.microsoft.com/office/drawing/2014/main" id="{BD06D7B7-39CE-DF4D-9261-A0B4B8187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0B65E-0482-5F4A-94A7-4400E8F0FE8A}"/>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2263679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FA55-9BA4-A54E-B4E8-DE0FF58CA6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464F6A-C887-CB43-B91D-A12F3626E3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5796A2-73C4-324B-9C90-85E66F125A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3AABEC-EF61-2A4F-864F-73B26A4EF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37765-D6D3-CA42-93CA-A4F2194C36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B6100E-FC3A-0C40-BCAE-8859E64E7A98}"/>
              </a:ext>
            </a:extLst>
          </p:cNvPr>
          <p:cNvSpPr>
            <a:spLocks noGrp="1"/>
          </p:cNvSpPr>
          <p:nvPr>
            <p:ph type="dt" sz="half" idx="10"/>
          </p:nvPr>
        </p:nvSpPr>
        <p:spPr/>
        <p:txBody>
          <a:bodyPr/>
          <a:lstStyle/>
          <a:p>
            <a:fld id="{D70D63C8-BAA6-E440-A31A-3FD8F2C6DBA5}" type="datetime1">
              <a:rPr lang="en-US" smtClean="0"/>
              <a:t>4/19/23</a:t>
            </a:fld>
            <a:endParaRPr lang="en-US"/>
          </a:p>
        </p:txBody>
      </p:sp>
      <p:sp>
        <p:nvSpPr>
          <p:cNvPr id="8" name="Footer Placeholder 7">
            <a:extLst>
              <a:ext uri="{FF2B5EF4-FFF2-40B4-BE49-F238E27FC236}">
                <a16:creationId xmlns:a16="http://schemas.microsoft.com/office/drawing/2014/main" id="{C87B67C1-3B96-BF41-A2B4-2E719C1B31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53D775-3C6A-644D-ACED-0B4CB521BDEE}"/>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1554933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F9786-3BBC-8B4A-817F-F2498AE6BA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1C3291-177B-2E4A-9971-58633D1B4F3E}"/>
              </a:ext>
            </a:extLst>
          </p:cNvPr>
          <p:cNvSpPr>
            <a:spLocks noGrp="1"/>
          </p:cNvSpPr>
          <p:nvPr>
            <p:ph type="dt" sz="half" idx="10"/>
          </p:nvPr>
        </p:nvSpPr>
        <p:spPr/>
        <p:txBody>
          <a:bodyPr/>
          <a:lstStyle/>
          <a:p>
            <a:fld id="{20CD1F8C-3708-0544-B7B5-258FBEF38FB9}" type="datetime1">
              <a:rPr lang="en-US" smtClean="0"/>
              <a:t>4/19/23</a:t>
            </a:fld>
            <a:endParaRPr lang="en-US"/>
          </a:p>
        </p:txBody>
      </p:sp>
      <p:sp>
        <p:nvSpPr>
          <p:cNvPr id="4" name="Footer Placeholder 3">
            <a:extLst>
              <a:ext uri="{FF2B5EF4-FFF2-40B4-BE49-F238E27FC236}">
                <a16:creationId xmlns:a16="http://schemas.microsoft.com/office/drawing/2014/main" id="{3A53A968-6A9F-1341-A3E5-875670DB0A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A25008-84DD-CB4E-B667-5472EA9585FF}"/>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3470078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C42D64-FAAC-FB4C-A70B-7C40E8BC6913}"/>
              </a:ext>
            </a:extLst>
          </p:cNvPr>
          <p:cNvSpPr>
            <a:spLocks noGrp="1"/>
          </p:cNvSpPr>
          <p:nvPr>
            <p:ph type="dt" sz="half" idx="10"/>
          </p:nvPr>
        </p:nvSpPr>
        <p:spPr/>
        <p:txBody>
          <a:bodyPr/>
          <a:lstStyle/>
          <a:p>
            <a:fld id="{46E342EF-85C3-E448-AE49-2892450E0FA5}" type="datetime1">
              <a:rPr lang="en-US" smtClean="0"/>
              <a:t>4/19/23</a:t>
            </a:fld>
            <a:endParaRPr lang="en-US"/>
          </a:p>
        </p:txBody>
      </p:sp>
      <p:sp>
        <p:nvSpPr>
          <p:cNvPr id="3" name="Footer Placeholder 2">
            <a:extLst>
              <a:ext uri="{FF2B5EF4-FFF2-40B4-BE49-F238E27FC236}">
                <a16:creationId xmlns:a16="http://schemas.microsoft.com/office/drawing/2014/main" id="{AE234396-DE59-B943-995A-E20DE674F1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871B45-FB15-954B-8E21-8DAE9DE74B54}"/>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2901833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0332-A8AB-144D-B7D4-678B88B1D3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E647B4-5567-454D-AEDA-09E95EBC89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4B7C3C-6968-A64F-AFBD-24876935F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A7F09-1F41-6A42-9F09-95EA41ED4932}"/>
              </a:ext>
            </a:extLst>
          </p:cNvPr>
          <p:cNvSpPr>
            <a:spLocks noGrp="1"/>
          </p:cNvSpPr>
          <p:nvPr>
            <p:ph type="dt" sz="half" idx="10"/>
          </p:nvPr>
        </p:nvSpPr>
        <p:spPr/>
        <p:txBody>
          <a:bodyPr/>
          <a:lstStyle/>
          <a:p>
            <a:fld id="{B2CC2F59-4213-9A4C-ADF2-CF8C4BC443AE}" type="datetime1">
              <a:rPr lang="en-US" smtClean="0"/>
              <a:t>4/19/23</a:t>
            </a:fld>
            <a:endParaRPr lang="en-US"/>
          </a:p>
        </p:txBody>
      </p:sp>
      <p:sp>
        <p:nvSpPr>
          <p:cNvPr id="6" name="Footer Placeholder 5">
            <a:extLst>
              <a:ext uri="{FF2B5EF4-FFF2-40B4-BE49-F238E27FC236}">
                <a16:creationId xmlns:a16="http://schemas.microsoft.com/office/drawing/2014/main" id="{48D82EAF-1739-7B43-BBB4-CFB9B78A3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A85C4-CB55-EE4D-8970-40EF61817EC5}"/>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388615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2072-7F42-27EB-3D4A-33CBDE84AE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BA1B36-E642-2914-037A-A7D1F6D88F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FE4B1-F059-871E-12F8-1A13DC84FE38}"/>
              </a:ext>
            </a:extLst>
          </p:cNvPr>
          <p:cNvSpPr>
            <a:spLocks noGrp="1"/>
          </p:cNvSpPr>
          <p:nvPr>
            <p:ph type="dt" sz="half" idx="10"/>
          </p:nvPr>
        </p:nvSpPr>
        <p:spPr/>
        <p:txBody>
          <a:bodyPr/>
          <a:lstStyle/>
          <a:p>
            <a:fld id="{3B33D5C8-0EE9-4749-BEE0-0DC5BBB6C8ED}" type="datetime1">
              <a:rPr lang="en-US" smtClean="0"/>
              <a:t>4/19/23</a:t>
            </a:fld>
            <a:endParaRPr lang="en-US"/>
          </a:p>
        </p:txBody>
      </p:sp>
      <p:sp>
        <p:nvSpPr>
          <p:cNvPr id="5" name="Footer Placeholder 4">
            <a:extLst>
              <a:ext uri="{FF2B5EF4-FFF2-40B4-BE49-F238E27FC236}">
                <a16:creationId xmlns:a16="http://schemas.microsoft.com/office/drawing/2014/main" id="{BC0A4CE6-8E7D-1314-09F6-9594B1B92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EFB84-9369-89F3-B54A-2F76F65992E4}"/>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2230767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340B7-053F-2B4B-B859-F8BE70F24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ABA6FE-D4A5-0340-9466-30D2D7FCB6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40D742-8CC7-C144-B4E4-DC2C3072F5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D461B3-5B70-7140-8334-A660FEDD2383}"/>
              </a:ext>
            </a:extLst>
          </p:cNvPr>
          <p:cNvSpPr>
            <a:spLocks noGrp="1"/>
          </p:cNvSpPr>
          <p:nvPr>
            <p:ph type="dt" sz="half" idx="10"/>
          </p:nvPr>
        </p:nvSpPr>
        <p:spPr/>
        <p:txBody>
          <a:bodyPr/>
          <a:lstStyle/>
          <a:p>
            <a:fld id="{9AD96016-2777-B94A-8529-828485582493}" type="datetime1">
              <a:rPr lang="en-US" smtClean="0"/>
              <a:t>4/19/23</a:t>
            </a:fld>
            <a:endParaRPr lang="en-US"/>
          </a:p>
        </p:txBody>
      </p:sp>
      <p:sp>
        <p:nvSpPr>
          <p:cNvPr id="6" name="Footer Placeholder 5">
            <a:extLst>
              <a:ext uri="{FF2B5EF4-FFF2-40B4-BE49-F238E27FC236}">
                <a16:creationId xmlns:a16="http://schemas.microsoft.com/office/drawing/2014/main" id="{80D09B35-1996-974A-9540-A06D07F69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245750-C671-8C40-841C-7152E4EA3EF0}"/>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1890227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A60C0-F5F7-FE4A-9EFF-F730C7DF8F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15D9E-B13B-BF4E-8C0E-23021CD015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14F91-19E1-B345-AEF0-DDA642FCA4A3}"/>
              </a:ext>
            </a:extLst>
          </p:cNvPr>
          <p:cNvSpPr>
            <a:spLocks noGrp="1"/>
          </p:cNvSpPr>
          <p:nvPr>
            <p:ph type="dt" sz="half" idx="10"/>
          </p:nvPr>
        </p:nvSpPr>
        <p:spPr/>
        <p:txBody>
          <a:bodyPr/>
          <a:lstStyle/>
          <a:p>
            <a:fld id="{8A7665D3-3B86-134F-866F-2D67AE4B703E}" type="datetime1">
              <a:rPr lang="en-US" smtClean="0"/>
              <a:t>4/19/23</a:t>
            </a:fld>
            <a:endParaRPr lang="en-US"/>
          </a:p>
        </p:txBody>
      </p:sp>
      <p:sp>
        <p:nvSpPr>
          <p:cNvPr id="5" name="Footer Placeholder 4">
            <a:extLst>
              <a:ext uri="{FF2B5EF4-FFF2-40B4-BE49-F238E27FC236}">
                <a16:creationId xmlns:a16="http://schemas.microsoft.com/office/drawing/2014/main" id="{48559A68-10BD-F147-B6CF-7F04C550F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26AC5-1D8F-AB46-BE76-82BBA54E0CE9}"/>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3379833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DF9A0-2B14-5A47-B3F2-647DFE9ED3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1E78EB-9FCA-3F4B-BF2E-96FD5BC9EC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911B4-5944-5248-8FE0-62563904C91B}"/>
              </a:ext>
            </a:extLst>
          </p:cNvPr>
          <p:cNvSpPr>
            <a:spLocks noGrp="1"/>
          </p:cNvSpPr>
          <p:nvPr>
            <p:ph type="dt" sz="half" idx="10"/>
          </p:nvPr>
        </p:nvSpPr>
        <p:spPr/>
        <p:txBody>
          <a:bodyPr/>
          <a:lstStyle/>
          <a:p>
            <a:fld id="{CA410004-4629-214C-A4C8-54967A0D723C}" type="datetime1">
              <a:rPr lang="en-US" smtClean="0"/>
              <a:t>4/19/23</a:t>
            </a:fld>
            <a:endParaRPr lang="en-US"/>
          </a:p>
        </p:txBody>
      </p:sp>
      <p:sp>
        <p:nvSpPr>
          <p:cNvPr id="5" name="Footer Placeholder 4">
            <a:extLst>
              <a:ext uri="{FF2B5EF4-FFF2-40B4-BE49-F238E27FC236}">
                <a16:creationId xmlns:a16="http://schemas.microsoft.com/office/drawing/2014/main" id="{32995153-EE7A-984D-9D72-A127AC4E8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354F5-FE48-FC4E-91DF-9404945AF34D}"/>
              </a:ext>
            </a:extLst>
          </p:cNvPr>
          <p:cNvSpPr>
            <a:spLocks noGrp="1"/>
          </p:cNvSpPr>
          <p:nvPr>
            <p:ph type="sldNum" sz="quarter" idx="12"/>
          </p:nvPr>
        </p:nvSpPr>
        <p:spPr/>
        <p:txBody>
          <a:bodyPr/>
          <a:lstStyle/>
          <a:p>
            <a:fld id="{A2CD4435-F189-FF4B-910B-9F1842D32735}" type="slidenum">
              <a:rPr lang="en-US" smtClean="0"/>
              <a:t>‹#›</a:t>
            </a:fld>
            <a:endParaRPr lang="en-US"/>
          </a:p>
        </p:txBody>
      </p:sp>
    </p:spTree>
    <p:extLst>
      <p:ext uri="{BB962C8B-B14F-4D97-AF65-F5344CB8AC3E}">
        <p14:creationId xmlns:p14="http://schemas.microsoft.com/office/powerpoint/2010/main" val="445179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17216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D252B-D14C-A1B8-CA53-CDDBDA0F42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1AAE7D-BACB-2EBD-23A3-B17A32A3F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EAC1F2-882F-A75E-C84A-932E11FC85B7}"/>
              </a:ext>
            </a:extLst>
          </p:cNvPr>
          <p:cNvSpPr>
            <a:spLocks noGrp="1"/>
          </p:cNvSpPr>
          <p:nvPr>
            <p:ph type="dt" sz="half" idx="10"/>
          </p:nvPr>
        </p:nvSpPr>
        <p:spPr/>
        <p:txBody>
          <a:bodyPr/>
          <a:lstStyle/>
          <a:p>
            <a:fld id="{24B37306-32CD-CF49-A573-3F09D253129B}" type="datetime1">
              <a:rPr lang="en-US" smtClean="0"/>
              <a:t>4/19/23</a:t>
            </a:fld>
            <a:endParaRPr lang="en-US"/>
          </a:p>
        </p:txBody>
      </p:sp>
      <p:sp>
        <p:nvSpPr>
          <p:cNvPr id="5" name="Footer Placeholder 4">
            <a:extLst>
              <a:ext uri="{FF2B5EF4-FFF2-40B4-BE49-F238E27FC236}">
                <a16:creationId xmlns:a16="http://schemas.microsoft.com/office/drawing/2014/main" id="{35D58C00-79E2-F666-8B9D-1BEE25959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131AF-2C8A-1A5E-472C-0A593EC53BE8}"/>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3093389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909F-D3AB-FE47-A64C-E26B7883854C}"/>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CE0E27B6-0404-ECAB-9244-395AD3C756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8ACD8-5743-0A6A-D201-025BCC7C8838}"/>
              </a:ext>
            </a:extLst>
          </p:cNvPr>
          <p:cNvSpPr>
            <a:spLocks noGrp="1"/>
          </p:cNvSpPr>
          <p:nvPr>
            <p:ph type="dt" sz="half" idx="10"/>
          </p:nvPr>
        </p:nvSpPr>
        <p:spPr/>
        <p:txBody>
          <a:bodyPr/>
          <a:lstStyle/>
          <a:p>
            <a:fld id="{7541E209-66A2-2F41-B5F3-C8C3C336C578}" type="datetime1">
              <a:rPr lang="en-US" smtClean="0"/>
              <a:t>4/19/23</a:t>
            </a:fld>
            <a:endParaRPr lang="en-US"/>
          </a:p>
        </p:txBody>
      </p:sp>
      <p:sp>
        <p:nvSpPr>
          <p:cNvPr id="5" name="Footer Placeholder 4">
            <a:extLst>
              <a:ext uri="{FF2B5EF4-FFF2-40B4-BE49-F238E27FC236}">
                <a16:creationId xmlns:a16="http://schemas.microsoft.com/office/drawing/2014/main" id="{D762B628-92A0-0CD7-5234-88863CDC0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151194-4D0A-088E-FE7F-80FD9C0199B3}"/>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3674382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7020-6922-01F1-A9B1-F6E3A5D5439F}"/>
              </a:ext>
            </a:extLst>
          </p:cNvPr>
          <p:cNvSpPr>
            <a:spLocks noGrp="1"/>
          </p:cNvSpPr>
          <p:nvPr>
            <p:ph type="title"/>
          </p:nvPr>
        </p:nvSpPr>
        <p:spPr>
          <a:xfrm>
            <a:off x="831850" y="1709738"/>
            <a:ext cx="10515600" cy="2852737"/>
          </a:xfrm>
        </p:spPr>
        <p:txBody>
          <a:bodyPr anchor="b">
            <a:normAutofit/>
          </a:bodyPr>
          <a:lstStyle>
            <a:lvl1pPr>
              <a:defRPr sz="7200"/>
            </a:lvl1pPr>
          </a:lstStyle>
          <a:p>
            <a:r>
              <a:rPr lang="en-US" dirty="0"/>
              <a:t>Click to edit Master title style</a:t>
            </a:r>
          </a:p>
        </p:txBody>
      </p:sp>
      <p:sp>
        <p:nvSpPr>
          <p:cNvPr id="3" name="Text Placeholder 2">
            <a:extLst>
              <a:ext uri="{FF2B5EF4-FFF2-40B4-BE49-F238E27FC236}">
                <a16:creationId xmlns:a16="http://schemas.microsoft.com/office/drawing/2014/main" id="{7EAB0DCE-B127-EBCB-78E6-4038AC3BB350}"/>
              </a:ext>
            </a:extLst>
          </p:cNvPr>
          <p:cNvSpPr>
            <a:spLocks noGrp="1"/>
          </p:cNvSpPr>
          <p:nvPr>
            <p:ph type="body" idx="1"/>
          </p:nvPr>
        </p:nvSpPr>
        <p:spPr>
          <a:xfrm>
            <a:off x="831850" y="4589463"/>
            <a:ext cx="10515600" cy="1500187"/>
          </a:xfrm>
        </p:spPr>
        <p:txBody>
          <a:bodyPr>
            <a:normAutofit/>
          </a:bodyPr>
          <a:lstStyle>
            <a:lvl1pPr marL="0" indent="0">
              <a:buNone/>
              <a:defRPr sz="3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AA66743-5234-023E-9BF7-EAF3E304DBB2}"/>
              </a:ext>
            </a:extLst>
          </p:cNvPr>
          <p:cNvSpPr>
            <a:spLocks noGrp="1"/>
          </p:cNvSpPr>
          <p:nvPr>
            <p:ph type="dt" sz="half" idx="10"/>
          </p:nvPr>
        </p:nvSpPr>
        <p:spPr/>
        <p:txBody>
          <a:bodyPr/>
          <a:lstStyle/>
          <a:p>
            <a:fld id="{4E82B23B-D74D-334B-9918-5B2D14D03FE5}" type="datetime1">
              <a:rPr lang="en-US" smtClean="0"/>
              <a:t>4/19/23</a:t>
            </a:fld>
            <a:endParaRPr lang="en-US"/>
          </a:p>
        </p:txBody>
      </p:sp>
      <p:sp>
        <p:nvSpPr>
          <p:cNvPr id="5" name="Footer Placeholder 4">
            <a:extLst>
              <a:ext uri="{FF2B5EF4-FFF2-40B4-BE49-F238E27FC236}">
                <a16:creationId xmlns:a16="http://schemas.microsoft.com/office/drawing/2014/main" id="{F84B9ADE-123A-93C4-C6AF-8B5355880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680EF-DF74-6D48-D2D7-130B0B4F3FBB}"/>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3108866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6272-61AD-D8A9-8627-D09A0215F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83A78A-B835-D29C-746D-1F3FB726A1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A2891A-4D45-F855-A2A3-4AF847501E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18DA2C-66DD-C167-B785-FCF82ACD5FB6}"/>
              </a:ext>
            </a:extLst>
          </p:cNvPr>
          <p:cNvSpPr>
            <a:spLocks noGrp="1"/>
          </p:cNvSpPr>
          <p:nvPr>
            <p:ph type="dt" sz="half" idx="10"/>
          </p:nvPr>
        </p:nvSpPr>
        <p:spPr/>
        <p:txBody>
          <a:bodyPr/>
          <a:lstStyle/>
          <a:p>
            <a:fld id="{356BA54F-1B61-394B-9DF2-2CB0DD81A16E}" type="datetime1">
              <a:rPr lang="en-US" smtClean="0"/>
              <a:t>4/19/23</a:t>
            </a:fld>
            <a:endParaRPr lang="en-US"/>
          </a:p>
        </p:txBody>
      </p:sp>
      <p:sp>
        <p:nvSpPr>
          <p:cNvPr id="6" name="Footer Placeholder 5">
            <a:extLst>
              <a:ext uri="{FF2B5EF4-FFF2-40B4-BE49-F238E27FC236}">
                <a16:creationId xmlns:a16="http://schemas.microsoft.com/office/drawing/2014/main" id="{7D8FA855-4ECB-594D-AF86-5F47F382C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99585-42F0-B46D-667B-AC8285F95B08}"/>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1899072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A574-F8B0-1689-7721-A9B49B086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F3E72D-7F51-B601-2FE7-0AA0BF7A14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17C90F-3A39-265C-3485-8303F7494D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EA66CC-7222-503C-DBE6-14085624B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368174-062A-A85E-346C-7580D66E2C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51B342-4304-508E-52EC-B2C06A860CB2}"/>
              </a:ext>
            </a:extLst>
          </p:cNvPr>
          <p:cNvSpPr>
            <a:spLocks noGrp="1"/>
          </p:cNvSpPr>
          <p:nvPr>
            <p:ph type="dt" sz="half" idx="10"/>
          </p:nvPr>
        </p:nvSpPr>
        <p:spPr/>
        <p:txBody>
          <a:bodyPr/>
          <a:lstStyle/>
          <a:p>
            <a:fld id="{4AFF649B-8333-5047-AA89-542F60FB7AF3}" type="datetime1">
              <a:rPr lang="en-US" smtClean="0"/>
              <a:t>4/19/23</a:t>
            </a:fld>
            <a:endParaRPr lang="en-US"/>
          </a:p>
        </p:txBody>
      </p:sp>
      <p:sp>
        <p:nvSpPr>
          <p:cNvPr id="8" name="Footer Placeholder 7">
            <a:extLst>
              <a:ext uri="{FF2B5EF4-FFF2-40B4-BE49-F238E27FC236}">
                <a16:creationId xmlns:a16="http://schemas.microsoft.com/office/drawing/2014/main" id="{6EDA37E9-CED2-7756-83D7-2FAA92FA8F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247B80-C375-0464-46B3-334D1B3269E2}"/>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563478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A8164-D1D7-A6C1-08A7-51E90B0B21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8264A4-4F23-EC56-0EC6-52168A0BB857}"/>
              </a:ext>
            </a:extLst>
          </p:cNvPr>
          <p:cNvSpPr>
            <a:spLocks noGrp="1"/>
          </p:cNvSpPr>
          <p:nvPr>
            <p:ph type="dt" sz="half" idx="10"/>
          </p:nvPr>
        </p:nvSpPr>
        <p:spPr/>
        <p:txBody>
          <a:bodyPr/>
          <a:lstStyle/>
          <a:p>
            <a:fld id="{C3C49B12-4A0A-3348-9643-D52FDB8B0E5D}" type="datetime1">
              <a:rPr lang="en-US" smtClean="0"/>
              <a:t>4/19/23</a:t>
            </a:fld>
            <a:endParaRPr lang="en-US"/>
          </a:p>
        </p:txBody>
      </p:sp>
      <p:sp>
        <p:nvSpPr>
          <p:cNvPr id="4" name="Footer Placeholder 3">
            <a:extLst>
              <a:ext uri="{FF2B5EF4-FFF2-40B4-BE49-F238E27FC236}">
                <a16:creationId xmlns:a16="http://schemas.microsoft.com/office/drawing/2014/main" id="{87ADDB1C-2B56-4848-D2FD-6DC670BBB1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4E3012-3BA2-0F9D-160B-972BE2FB4A5C}"/>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204228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A206-0924-BA71-27E4-5ACD87BCC2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A80176-4D18-EF17-8D0E-7B8F7DF770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25FFA-7837-FC2B-33D0-8FC9C9F87696}"/>
              </a:ext>
            </a:extLst>
          </p:cNvPr>
          <p:cNvSpPr>
            <a:spLocks noGrp="1"/>
          </p:cNvSpPr>
          <p:nvPr>
            <p:ph type="dt" sz="half" idx="10"/>
          </p:nvPr>
        </p:nvSpPr>
        <p:spPr/>
        <p:txBody>
          <a:bodyPr/>
          <a:lstStyle/>
          <a:p>
            <a:fld id="{FE5B9352-6666-B345-8883-95F767CE5105}" type="datetime1">
              <a:rPr lang="en-US" smtClean="0"/>
              <a:t>4/19/23</a:t>
            </a:fld>
            <a:endParaRPr lang="en-US"/>
          </a:p>
        </p:txBody>
      </p:sp>
      <p:sp>
        <p:nvSpPr>
          <p:cNvPr id="5" name="Footer Placeholder 4">
            <a:extLst>
              <a:ext uri="{FF2B5EF4-FFF2-40B4-BE49-F238E27FC236}">
                <a16:creationId xmlns:a16="http://schemas.microsoft.com/office/drawing/2014/main" id="{DDE1A3DF-19C7-2059-BC2E-0F5D894E0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4BA58-86DA-68D6-8F8E-24A28C8E5364}"/>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3403292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7F7C2F-225C-F0FA-E264-982F13CA3CFB}"/>
              </a:ext>
            </a:extLst>
          </p:cNvPr>
          <p:cNvSpPr>
            <a:spLocks noGrp="1"/>
          </p:cNvSpPr>
          <p:nvPr>
            <p:ph type="dt" sz="half" idx="10"/>
          </p:nvPr>
        </p:nvSpPr>
        <p:spPr/>
        <p:txBody>
          <a:bodyPr/>
          <a:lstStyle/>
          <a:p>
            <a:fld id="{85D1E7BF-F36C-1640-9337-A8F6AACD5024}" type="datetime1">
              <a:rPr lang="en-US" smtClean="0"/>
              <a:t>4/19/23</a:t>
            </a:fld>
            <a:endParaRPr lang="en-US"/>
          </a:p>
        </p:txBody>
      </p:sp>
      <p:sp>
        <p:nvSpPr>
          <p:cNvPr id="3" name="Footer Placeholder 2">
            <a:extLst>
              <a:ext uri="{FF2B5EF4-FFF2-40B4-BE49-F238E27FC236}">
                <a16:creationId xmlns:a16="http://schemas.microsoft.com/office/drawing/2014/main" id="{D32EEB59-69CC-DCCE-3630-8119BEACAF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76FCA8-A1D8-4D55-8958-693C78AB8819}"/>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3515396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51EA-1DC3-2529-F7C9-1A6AEE8AB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0E81EA-756C-A4ED-1757-C56C62C3AD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0F5257-27FC-F1FF-6195-E02A26EFC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3B07E9-3F86-7164-174E-97CECCDCC2D1}"/>
              </a:ext>
            </a:extLst>
          </p:cNvPr>
          <p:cNvSpPr>
            <a:spLocks noGrp="1"/>
          </p:cNvSpPr>
          <p:nvPr>
            <p:ph type="dt" sz="half" idx="10"/>
          </p:nvPr>
        </p:nvSpPr>
        <p:spPr/>
        <p:txBody>
          <a:bodyPr/>
          <a:lstStyle/>
          <a:p>
            <a:fld id="{C8CAF596-280B-9744-A9FF-A8BD7C83D2AC}" type="datetime1">
              <a:rPr lang="en-US" smtClean="0"/>
              <a:t>4/19/23</a:t>
            </a:fld>
            <a:endParaRPr lang="en-US"/>
          </a:p>
        </p:txBody>
      </p:sp>
      <p:sp>
        <p:nvSpPr>
          <p:cNvPr id="6" name="Footer Placeholder 5">
            <a:extLst>
              <a:ext uri="{FF2B5EF4-FFF2-40B4-BE49-F238E27FC236}">
                <a16:creationId xmlns:a16="http://schemas.microsoft.com/office/drawing/2014/main" id="{B1B834D8-F3E0-168A-77B7-6DBC9CEC7D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E2DCBD-B00F-D954-AE60-2F450E7CAFE6}"/>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636061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29078-6ADF-5EA7-E075-596ECF060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AC8BF3-F925-47D9-426C-F3A1CE3C70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219721-80E7-2F92-2A35-E2BDAA4F0E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90F5BE-A4E0-25A4-53B3-55A67EB6B2D6}"/>
              </a:ext>
            </a:extLst>
          </p:cNvPr>
          <p:cNvSpPr>
            <a:spLocks noGrp="1"/>
          </p:cNvSpPr>
          <p:nvPr>
            <p:ph type="dt" sz="half" idx="10"/>
          </p:nvPr>
        </p:nvSpPr>
        <p:spPr/>
        <p:txBody>
          <a:bodyPr/>
          <a:lstStyle/>
          <a:p>
            <a:fld id="{543D9153-F97D-FE46-9D8B-494536A5EEF7}" type="datetime1">
              <a:rPr lang="en-US" smtClean="0"/>
              <a:t>4/19/23</a:t>
            </a:fld>
            <a:endParaRPr lang="en-US"/>
          </a:p>
        </p:txBody>
      </p:sp>
      <p:sp>
        <p:nvSpPr>
          <p:cNvPr id="6" name="Footer Placeholder 5">
            <a:extLst>
              <a:ext uri="{FF2B5EF4-FFF2-40B4-BE49-F238E27FC236}">
                <a16:creationId xmlns:a16="http://schemas.microsoft.com/office/drawing/2014/main" id="{E3E0038C-FC0C-3B08-6803-C4300F7E1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06C00C-55E6-9949-2D89-4FDAEF41051B}"/>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387451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200F-DC7E-F329-2AB0-D18511E126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9FD9DE-D0E5-AFBE-6343-E4860F55B1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117AB1-A0CE-28FA-5252-3C310167B6C1}"/>
              </a:ext>
            </a:extLst>
          </p:cNvPr>
          <p:cNvSpPr>
            <a:spLocks noGrp="1"/>
          </p:cNvSpPr>
          <p:nvPr>
            <p:ph type="dt" sz="half" idx="10"/>
          </p:nvPr>
        </p:nvSpPr>
        <p:spPr/>
        <p:txBody>
          <a:bodyPr/>
          <a:lstStyle/>
          <a:p>
            <a:fld id="{40196A85-BE4E-AF41-9A6A-34DA63887598}" type="datetime1">
              <a:rPr lang="en-US" smtClean="0"/>
              <a:t>4/19/23</a:t>
            </a:fld>
            <a:endParaRPr lang="en-US"/>
          </a:p>
        </p:txBody>
      </p:sp>
      <p:sp>
        <p:nvSpPr>
          <p:cNvPr id="5" name="Footer Placeholder 4">
            <a:extLst>
              <a:ext uri="{FF2B5EF4-FFF2-40B4-BE49-F238E27FC236}">
                <a16:creationId xmlns:a16="http://schemas.microsoft.com/office/drawing/2014/main" id="{304470D0-86FF-8BB7-4FE8-453199400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5543F-C48D-AA57-06E0-001207733D01}"/>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2019964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B3BA21-D2E3-F956-B908-59E1208769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10F4D1-F000-14D2-5DF1-37969CB2C7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1962B-DA9F-E544-00B2-EEE36135F986}"/>
              </a:ext>
            </a:extLst>
          </p:cNvPr>
          <p:cNvSpPr>
            <a:spLocks noGrp="1"/>
          </p:cNvSpPr>
          <p:nvPr>
            <p:ph type="dt" sz="half" idx="10"/>
          </p:nvPr>
        </p:nvSpPr>
        <p:spPr/>
        <p:txBody>
          <a:bodyPr/>
          <a:lstStyle/>
          <a:p>
            <a:fld id="{BEC86BF1-030D-824A-BA3A-A9899539A8BD}" type="datetime1">
              <a:rPr lang="en-US" smtClean="0"/>
              <a:t>4/19/23</a:t>
            </a:fld>
            <a:endParaRPr lang="en-US"/>
          </a:p>
        </p:txBody>
      </p:sp>
      <p:sp>
        <p:nvSpPr>
          <p:cNvPr id="5" name="Footer Placeholder 4">
            <a:extLst>
              <a:ext uri="{FF2B5EF4-FFF2-40B4-BE49-F238E27FC236}">
                <a16:creationId xmlns:a16="http://schemas.microsoft.com/office/drawing/2014/main" id="{4585CE52-1C38-4D5C-09BE-15565570C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6E731B-0E58-030C-32C1-A54806177F58}"/>
              </a:ext>
            </a:extLst>
          </p:cNvPr>
          <p:cNvSpPr>
            <a:spLocks noGrp="1"/>
          </p:cNvSpPr>
          <p:nvPr>
            <p:ph type="sldNum" sz="quarter" idx="12"/>
          </p:nvPr>
        </p:nvSpPr>
        <p:spPr/>
        <p:txBody>
          <a:bodyPr/>
          <a:lstStyle/>
          <a:p>
            <a:fld id="{1F2B25C4-2BDB-4E48-8978-07CD07B90987}" type="slidenum">
              <a:rPr lang="en-US" smtClean="0"/>
              <a:t>‹#›</a:t>
            </a:fld>
            <a:endParaRPr lang="en-US"/>
          </a:p>
        </p:txBody>
      </p:sp>
    </p:spTree>
    <p:extLst>
      <p:ext uri="{BB962C8B-B14F-4D97-AF65-F5344CB8AC3E}">
        <p14:creationId xmlns:p14="http://schemas.microsoft.com/office/powerpoint/2010/main" val="20733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1E321-BF5B-457B-6036-237D9A509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B0D2D8-C5B6-165F-2A73-51880E4E14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5B7BF1-AD1E-EA80-3799-25B0F35874E7}"/>
              </a:ext>
            </a:extLst>
          </p:cNvPr>
          <p:cNvSpPr>
            <a:spLocks noGrp="1"/>
          </p:cNvSpPr>
          <p:nvPr>
            <p:ph type="dt" sz="half" idx="10"/>
          </p:nvPr>
        </p:nvSpPr>
        <p:spPr/>
        <p:txBody>
          <a:bodyPr/>
          <a:lstStyle/>
          <a:p>
            <a:fld id="{22B04080-05B0-F04E-9515-C54E14DADCD5}" type="datetime1">
              <a:rPr lang="en-US" smtClean="0"/>
              <a:t>4/19/23</a:t>
            </a:fld>
            <a:endParaRPr lang="en-US"/>
          </a:p>
        </p:txBody>
      </p:sp>
      <p:sp>
        <p:nvSpPr>
          <p:cNvPr id="5" name="Footer Placeholder 4">
            <a:extLst>
              <a:ext uri="{FF2B5EF4-FFF2-40B4-BE49-F238E27FC236}">
                <a16:creationId xmlns:a16="http://schemas.microsoft.com/office/drawing/2014/main" id="{7DE67993-1E59-AA5F-8EC3-619712450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C0A01-28B3-54C4-0181-BD1E1F8367C1}"/>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87961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2742-B1E2-DBE7-15B9-A2D7987735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23DC40-30E0-9223-7A77-02F232AED8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D90FF-90B3-B35B-FA28-98FF62C67D6F}"/>
              </a:ext>
            </a:extLst>
          </p:cNvPr>
          <p:cNvSpPr>
            <a:spLocks noGrp="1"/>
          </p:cNvSpPr>
          <p:nvPr>
            <p:ph type="dt" sz="half" idx="10"/>
          </p:nvPr>
        </p:nvSpPr>
        <p:spPr/>
        <p:txBody>
          <a:bodyPr/>
          <a:lstStyle/>
          <a:p>
            <a:fld id="{1F45850F-B49A-0E4E-880F-707419A282B5}" type="datetime1">
              <a:rPr lang="en-US" smtClean="0"/>
              <a:t>4/19/23</a:t>
            </a:fld>
            <a:endParaRPr lang="en-US"/>
          </a:p>
        </p:txBody>
      </p:sp>
      <p:sp>
        <p:nvSpPr>
          <p:cNvPr id="5" name="Footer Placeholder 4">
            <a:extLst>
              <a:ext uri="{FF2B5EF4-FFF2-40B4-BE49-F238E27FC236}">
                <a16:creationId xmlns:a16="http://schemas.microsoft.com/office/drawing/2014/main" id="{DC5D206C-67B9-97B7-E0AD-2BCA45A12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49F84-E095-AB25-F0D0-C7CD52A9D463}"/>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210482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82BD-27F7-4491-12BC-4C8F5664EE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E77838-35A7-0142-7A32-E95663526B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5E3441-5259-4A5F-9979-EB9005A66D3B}"/>
              </a:ext>
            </a:extLst>
          </p:cNvPr>
          <p:cNvSpPr>
            <a:spLocks noGrp="1"/>
          </p:cNvSpPr>
          <p:nvPr>
            <p:ph type="dt" sz="half" idx="10"/>
          </p:nvPr>
        </p:nvSpPr>
        <p:spPr/>
        <p:txBody>
          <a:bodyPr/>
          <a:lstStyle/>
          <a:p>
            <a:fld id="{5BCCB08F-0DE6-A949-A102-B2F6932170DE}" type="datetime1">
              <a:rPr lang="en-US" smtClean="0"/>
              <a:t>4/19/23</a:t>
            </a:fld>
            <a:endParaRPr lang="en-US"/>
          </a:p>
        </p:txBody>
      </p:sp>
      <p:sp>
        <p:nvSpPr>
          <p:cNvPr id="5" name="Footer Placeholder 4">
            <a:extLst>
              <a:ext uri="{FF2B5EF4-FFF2-40B4-BE49-F238E27FC236}">
                <a16:creationId xmlns:a16="http://schemas.microsoft.com/office/drawing/2014/main" id="{854A9A44-71DF-8EF1-5566-1570CD37A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2E4F6C-37C0-B611-5672-010EDFD0C271}"/>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3973925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DAE2-F115-4A9D-E3D8-7500986D50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47ACD8-01DB-3E1C-3CD2-85B7F34BA8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3C15EC-7581-5C37-DA04-5090BA4AD4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8FC53A-0EA0-89F2-2836-ED83FEF70942}"/>
              </a:ext>
            </a:extLst>
          </p:cNvPr>
          <p:cNvSpPr>
            <a:spLocks noGrp="1"/>
          </p:cNvSpPr>
          <p:nvPr>
            <p:ph type="dt" sz="half" idx="10"/>
          </p:nvPr>
        </p:nvSpPr>
        <p:spPr/>
        <p:txBody>
          <a:bodyPr/>
          <a:lstStyle/>
          <a:p>
            <a:fld id="{670880E9-66DA-AF40-BB58-B9B5B68CAF49}" type="datetime1">
              <a:rPr lang="en-US" smtClean="0"/>
              <a:t>4/19/23</a:t>
            </a:fld>
            <a:endParaRPr lang="en-US"/>
          </a:p>
        </p:txBody>
      </p:sp>
      <p:sp>
        <p:nvSpPr>
          <p:cNvPr id="6" name="Footer Placeholder 5">
            <a:extLst>
              <a:ext uri="{FF2B5EF4-FFF2-40B4-BE49-F238E27FC236}">
                <a16:creationId xmlns:a16="http://schemas.microsoft.com/office/drawing/2014/main" id="{E7330B35-1D1A-7E16-20A0-DE4B36925F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482AD7-26BB-2AE3-9D6B-DBF1F58EDD24}"/>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2489937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C639E-8D82-A305-5061-EA03C30DF0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8BFCF5-E1F9-E623-6E67-79254D116F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2C5704-8472-FBA9-63C8-5F283A716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3F30FE-7FD1-2411-F5D0-3F06D5131C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49895E-855A-6D4A-81A0-41586C61FE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624D7E-661C-DACA-15F2-01EAC7D18394}"/>
              </a:ext>
            </a:extLst>
          </p:cNvPr>
          <p:cNvSpPr>
            <a:spLocks noGrp="1"/>
          </p:cNvSpPr>
          <p:nvPr>
            <p:ph type="dt" sz="half" idx="10"/>
          </p:nvPr>
        </p:nvSpPr>
        <p:spPr/>
        <p:txBody>
          <a:bodyPr/>
          <a:lstStyle/>
          <a:p>
            <a:fld id="{98653F67-3676-5C42-A489-FFECAD67DB96}" type="datetime1">
              <a:rPr lang="en-US" smtClean="0"/>
              <a:t>4/19/23</a:t>
            </a:fld>
            <a:endParaRPr lang="en-US"/>
          </a:p>
        </p:txBody>
      </p:sp>
      <p:sp>
        <p:nvSpPr>
          <p:cNvPr id="8" name="Footer Placeholder 7">
            <a:extLst>
              <a:ext uri="{FF2B5EF4-FFF2-40B4-BE49-F238E27FC236}">
                <a16:creationId xmlns:a16="http://schemas.microsoft.com/office/drawing/2014/main" id="{9E6D2689-E543-7A97-447E-4032000882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A0891C-0E4B-1D38-D560-6699BEAB82D9}"/>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179950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DB204-72FB-0A24-AB3D-D18CA3AEA8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EEAE19-84BE-BFE4-8580-C04FBC0AF7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D6A2E9-D1A4-44C3-0145-253FFA9622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1CD4C-BECE-F475-3F51-643EC058FA11}"/>
              </a:ext>
            </a:extLst>
          </p:cNvPr>
          <p:cNvSpPr>
            <a:spLocks noGrp="1"/>
          </p:cNvSpPr>
          <p:nvPr>
            <p:ph type="dt" sz="half" idx="10"/>
          </p:nvPr>
        </p:nvSpPr>
        <p:spPr/>
        <p:txBody>
          <a:bodyPr/>
          <a:lstStyle/>
          <a:p>
            <a:fld id="{CC246FC1-413F-944F-A891-7551E3A114E1}" type="datetime1">
              <a:rPr lang="en-US" smtClean="0"/>
              <a:t>4/19/23</a:t>
            </a:fld>
            <a:endParaRPr lang="en-US"/>
          </a:p>
        </p:txBody>
      </p:sp>
      <p:sp>
        <p:nvSpPr>
          <p:cNvPr id="6" name="Footer Placeholder 5">
            <a:extLst>
              <a:ext uri="{FF2B5EF4-FFF2-40B4-BE49-F238E27FC236}">
                <a16:creationId xmlns:a16="http://schemas.microsoft.com/office/drawing/2014/main" id="{E72D791C-8C80-8A3C-1350-9A7C86CD88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46F1E-D8E6-7509-0689-F2298F26F8C0}"/>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42387761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DD346-4641-C9BD-6960-9CE8428D56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B86784-F22A-58E1-8984-DF0445DE2FDB}"/>
              </a:ext>
            </a:extLst>
          </p:cNvPr>
          <p:cNvSpPr>
            <a:spLocks noGrp="1"/>
          </p:cNvSpPr>
          <p:nvPr>
            <p:ph type="dt" sz="half" idx="10"/>
          </p:nvPr>
        </p:nvSpPr>
        <p:spPr/>
        <p:txBody>
          <a:bodyPr/>
          <a:lstStyle/>
          <a:p>
            <a:fld id="{548AF588-C220-BB43-B815-A32AB658A034}" type="datetime1">
              <a:rPr lang="en-US" smtClean="0"/>
              <a:t>4/19/23</a:t>
            </a:fld>
            <a:endParaRPr lang="en-US"/>
          </a:p>
        </p:txBody>
      </p:sp>
      <p:sp>
        <p:nvSpPr>
          <p:cNvPr id="4" name="Footer Placeholder 3">
            <a:extLst>
              <a:ext uri="{FF2B5EF4-FFF2-40B4-BE49-F238E27FC236}">
                <a16:creationId xmlns:a16="http://schemas.microsoft.com/office/drawing/2014/main" id="{9DD4EF00-E570-F371-AC06-A8F5B75B13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AC4A82-FCE1-61DF-3FC1-59D9B76AF5EB}"/>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380384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21CE36-4725-72FD-288B-0B76874BF1F2}"/>
              </a:ext>
            </a:extLst>
          </p:cNvPr>
          <p:cNvSpPr>
            <a:spLocks noGrp="1"/>
          </p:cNvSpPr>
          <p:nvPr>
            <p:ph type="dt" sz="half" idx="10"/>
          </p:nvPr>
        </p:nvSpPr>
        <p:spPr/>
        <p:txBody>
          <a:bodyPr/>
          <a:lstStyle/>
          <a:p>
            <a:fld id="{ABFE097F-4D2E-854D-A989-159747ADF233}" type="datetime1">
              <a:rPr lang="en-US" smtClean="0"/>
              <a:t>4/19/23</a:t>
            </a:fld>
            <a:endParaRPr lang="en-US"/>
          </a:p>
        </p:txBody>
      </p:sp>
      <p:sp>
        <p:nvSpPr>
          <p:cNvPr id="3" name="Footer Placeholder 2">
            <a:extLst>
              <a:ext uri="{FF2B5EF4-FFF2-40B4-BE49-F238E27FC236}">
                <a16:creationId xmlns:a16="http://schemas.microsoft.com/office/drawing/2014/main" id="{F2727B9B-900A-FF02-FE0C-DC5C22BC68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0A2E1E-166A-E15B-3E7A-8DF663F45AEC}"/>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1180994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EAF8C-0DAA-D1CC-BD1D-BD10A695B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4BDCF2-14B5-E4BC-D2BD-6DB7BBC3C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DE0389-E659-0A9B-21A3-83C0B84A4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AE6FC3-7BDB-6420-3283-6920297CF833}"/>
              </a:ext>
            </a:extLst>
          </p:cNvPr>
          <p:cNvSpPr>
            <a:spLocks noGrp="1"/>
          </p:cNvSpPr>
          <p:nvPr>
            <p:ph type="dt" sz="half" idx="10"/>
          </p:nvPr>
        </p:nvSpPr>
        <p:spPr/>
        <p:txBody>
          <a:bodyPr/>
          <a:lstStyle/>
          <a:p>
            <a:fld id="{9833FAEE-8100-994D-ABC0-8C57011856A2}" type="datetime1">
              <a:rPr lang="en-US" smtClean="0"/>
              <a:t>4/19/23</a:t>
            </a:fld>
            <a:endParaRPr lang="en-US"/>
          </a:p>
        </p:txBody>
      </p:sp>
      <p:sp>
        <p:nvSpPr>
          <p:cNvPr id="6" name="Footer Placeholder 5">
            <a:extLst>
              <a:ext uri="{FF2B5EF4-FFF2-40B4-BE49-F238E27FC236}">
                <a16:creationId xmlns:a16="http://schemas.microsoft.com/office/drawing/2014/main" id="{76009383-BF0A-F95F-9634-940199515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2CD794-904B-6036-7B87-6A73BC2784C7}"/>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658755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413E-D07C-CFA8-82C9-F7374D16DA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AD488-B125-E09B-D0A1-48CE94DD1B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BD22D9-EB18-9BD2-F25D-A06BF736B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91D9B0-36C2-778E-F6B4-79B9D58C1A3F}"/>
              </a:ext>
            </a:extLst>
          </p:cNvPr>
          <p:cNvSpPr>
            <a:spLocks noGrp="1"/>
          </p:cNvSpPr>
          <p:nvPr>
            <p:ph type="dt" sz="half" idx="10"/>
          </p:nvPr>
        </p:nvSpPr>
        <p:spPr/>
        <p:txBody>
          <a:bodyPr/>
          <a:lstStyle/>
          <a:p>
            <a:fld id="{586FC508-29F8-1B46-B8C0-B49EE633814E}" type="datetime1">
              <a:rPr lang="en-US" smtClean="0"/>
              <a:t>4/19/23</a:t>
            </a:fld>
            <a:endParaRPr lang="en-US"/>
          </a:p>
        </p:txBody>
      </p:sp>
      <p:sp>
        <p:nvSpPr>
          <p:cNvPr id="6" name="Footer Placeholder 5">
            <a:extLst>
              <a:ext uri="{FF2B5EF4-FFF2-40B4-BE49-F238E27FC236}">
                <a16:creationId xmlns:a16="http://schemas.microsoft.com/office/drawing/2014/main" id="{F239AD8E-9021-263A-7BA7-27BA28B16E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B08E0-C207-D415-4C99-6445BAFD9A5C}"/>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31695950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7E22-CF8E-6DAD-73F2-F876FDBBC6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F8F38E-41C7-3071-EE16-55AEDDD2A5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78C490-077D-EF8A-8C8D-AC234475101B}"/>
              </a:ext>
            </a:extLst>
          </p:cNvPr>
          <p:cNvSpPr>
            <a:spLocks noGrp="1"/>
          </p:cNvSpPr>
          <p:nvPr>
            <p:ph type="dt" sz="half" idx="10"/>
          </p:nvPr>
        </p:nvSpPr>
        <p:spPr/>
        <p:txBody>
          <a:bodyPr/>
          <a:lstStyle/>
          <a:p>
            <a:fld id="{58F68082-0E26-BD44-8804-B84FE58C265F}" type="datetime1">
              <a:rPr lang="en-US" smtClean="0"/>
              <a:t>4/19/23</a:t>
            </a:fld>
            <a:endParaRPr lang="en-US"/>
          </a:p>
        </p:txBody>
      </p:sp>
      <p:sp>
        <p:nvSpPr>
          <p:cNvPr id="5" name="Footer Placeholder 4">
            <a:extLst>
              <a:ext uri="{FF2B5EF4-FFF2-40B4-BE49-F238E27FC236}">
                <a16:creationId xmlns:a16="http://schemas.microsoft.com/office/drawing/2014/main" id="{8B911468-5DED-7D1D-8D54-6AEBDB6EAD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6171EA-7947-E1EF-0329-76152CF14BDC}"/>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24328767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832A0E-EDED-4C31-8C0B-282711667E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D178F-C4DD-0CC8-6747-9E78C2565A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FC683-0DB6-CA1F-36CC-E1D2A405AB0B}"/>
              </a:ext>
            </a:extLst>
          </p:cNvPr>
          <p:cNvSpPr>
            <a:spLocks noGrp="1"/>
          </p:cNvSpPr>
          <p:nvPr>
            <p:ph type="dt" sz="half" idx="10"/>
          </p:nvPr>
        </p:nvSpPr>
        <p:spPr/>
        <p:txBody>
          <a:bodyPr/>
          <a:lstStyle/>
          <a:p>
            <a:fld id="{094559C5-45A1-DE4F-A279-5969FBA4DB20}" type="datetime1">
              <a:rPr lang="en-US" smtClean="0"/>
              <a:t>4/19/23</a:t>
            </a:fld>
            <a:endParaRPr lang="en-US"/>
          </a:p>
        </p:txBody>
      </p:sp>
      <p:sp>
        <p:nvSpPr>
          <p:cNvPr id="5" name="Footer Placeholder 4">
            <a:extLst>
              <a:ext uri="{FF2B5EF4-FFF2-40B4-BE49-F238E27FC236}">
                <a16:creationId xmlns:a16="http://schemas.microsoft.com/office/drawing/2014/main" id="{D449C8B6-4BC7-2AD6-6F0D-477B2B031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41004-A146-D1FB-88A6-6BA879058893}"/>
              </a:ext>
            </a:extLst>
          </p:cNvPr>
          <p:cNvSpPr>
            <a:spLocks noGrp="1"/>
          </p:cNvSpPr>
          <p:nvPr>
            <p:ph type="sldNum" sz="quarter" idx="12"/>
          </p:nvPr>
        </p:nvSpPr>
        <p:spPr/>
        <p:txBody>
          <a:bodyPr/>
          <a:lstStyle/>
          <a:p>
            <a:fld id="{30B93B20-36BB-2A49-9EB3-6A30707D6B86}" type="slidenum">
              <a:rPr lang="en-US" smtClean="0"/>
              <a:t>‹#›</a:t>
            </a:fld>
            <a:endParaRPr lang="en-US"/>
          </a:p>
        </p:txBody>
      </p:sp>
    </p:spTree>
    <p:extLst>
      <p:ext uri="{BB962C8B-B14F-4D97-AF65-F5344CB8AC3E}">
        <p14:creationId xmlns:p14="http://schemas.microsoft.com/office/powerpoint/2010/main" val="3176591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8826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44D4-72E1-9A80-9B44-CFC15D5500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1D2D45-5A85-DCE2-488A-864C3A3E5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6C301E-83BC-160F-F0F9-11C8F3F3E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CEC255-566B-9CC4-0050-E7DFEFAE67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0C039E-E6B6-6E1C-5427-95A88FDC84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463B5C-0C7A-1343-2DF9-F405C4CC6F19}"/>
              </a:ext>
            </a:extLst>
          </p:cNvPr>
          <p:cNvSpPr>
            <a:spLocks noGrp="1"/>
          </p:cNvSpPr>
          <p:nvPr>
            <p:ph type="dt" sz="half" idx="10"/>
          </p:nvPr>
        </p:nvSpPr>
        <p:spPr/>
        <p:txBody>
          <a:bodyPr/>
          <a:lstStyle/>
          <a:p>
            <a:fld id="{712532BC-E0C1-DF48-9DCD-1941104F2492}" type="datetime1">
              <a:rPr lang="en-US" smtClean="0"/>
              <a:t>4/19/23</a:t>
            </a:fld>
            <a:endParaRPr lang="en-US"/>
          </a:p>
        </p:txBody>
      </p:sp>
      <p:sp>
        <p:nvSpPr>
          <p:cNvPr id="8" name="Footer Placeholder 7">
            <a:extLst>
              <a:ext uri="{FF2B5EF4-FFF2-40B4-BE49-F238E27FC236}">
                <a16:creationId xmlns:a16="http://schemas.microsoft.com/office/drawing/2014/main" id="{651863BD-9850-740C-5C27-49433F1809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2DA2BD-9BB4-B143-5518-9A331629FD17}"/>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203425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20001-D2CC-F636-0A79-0ED932CD6C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C2AFB5-51BC-DDD3-7E70-28D4C7B941DF}"/>
              </a:ext>
            </a:extLst>
          </p:cNvPr>
          <p:cNvSpPr>
            <a:spLocks noGrp="1"/>
          </p:cNvSpPr>
          <p:nvPr>
            <p:ph type="dt" sz="half" idx="10"/>
          </p:nvPr>
        </p:nvSpPr>
        <p:spPr/>
        <p:txBody>
          <a:bodyPr/>
          <a:lstStyle/>
          <a:p>
            <a:fld id="{3E488A1F-3C79-8340-8B93-2D76DFAC38D4}" type="datetime1">
              <a:rPr lang="en-US" smtClean="0"/>
              <a:t>4/19/23</a:t>
            </a:fld>
            <a:endParaRPr lang="en-US"/>
          </a:p>
        </p:txBody>
      </p:sp>
      <p:sp>
        <p:nvSpPr>
          <p:cNvPr id="4" name="Footer Placeholder 3">
            <a:extLst>
              <a:ext uri="{FF2B5EF4-FFF2-40B4-BE49-F238E27FC236}">
                <a16:creationId xmlns:a16="http://schemas.microsoft.com/office/drawing/2014/main" id="{860D1328-CE75-75B5-EC8D-A68083FB25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5A3366-098A-8FA9-B8DD-14E8D8DE5591}"/>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165376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612B1D-25BE-3870-B06B-3611564B4A4B}"/>
              </a:ext>
            </a:extLst>
          </p:cNvPr>
          <p:cNvSpPr>
            <a:spLocks noGrp="1"/>
          </p:cNvSpPr>
          <p:nvPr>
            <p:ph type="dt" sz="half" idx="10"/>
          </p:nvPr>
        </p:nvSpPr>
        <p:spPr/>
        <p:txBody>
          <a:bodyPr/>
          <a:lstStyle/>
          <a:p>
            <a:fld id="{7C02AD5D-877A-E54D-A4D9-46FCFC5EFD10}" type="datetime1">
              <a:rPr lang="en-US" smtClean="0"/>
              <a:t>4/19/23</a:t>
            </a:fld>
            <a:endParaRPr lang="en-US"/>
          </a:p>
        </p:txBody>
      </p:sp>
      <p:sp>
        <p:nvSpPr>
          <p:cNvPr id="3" name="Footer Placeholder 2">
            <a:extLst>
              <a:ext uri="{FF2B5EF4-FFF2-40B4-BE49-F238E27FC236}">
                <a16:creationId xmlns:a16="http://schemas.microsoft.com/office/drawing/2014/main" id="{6E3D5E22-B8B1-2E89-E712-A7DF7A6332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A264FB-2442-DDEB-F017-A77DC51CED5C}"/>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1781931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8C463-B6E1-BCCB-22B4-2FA8AFB6A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D4F1C4-02CE-A958-9600-7E4042710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7E1D5E-CE8F-1F81-7A63-1FECC6C66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4374BF-C100-EDF1-686C-9531EB6DF227}"/>
              </a:ext>
            </a:extLst>
          </p:cNvPr>
          <p:cNvSpPr>
            <a:spLocks noGrp="1"/>
          </p:cNvSpPr>
          <p:nvPr>
            <p:ph type="dt" sz="half" idx="10"/>
          </p:nvPr>
        </p:nvSpPr>
        <p:spPr/>
        <p:txBody>
          <a:bodyPr/>
          <a:lstStyle/>
          <a:p>
            <a:fld id="{2245144B-055A-C44F-8C08-4667EFB72842}" type="datetime1">
              <a:rPr lang="en-US" smtClean="0"/>
              <a:t>4/19/23</a:t>
            </a:fld>
            <a:endParaRPr lang="en-US"/>
          </a:p>
        </p:txBody>
      </p:sp>
      <p:sp>
        <p:nvSpPr>
          <p:cNvPr id="6" name="Footer Placeholder 5">
            <a:extLst>
              <a:ext uri="{FF2B5EF4-FFF2-40B4-BE49-F238E27FC236}">
                <a16:creationId xmlns:a16="http://schemas.microsoft.com/office/drawing/2014/main" id="{FACBAA66-A2E6-E8D2-60B2-B5C63B29B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A6486F-17AD-A2F6-C0BB-3D58957FF788}"/>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405817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20AB2-1DC7-A724-34B3-3D2661D84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A7F621-18C4-464D-3F61-422BC11A9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E0D371-2B8D-EBE6-9258-056DCFB4D2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092404-B4B5-4769-547A-1E7AA6455AE8}"/>
              </a:ext>
            </a:extLst>
          </p:cNvPr>
          <p:cNvSpPr>
            <a:spLocks noGrp="1"/>
          </p:cNvSpPr>
          <p:nvPr>
            <p:ph type="dt" sz="half" idx="10"/>
          </p:nvPr>
        </p:nvSpPr>
        <p:spPr/>
        <p:txBody>
          <a:bodyPr/>
          <a:lstStyle/>
          <a:p>
            <a:fld id="{D7437663-6884-B14C-B8BE-055C545EA82B}" type="datetime1">
              <a:rPr lang="en-US" smtClean="0"/>
              <a:t>4/19/23</a:t>
            </a:fld>
            <a:endParaRPr lang="en-US"/>
          </a:p>
        </p:txBody>
      </p:sp>
      <p:sp>
        <p:nvSpPr>
          <p:cNvPr id="6" name="Footer Placeholder 5">
            <a:extLst>
              <a:ext uri="{FF2B5EF4-FFF2-40B4-BE49-F238E27FC236}">
                <a16:creationId xmlns:a16="http://schemas.microsoft.com/office/drawing/2014/main" id="{B693C628-3DE0-A863-C5F2-9B600F783D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77056-20C5-0EF3-A7D3-2F6E3B2ABAD7}"/>
              </a:ext>
            </a:extLst>
          </p:cNvPr>
          <p:cNvSpPr>
            <a:spLocks noGrp="1"/>
          </p:cNvSpPr>
          <p:nvPr>
            <p:ph type="sldNum" sz="quarter" idx="12"/>
          </p:nvPr>
        </p:nvSpPr>
        <p:spPr/>
        <p:txBody>
          <a:bodyPr/>
          <a:lstStyle/>
          <a:p>
            <a:fld id="{C3B1FDB0-F84F-A045-9252-79C8979CA824}" type="slidenum">
              <a:rPr lang="en-US" smtClean="0"/>
              <a:t>‹#›</a:t>
            </a:fld>
            <a:endParaRPr lang="en-US"/>
          </a:p>
        </p:txBody>
      </p:sp>
    </p:spTree>
    <p:extLst>
      <p:ext uri="{BB962C8B-B14F-4D97-AF65-F5344CB8AC3E}">
        <p14:creationId xmlns:p14="http://schemas.microsoft.com/office/powerpoint/2010/main" val="367036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5E0415-ED33-3463-629F-7665B18DE8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809405-3731-C0B5-DE85-138926D96D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D6824-BEE6-D5EB-CC89-95D89669C8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91207-5827-1647-9792-9ADF3E30DD0C}" type="datetime1">
              <a:rPr lang="en-US" smtClean="0"/>
              <a:t>4/19/23</a:t>
            </a:fld>
            <a:endParaRPr lang="en-US"/>
          </a:p>
        </p:txBody>
      </p:sp>
      <p:sp>
        <p:nvSpPr>
          <p:cNvPr id="5" name="Footer Placeholder 4">
            <a:extLst>
              <a:ext uri="{FF2B5EF4-FFF2-40B4-BE49-F238E27FC236}">
                <a16:creationId xmlns:a16="http://schemas.microsoft.com/office/drawing/2014/main" id="{FCA7453D-96AC-DCCD-4E1E-BDB240040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C33CD5-81AE-5BA9-52FC-C2362F437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1FDB0-F84F-A045-9252-79C8979CA824}" type="slidenum">
              <a:rPr lang="en-US" smtClean="0"/>
              <a:t>‹#›</a:t>
            </a:fld>
            <a:endParaRPr lang="en-US"/>
          </a:p>
        </p:txBody>
      </p:sp>
    </p:spTree>
    <p:extLst>
      <p:ext uri="{BB962C8B-B14F-4D97-AF65-F5344CB8AC3E}">
        <p14:creationId xmlns:p14="http://schemas.microsoft.com/office/powerpoint/2010/main" val="1064015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EA1F5-D344-D24D-87FA-64D56BEA4C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D4F48B-86B8-7C40-A74C-5A69A0DB8B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A70D1-95DC-044C-BB97-E8DB8CF5D4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ED606-B063-AD44-8651-98A164858B0B}" type="datetime1">
              <a:rPr lang="en-US" smtClean="0"/>
              <a:t>4/19/23</a:t>
            </a:fld>
            <a:endParaRPr lang="en-US"/>
          </a:p>
        </p:txBody>
      </p:sp>
      <p:sp>
        <p:nvSpPr>
          <p:cNvPr id="5" name="Footer Placeholder 4">
            <a:extLst>
              <a:ext uri="{FF2B5EF4-FFF2-40B4-BE49-F238E27FC236}">
                <a16:creationId xmlns:a16="http://schemas.microsoft.com/office/drawing/2014/main" id="{E33D7D3C-E7C0-2344-8EB5-BF63CA5AF2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505FF4-3345-CE42-ACE5-E75B219843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D4435-F189-FF4B-910B-9F1842D32735}" type="slidenum">
              <a:rPr lang="en-US" smtClean="0"/>
              <a:t>‹#›</a:t>
            </a:fld>
            <a:endParaRPr lang="en-US"/>
          </a:p>
        </p:txBody>
      </p:sp>
    </p:spTree>
    <p:extLst>
      <p:ext uri="{BB962C8B-B14F-4D97-AF65-F5344CB8AC3E}">
        <p14:creationId xmlns:p14="http://schemas.microsoft.com/office/powerpoint/2010/main" val="1459578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AD1587-99D0-864F-912C-DB04CA9D9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FD54D5-9010-81D9-AD3B-FEADB6194E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A0132-ACD2-27A2-91A4-9D0E7B818ADA}"/>
              </a:ext>
            </a:extLst>
          </p:cNvPr>
          <p:cNvSpPr>
            <a:spLocks noGrp="1"/>
          </p:cNvSpPr>
          <p:nvPr>
            <p:ph type="dt" sz="half" idx="2"/>
          </p:nvPr>
        </p:nvSpPr>
        <p:spPr>
          <a:xfrm>
            <a:off x="11298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F04F3F-9B37-4A47-ADA5-66E56476DDBD}" type="datetime1">
              <a:rPr lang="en-US" smtClean="0"/>
              <a:t>4/19/23</a:t>
            </a:fld>
            <a:endParaRPr lang="en-US"/>
          </a:p>
        </p:txBody>
      </p:sp>
      <p:sp>
        <p:nvSpPr>
          <p:cNvPr id="5" name="Footer Placeholder 4">
            <a:extLst>
              <a:ext uri="{FF2B5EF4-FFF2-40B4-BE49-F238E27FC236}">
                <a16:creationId xmlns:a16="http://schemas.microsoft.com/office/drawing/2014/main" id="{072187B4-A713-C957-CAA2-74114EC30F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1232D3-FA6F-8F03-30D9-F3FFEFD92462}"/>
              </a:ext>
            </a:extLst>
          </p:cNvPr>
          <p:cNvSpPr>
            <a:spLocks noGrp="1"/>
          </p:cNvSpPr>
          <p:nvPr>
            <p:ph type="sldNum" sz="quarter" idx="4"/>
          </p:nvPr>
        </p:nvSpPr>
        <p:spPr>
          <a:xfrm>
            <a:off x="933581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B25C4-2BDB-4E48-8978-07CD07B90987}" type="slidenum">
              <a:rPr lang="en-US" smtClean="0"/>
              <a:t>‹#›</a:t>
            </a:fld>
            <a:endParaRPr lang="en-US"/>
          </a:p>
        </p:txBody>
      </p:sp>
    </p:spTree>
    <p:extLst>
      <p:ext uri="{BB962C8B-B14F-4D97-AF65-F5344CB8AC3E}">
        <p14:creationId xmlns:p14="http://schemas.microsoft.com/office/powerpoint/2010/main" val="17534204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98F8F-A6BE-6DF6-6C4C-D0C6D124D3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E9B00D-D762-E4C4-ACF5-2DAA61B7F7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B4D41-F09A-A5EA-553C-2002B8497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FAFB5-ACA2-8D42-B332-85251F95E3CB}" type="datetime1">
              <a:rPr lang="en-US" smtClean="0"/>
              <a:t>4/19/23</a:t>
            </a:fld>
            <a:endParaRPr lang="en-US"/>
          </a:p>
        </p:txBody>
      </p:sp>
      <p:sp>
        <p:nvSpPr>
          <p:cNvPr id="5" name="Footer Placeholder 4">
            <a:extLst>
              <a:ext uri="{FF2B5EF4-FFF2-40B4-BE49-F238E27FC236}">
                <a16:creationId xmlns:a16="http://schemas.microsoft.com/office/drawing/2014/main" id="{D642590C-ACEA-DEFF-778F-BE13CCCF7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4C30D0-2463-7B09-BC42-1F4D4A1181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93B20-36BB-2A49-9EB3-6A30707D6B86}" type="slidenum">
              <a:rPr lang="en-US" smtClean="0"/>
              <a:t>‹#›</a:t>
            </a:fld>
            <a:endParaRPr lang="en-US"/>
          </a:p>
        </p:txBody>
      </p:sp>
    </p:spTree>
    <p:extLst>
      <p:ext uri="{BB962C8B-B14F-4D97-AF65-F5344CB8AC3E}">
        <p14:creationId xmlns:p14="http://schemas.microsoft.com/office/powerpoint/2010/main" val="304488897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notesSlide" Target="../notesSlides/notesSlide9.xml"/><Relationship Id="rId7" Type="http://schemas.openxmlformats.org/officeDocument/2006/relationships/image" Target="../media/image50.png"/><Relationship Id="rId12" Type="http://schemas.openxmlformats.org/officeDocument/2006/relationships/image" Target="../media/image41.png"/><Relationship Id="rId17" Type="http://schemas.openxmlformats.org/officeDocument/2006/relationships/image" Target="../media/image58.png"/><Relationship Id="rId2" Type="http://schemas.openxmlformats.org/officeDocument/2006/relationships/slideLayout" Target="../slideLayouts/slideLayout25.xml"/><Relationship Id="rId16" Type="http://schemas.openxmlformats.org/officeDocument/2006/relationships/image" Target="../media/image57.png"/><Relationship Id="rId1" Type="http://schemas.openxmlformats.org/officeDocument/2006/relationships/tags" Target="../tags/tag3.xml"/><Relationship Id="rId6" Type="http://schemas.openxmlformats.org/officeDocument/2006/relationships/image" Target="../media/image49.png"/><Relationship Id="rId11" Type="http://schemas.openxmlformats.org/officeDocument/2006/relationships/image" Target="../media/image21.png"/><Relationship Id="rId5" Type="http://schemas.openxmlformats.org/officeDocument/2006/relationships/image" Target="../media/image43.png"/><Relationship Id="rId15" Type="http://schemas.openxmlformats.org/officeDocument/2006/relationships/image" Target="../media/image56.png"/><Relationship Id="rId10" Type="http://schemas.openxmlformats.org/officeDocument/2006/relationships/image" Target="../media/image53.png"/><Relationship Id="rId19" Type="http://schemas.openxmlformats.org/officeDocument/2006/relationships/image" Target="../media/image60.png"/><Relationship Id="rId4" Type="http://schemas.openxmlformats.org/officeDocument/2006/relationships/image" Target="../media/image48.png"/><Relationship Id="rId9" Type="http://schemas.openxmlformats.org/officeDocument/2006/relationships/image" Target="../media/image52.png"/><Relationship Id="rId14" Type="http://schemas.openxmlformats.org/officeDocument/2006/relationships/image" Target="../media/image55.png"/></Relationships>
</file>

<file path=ppt/slides/_rels/slide3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4.png"/><Relationship Id="rId18" Type="http://schemas.openxmlformats.org/officeDocument/2006/relationships/image" Target="../media/image65.png"/><Relationship Id="rId3" Type="http://schemas.openxmlformats.org/officeDocument/2006/relationships/notesSlide" Target="../notesSlides/notesSlide10.xml"/><Relationship Id="rId21" Type="http://schemas.openxmlformats.org/officeDocument/2006/relationships/image" Target="../media/image66.png"/><Relationship Id="rId7" Type="http://schemas.openxmlformats.org/officeDocument/2006/relationships/image" Target="../media/image61.png"/><Relationship Id="rId12" Type="http://schemas.openxmlformats.org/officeDocument/2006/relationships/image" Target="../media/image41.png"/><Relationship Id="rId17" Type="http://schemas.openxmlformats.org/officeDocument/2006/relationships/image" Target="../media/image58.png"/><Relationship Id="rId2" Type="http://schemas.openxmlformats.org/officeDocument/2006/relationships/slideLayout" Target="../slideLayouts/slideLayout25.xml"/><Relationship Id="rId16" Type="http://schemas.openxmlformats.org/officeDocument/2006/relationships/image" Target="../media/image64.png"/><Relationship Id="rId20" Type="http://schemas.openxmlformats.org/officeDocument/2006/relationships/image" Target="../media/image60.png"/><Relationship Id="rId1" Type="http://schemas.openxmlformats.org/officeDocument/2006/relationships/tags" Target="../tags/tag4.xml"/><Relationship Id="rId6" Type="http://schemas.openxmlformats.org/officeDocument/2006/relationships/image" Target="../media/image49.png"/><Relationship Id="rId11" Type="http://schemas.openxmlformats.org/officeDocument/2006/relationships/image" Target="../media/image21.png"/><Relationship Id="rId5" Type="http://schemas.openxmlformats.org/officeDocument/2006/relationships/image" Target="../media/image43.png"/><Relationship Id="rId15" Type="http://schemas.openxmlformats.org/officeDocument/2006/relationships/image" Target="../media/image63.png"/><Relationship Id="rId10" Type="http://schemas.openxmlformats.org/officeDocument/2006/relationships/image" Target="../media/image53.png"/><Relationship Id="rId19" Type="http://schemas.openxmlformats.org/officeDocument/2006/relationships/image" Target="../media/image59.png"/><Relationship Id="rId4" Type="http://schemas.openxmlformats.org/officeDocument/2006/relationships/image" Target="../media/image48.png"/><Relationship Id="rId9" Type="http://schemas.openxmlformats.org/officeDocument/2006/relationships/image" Target="../media/image62.png"/><Relationship Id="rId14" Type="http://schemas.openxmlformats.org/officeDocument/2006/relationships/image" Target="../media/image55.png"/></Relationships>
</file>

<file path=ppt/slides/_rels/slide33.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41.png"/><Relationship Id="rId3" Type="http://schemas.openxmlformats.org/officeDocument/2006/relationships/notesSlide" Target="../notesSlides/notesSlide11.xml"/><Relationship Id="rId21" Type="http://schemas.openxmlformats.org/officeDocument/2006/relationships/image" Target="../media/image81.png"/><Relationship Id="rId7" Type="http://schemas.openxmlformats.org/officeDocument/2006/relationships/image" Target="../media/image68.sv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slideLayout" Target="../slideLayouts/slideLayout25.xml"/><Relationship Id="rId16" Type="http://schemas.openxmlformats.org/officeDocument/2006/relationships/image" Target="../media/image77.png"/><Relationship Id="rId20" Type="http://schemas.openxmlformats.org/officeDocument/2006/relationships/image" Target="../media/image80.png"/><Relationship Id="rId1" Type="http://schemas.openxmlformats.org/officeDocument/2006/relationships/tags" Target="../tags/tag5.xml"/><Relationship Id="rId6" Type="http://schemas.openxmlformats.org/officeDocument/2006/relationships/image" Target="../media/image67.png"/><Relationship Id="rId11" Type="http://schemas.openxmlformats.org/officeDocument/2006/relationships/image" Target="../media/image72.png"/><Relationship Id="rId24" Type="http://schemas.openxmlformats.org/officeDocument/2006/relationships/image" Target="../media/image84.png"/><Relationship Id="rId5" Type="http://schemas.openxmlformats.org/officeDocument/2006/relationships/image" Target="../media/image60.png"/><Relationship Id="rId15" Type="http://schemas.openxmlformats.org/officeDocument/2006/relationships/image" Target="../media/image76.png"/><Relationship Id="rId23" Type="http://schemas.openxmlformats.org/officeDocument/2006/relationships/image" Target="../media/image83.png"/><Relationship Id="rId10" Type="http://schemas.openxmlformats.org/officeDocument/2006/relationships/image" Target="../media/image71.png"/><Relationship Id="rId19" Type="http://schemas.openxmlformats.org/officeDocument/2006/relationships/image" Target="../media/image79.png"/><Relationship Id="rId4" Type="http://schemas.openxmlformats.org/officeDocument/2006/relationships/image" Target="../media/image43.png"/><Relationship Id="rId9" Type="http://schemas.openxmlformats.org/officeDocument/2006/relationships/image" Target="../media/image70.png"/><Relationship Id="rId14" Type="http://schemas.openxmlformats.org/officeDocument/2006/relationships/image" Target="../media/image75.png"/><Relationship Id="rId22" Type="http://schemas.openxmlformats.org/officeDocument/2006/relationships/image" Target="../media/image8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tags" Target="../tags/tag6.xml"/><Relationship Id="rId5" Type="http://schemas.openxmlformats.org/officeDocument/2006/relationships/image" Target="../media/image86.png"/><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18" Type="http://schemas.openxmlformats.org/officeDocument/2006/relationships/image" Target="../media/image99.png"/><Relationship Id="rId3" Type="http://schemas.openxmlformats.org/officeDocument/2006/relationships/notesSlide" Target="../notesSlides/notesSlide13.xml"/><Relationship Id="rId21" Type="http://schemas.openxmlformats.org/officeDocument/2006/relationships/image" Target="../media/image102.pn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slideLayout" Target="../slideLayouts/slideLayout25.xml"/><Relationship Id="rId16" Type="http://schemas.openxmlformats.org/officeDocument/2006/relationships/image" Target="../media/image97.png"/><Relationship Id="rId20" Type="http://schemas.openxmlformats.org/officeDocument/2006/relationships/image" Target="../media/image101.png"/><Relationship Id="rId1" Type="http://schemas.openxmlformats.org/officeDocument/2006/relationships/tags" Target="../tags/tag7.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60.png"/><Relationship Id="rId15" Type="http://schemas.openxmlformats.org/officeDocument/2006/relationships/image" Target="../media/image96.png"/><Relationship Id="rId10" Type="http://schemas.openxmlformats.org/officeDocument/2006/relationships/image" Target="../media/image91.png"/><Relationship Id="rId19" Type="http://schemas.openxmlformats.org/officeDocument/2006/relationships/image" Target="../media/image100.png"/><Relationship Id="rId4" Type="http://schemas.openxmlformats.org/officeDocument/2006/relationships/image" Target="../media/image43.png"/><Relationship Id="rId9" Type="http://schemas.openxmlformats.org/officeDocument/2006/relationships/image" Target="../media/image90.png"/><Relationship Id="rId14" Type="http://schemas.openxmlformats.org/officeDocument/2006/relationships/image" Target="../media/image95.png"/></Relationships>
</file>

<file path=ppt/slides/_rels/slide3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7.png"/><Relationship Id="rId18" Type="http://schemas.openxmlformats.org/officeDocument/2006/relationships/image" Target="../media/image112.png"/><Relationship Id="rId26" Type="http://schemas.openxmlformats.org/officeDocument/2006/relationships/image" Target="../media/image120.png"/><Relationship Id="rId3" Type="http://schemas.openxmlformats.org/officeDocument/2006/relationships/notesSlide" Target="../notesSlides/notesSlide14.xml"/><Relationship Id="rId21" Type="http://schemas.openxmlformats.org/officeDocument/2006/relationships/image" Target="../media/image115.png"/><Relationship Id="rId7" Type="http://schemas.openxmlformats.org/officeDocument/2006/relationships/image" Target="../media/image21.png"/><Relationship Id="rId12" Type="http://schemas.openxmlformats.org/officeDocument/2006/relationships/image" Target="../media/image106.png"/><Relationship Id="rId17" Type="http://schemas.openxmlformats.org/officeDocument/2006/relationships/image" Target="../media/image111.png"/><Relationship Id="rId25" Type="http://schemas.openxmlformats.org/officeDocument/2006/relationships/image" Target="../media/image119.png"/><Relationship Id="rId2" Type="http://schemas.openxmlformats.org/officeDocument/2006/relationships/slideLayout" Target="../slideLayouts/slideLayout25.xml"/><Relationship Id="rId16" Type="http://schemas.openxmlformats.org/officeDocument/2006/relationships/image" Target="../media/image110.png"/><Relationship Id="rId20" Type="http://schemas.openxmlformats.org/officeDocument/2006/relationships/image" Target="../media/image114.png"/><Relationship Id="rId1" Type="http://schemas.openxmlformats.org/officeDocument/2006/relationships/tags" Target="../tags/tag8.xml"/><Relationship Id="rId6" Type="http://schemas.openxmlformats.org/officeDocument/2006/relationships/image" Target="../media/image41.png"/><Relationship Id="rId11" Type="http://schemas.openxmlformats.org/officeDocument/2006/relationships/image" Target="../media/image90.png"/><Relationship Id="rId24" Type="http://schemas.openxmlformats.org/officeDocument/2006/relationships/image" Target="../media/image118.png"/><Relationship Id="rId5" Type="http://schemas.openxmlformats.org/officeDocument/2006/relationships/image" Target="../media/image60.png"/><Relationship Id="rId15" Type="http://schemas.openxmlformats.org/officeDocument/2006/relationships/image" Target="../media/image109.png"/><Relationship Id="rId23" Type="http://schemas.openxmlformats.org/officeDocument/2006/relationships/image" Target="../media/image117.png"/><Relationship Id="rId28" Type="http://schemas.openxmlformats.org/officeDocument/2006/relationships/image" Target="../media/image122.png"/><Relationship Id="rId10" Type="http://schemas.openxmlformats.org/officeDocument/2006/relationships/image" Target="../media/image105.png"/><Relationship Id="rId19" Type="http://schemas.openxmlformats.org/officeDocument/2006/relationships/image" Target="../media/image113.png"/><Relationship Id="rId4" Type="http://schemas.openxmlformats.org/officeDocument/2006/relationships/image" Target="../media/image43.png"/><Relationship Id="rId9" Type="http://schemas.openxmlformats.org/officeDocument/2006/relationships/image" Target="../media/image104.png"/><Relationship Id="rId14" Type="http://schemas.openxmlformats.org/officeDocument/2006/relationships/image" Target="../media/image108.png"/><Relationship Id="rId22" Type="http://schemas.openxmlformats.org/officeDocument/2006/relationships/image" Target="../media/image116.png"/><Relationship Id="rId27" Type="http://schemas.openxmlformats.org/officeDocument/2006/relationships/image" Target="../media/image12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tags" Target="../tags/tag9.xml"/><Relationship Id="rId4" Type="http://schemas.openxmlformats.org/officeDocument/2006/relationships/image" Target="../media/image123.png"/></Relationships>
</file>

<file path=ppt/slides/_rels/slide39.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3" Type="http://schemas.openxmlformats.org/officeDocument/2006/relationships/notesSlide" Target="../notesSlides/notesSlide16.xml"/><Relationship Id="rId7" Type="http://schemas.openxmlformats.org/officeDocument/2006/relationships/image" Target="../media/image126.png"/><Relationship Id="rId12" Type="http://schemas.openxmlformats.org/officeDocument/2006/relationships/image" Target="../media/image131.png"/><Relationship Id="rId2" Type="http://schemas.openxmlformats.org/officeDocument/2006/relationships/slideLayout" Target="../slideLayouts/slideLayout25.xml"/><Relationship Id="rId1" Type="http://schemas.openxmlformats.org/officeDocument/2006/relationships/tags" Target="../tags/tag10.xml"/><Relationship Id="rId6" Type="http://schemas.openxmlformats.org/officeDocument/2006/relationships/image" Target="../media/image125.png"/><Relationship Id="rId11" Type="http://schemas.openxmlformats.org/officeDocument/2006/relationships/image" Target="../media/image130.png"/><Relationship Id="rId5" Type="http://schemas.openxmlformats.org/officeDocument/2006/relationships/image" Target="../media/image41.png"/><Relationship Id="rId10" Type="http://schemas.openxmlformats.org/officeDocument/2006/relationships/image" Target="../media/image129.png"/><Relationship Id="rId4" Type="http://schemas.openxmlformats.org/officeDocument/2006/relationships/image" Target="../media/image124.png"/><Relationship Id="rId9" Type="http://schemas.openxmlformats.org/officeDocument/2006/relationships/image" Target="../media/image128.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notesSlide" Target="../notesSlides/notesSlide17.xml"/><Relationship Id="rId7" Type="http://schemas.openxmlformats.org/officeDocument/2006/relationships/image" Target="../media/image125.png"/><Relationship Id="rId12" Type="http://schemas.openxmlformats.org/officeDocument/2006/relationships/image" Target="../media/image134.png"/><Relationship Id="rId2" Type="http://schemas.openxmlformats.org/officeDocument/2006/relationships/slideLayout" Target="../slideLayouts/slideLayout25.xml"/><Relationship Id="rId1" Type="http://schemas.openxmlformats.org/officeDocument/2006/relationships/tags" Target="../tags/tag11.xml"/><Relationship Id="rId6" Type="http://schemas.openxmlformats.org/officeDocument/2006/relationships/image" Target="../media/image41.png"/><Relationship Id="rId11" Type="http://schemas.openxmlformats.org/officeDocument/2006/relationships/image" Target="../media/image129.png"/><Relationship Id="rId5" Type="http://schemas.openxmlformats.org/officeDocument/2006/relationships/image" Target="../media/image133.png"/><Relationship Id="rId10" Type="http://schemas.openxmlformats.org/officeDocument/2006/relationships/image" Target="../media/image128.png"/><Relationship Id="rId4" Type="http://schemas.openxmlformats.org/officeDocument/2006/relationships/image" Target="../media/image124.png"/><Relationship Id="rId9" Type="http://schemas.openxmlformats.org/officeDocument/2006/relationships/image" Target="../media/image127.png"/></Relationships>
</file>

<file path=ppt/slides/_rels/slide41.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5.xml"/><Relationship Id="rId1" Type="http://schemas.openxmlformats.org/officeDocument/2006/relationships/tags" Target="../tags/tag12.xml"/><Relationship Id="rId5" Type="http://schemas.openxmlformats.org/officeDocument/2006/relationships/image" Target="../media/image126.jpeg"/><Relationship Id="rId4" Type="http://schemas.openxmlformats.org/officeDocument/2006/relationships/image" Target="../media/image136.png"/></Relationships>
</file>

<file path=ppt/slides/_rels/slide44.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37.png"/><Relationship Id="rId2" Type="http://schemas.openxmlformats.org/officeDocument/2006/relationships/image" Target="../media/image41.png"/><Relationship Id="rId1" Type="http://schemas.openxmlformats.org/officeDocument/2006/relationships/slideLayout" Target="../slideLayouts/slideLayout25.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45.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41.png"/><Relationship Id="rId1" Type="http://schemas.openxmlformats.org/officeDocument/2006/relationships/slideLayout" Target="../slideLayouts/slideLayout25.xml"/><Relationship Id="rId6" Type="http://schemas.openxmlformats.org/officeDocument/2006/relationships/image" Target="../media/image137.png"/><Relationship Id="rId5" Type="http://schemas.openxmlformats.org/officeDocument/2006/relationships/image" Target="../media/image144.png"/><Relationship Id="rId4" Type="http://schemas.openxmlformats.org/officeDocument/2006/relationships/image" Target="../media/image139.png"/></Relationships>
</file>

<file path=ppt/slides/_rels/slide46.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41.png"/><Relationship Id="rId7" Type="http://schemas.openxmlformats.org/officeDocument/2006/relationships/image" Target="../media/image146.png"/><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image" Target="../media/image145.png"/><Relationship Id="rId5" Type="http://schemas.openxmlformats.org/officeDocument/2006/relationships/image" Target="../media/image139.png"/><Relationship Id="rId4" Type="http://schemas.openxmlformats.org/officeDocument/2006/relationships/image" Target="../media/image138.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png"/><Relationship Id="rId1" Type="http://schemas.openxmlformats.org/officeDocument/2006/relationships/slideLayout" Target="../slideLayouts/slideLayout25.xml"/><Relationship Id="rId4" Type="http://schemas.openxmlformats.org/officeDocument/2006/relationships/image" Target="../media/image142.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png"/><Relationship Id="rId1" Type="http://schemas.openxmlformats.org/officeDocument/2006/relationships/slideLayout" Target="../slideLayouts/slideLayout25.xml"/><Relationship Id="rId6" Type="http://schemas.openxmlformats.org/officeDocument/2006/relationships/image" Target="../media/image149.png"/><Relationship Id="rId5" Type="http://schemas.openxmlformats.org/officeDocument/2006/relationships/image" Target="../media/image147.png"/><Relationship Id="rId4" Type="http://schemas.openxmlformats.org/officeDocument/2006/relationships/image" Target="../media/image142.png"/></Relationships>
</file>

<file path=ppt/slides/_rels/slide49.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24.png"/><Relationship Id="rId7" Type="http://schemas.openxmlformats.org/officeDocument/2006/relationships/image" Target="../media/image147.png"/><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142.png"/><Relationship Id="rId5" Type="http://schemas.openxmlformats.org/officeDocument/2006/relationships/image" Target="../media/image148.png"/><Relationship Id="rId10" Type="http://schemas.openxmlformats.org/officeDocument/2006/relationships/image" Target="../media/image21.png"/><Relationship Id="rId4" Type="http://schemas.openxmlformats.org/officeDocument/2006/relationships/image" Target="../media/image41.png"/><Relationship Id="rId9" Type="http://schemas.openxmlformats.org/officeDocument/2006/relationships/image" Target="../media/image15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41.png"/><Relationship Id="rId7" Type="http://schemas.openxmlformats.org/officeDocument/2006/relationships/image" Target="../media/image137.png"/><Relationship Id="rId12" Type="http://schemas.openxmlformats.org/officeDocument/2006/relationships/image" Target="../media/image156.png"/><Relationship Id="rId2" Type="http://schemas.openxmlformats.org/officeDocument/2006/relationships/notesSlide" Target="../notesSlides/notesSlide21.xml"/><Relationship Id="rId1" Type="http://schemas.openxmlformats.org/officeDocument/2006/relationships/slideLayout" Target="../slideLayouts/slideLayout36.xml"/><Relationship Id="rId6" Type="http://schemas.openxmlformats.org/officeDocument/2006/relationships/image" Target="../media/image147.png"/><Relationship Id="rId11" Type="http://schemas.openxmlformats.org/officeDocument/2006/relationships/image" Target="../media/image155.png"/><Relationship Id="rId5" Type="http://schemas.openxmlformats.org/officeDocument/2006/relationships/image" Target="../media/image150.png"/><Relationship Id="rId10" Type="http://schemas.openxmlformats.org/officeDocument/2006/relationships/image" Target="../media/image43.png"/><Relationship Id="rId4" Type="http://schemas.openxmlformats.org/officeDocument/2006/relationships/image" Target="../media/image5.png"/><Relationship Id="rId9"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78718-0708-D040-B776-06189C178693}"/>
              </a:ext>
            </a:extLst>
          </p:cNvPr>
          <p:cNvSpPr>
            <a:spLocks noGrp="1"/>
          </p:cNvSpPr>
          <p:nvPr>
            <p:ph type="title"/>
          </p:nvPr>
        </p:nvSpPr>
        <p:spPr>
          <a:xfrm>
            <a:off x="609601" y="822960"/>
            <a:ext cx="7086600" cy="3811696"/>
          </a:xfrm>
        </p:spPr>
        <p:txBody>
          <a:bodyPr vert="horz" lIns="91440" tIns="45720" rIns="91440" bIns="45720" rtlCol="0" anchor="ctr">
            <a:noAutofit/>
          </a:bodyPr>
          <a:lstStyle/>
          <a:p>
            <a:r>
              <a:rPr lang="en-US" sz="5400" b="1" kern="1200" dirty="0">
                <a:solidFill>
                  <a:schemeClr val="tx1"/>
                </a:solidFill>
                <a:latin typeface="+mj-lt"/>
                <a:ea typeface="+mj-ea"/>
                <a:cs typeface="+mj-cs"/>
              </a:rPr>
              <a:t>Reconfiguration-friendly Byzantine Fault-tolerant Distributed randomness</a:t>
            </a:r>
          </a:p>
        </p:txBody>
      </p:sp>
      <p:sp>
        <p:nvSpPr>
          <p:cNvPr id="7" name="TextBox 6">
            <a:extLst>
              <a:ext uri="{FF2B5EF4-FFF2-40B4-BE49-F238E27FC236}">
                <a16:creationId xmlns:a16="http://schemas.microsoft.com/office/drawing/2014/main" id="{F2BF1149-F4B7-4E48-BC27-39F410D39800}"/>
              </a:ext>
            </a:extLst>
          </p:cNvPr>
          <p:cNvSpPr txBox="1"/>
          <p:nvPr/>
        </p:nvSpPr>
        <p:spPr>
          <a:xfrm>
            <a:off x="9708778" y="1442316"/>
            <a:ext cx="1437758" cy="400543"/>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0xf5</a:t>
            </a:r>
          </a:p>
        </p:txBody>
      </p:sp>
      <p:sp>
        <p:nvSpPr>
          <p:cNvPr id="11" name="TextBox 10">
            <a:extLst>
              <a:ext uri="{FF2B5EF4-FFF2-40B4-BE49-F238E27FC236}">
                <a16:creationId xmlns:a16="http://schemas.microsoft.com/office/drawing/2014/main" id="{049966C6-5355-7F4D-848D-B9D2D7941CAD}"/>
              </a:ext>
            </a:extLst>
          </p:cNvPr>
          <p:cNvSpPr txBox="1"/>
          <p:nvPr/>
        </p:nvSpPr>
        <p:spPr>
          <a:xfrm>
            <a:off x="10418132" y="2113205"/>
            <a:ext cx="1437758" cy="400543"/>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0x00</a:t>
            </a:r>
          </a:p>
        </p:txBody>
      </p:sp>
      <p:sp>
        <p:nvSpPr>
          <p:cNvPr id="10" name="Subtitle 2">
            <a:extLst>
              <a:ext uri="{FF2B5EF4-FFF2-40B4-BE49-F238E27FC236}">
                <a16:creationId xmlns:a16="http://schemas.microsoft.com/office/drawing/2014/main" id="{96DB8A86-3FA1-7A45-BBC6-B9B5C7A498A9}"/>
              </a:ext>
            </a:extLst>
          </p:cNvPr>
          <p:cNvSpPr txBox="1">
            <a:spLocks/>
          </p:cNvSpPr>
          <p:nvPr/>
        </p:nvSpPr>
        <p:spPr>
          <a:xfrm>
            <a:off x="609600" y="4363628"/>
            <a:ext cx="2870199" cy="56719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2">
                    <a:lumMod val="50000"/>
                  </a:schemeClr>
                </a:solidFill>
              </a:rPr>
              <a:t>Adithya Bhat</a:t>
            </a:r>
          </a:p>
        </p:txBody>
      </p:sp>
      <p:pic>
        <p:nvPicPr>
          <p:cNvPr id="12" name="Graphic 11">
            <a:extLst>
              <a:ext uri="{FF2B5EF4-FFF2-40B4-BE49-F238E27FC236}">
                <a16:creationId xmlns:a16="http://schemas.microsoft.com/office/drawing/2014/main" id="{D1F52F90-A6BF-014D-B555-5F2F25BEC9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1201" y="5387643"/>
            <a:ext cx="2870199" cy="511883"/>
          </a:xfrm>
          <a:prstGeom prst="rect">
            <a:avLst/>
          </a:prstGeom>
        </p:spPr>
      </p:pic>
      <p:pic>
        <p:nvPicPr>
          <p:cNvPr id="9" name="Picture 8" descr="Icon&#10;&#10;Description automatically generated">
            <a:extLst>
              <a:ext uri="{FF2B5EF4-FFF2-40B4-BE49-F238E27FC236}">
                <a16:creationId xmlns:a16="http://schemas.microsoft.com/office/drawing/2014/main" id="{4F65D593-C0AB-090E-9E03-7D26DDCC605A}"/>
              </a:ext>
            </a:extLst>
          </p:cNvPr>
          <p:cNvPicPr>
            <a:picLocks noChangeAspect="1"/>
          </p:cNvPicPr>
          <p:nvPr/>
        </p:nvPicPr>
        <p:blipFill>
          <a:blip r:embed="rId6"/>
          <a:stretch>
            <a:fillRect/>
          </a:stretch>
        </p:blipFill>
        <p:spPr>
          <a:xfrm>
            <a:off x="9831906" y="4314025"/>
            <a:ext cx="808049" cy="808049"/>
          </a:xfrm>
          <a:prstGeom prst="rect">
            <a:avLst/>
          </a:prstGeom>
        </p:spPr>
      </p:pic>
      <p:pic>
        <p:nvPicPr>
          <p:cNvPr id="13" name="Picture 12" descr="Logo, icon&#10;&#10;Description automatically generated with medium confidence">
            <a:extLst>
              <a:ext uri="{FF2B5EF4-FFF2-40B4-BE49-F238E27FC236}">
                <a16:creationId xmlns:a16="http://schemas.microsoft.com/office/drawing/2014/main" id="{E0B0E253-6909-58AB-D309-8A74459209A5}"/>
              </a:ext>
            </a:extLst>
          </p:cNvPr>
          <p:cNvPicPr>
            <a:picLocks noChangeAspect="1"/>
          </p:cNvPicPr>
          <p:nvPr/>
        </p:nvPicPr>
        <p:blipFill>
          <a:blip r:embed="rId7"/>
          <a:stretch>
            <a:fillRect/>
          </a:stretch>
        </p:blipFill>
        <p:spPr>
          <a:xfrm>
            <a:off x="7696200" y="1678446"/>
            <a:ext cx="3245222" cy="3245222"/>
          </a:xfrm>
          <a:prstGeom prst="rect">
            <a:avLst/>
          </a:prstGeom>
        </p:spPr>
      </p:pic>
      <p:pic>
        <p:nvPicPr>
          <p:cNvPr id="15" name="Picture 14" descr="Icon&#10;&#10;Description automatically generated">
            <a:extLst>
              <a:ext uri="{FF2B5EF4-FFF2-40B4-BE49-F238E27FC236}">
                <a16:creationId xmlns:a16="http://schemas.microsoft.com/office/drawing/2014/main" id="{5086E305-5239-9B6C-46CD-2249E99F5E83}"/>
              </a:ext>
            </a:extLst>
          </p:cNvPr>
          <p:cNvPicPr>
            <a:picLocks noChangeAspect="1"/>
          </p:cNvPicPr>
          <p:nvPr/>
        </p:nvPicPr>
        <p:blipFill>
          <a:blip r:embed="rId6"/>
          <a:stretch>
            <a:fillRect/>
          </a:stretch>
        </p:blipFill>
        <p:spPr>
          <a:xfrm>
            <a:off x="8900729" y="4835536"/>
            <a:ext cx="808049" cy="808049"/>
          </a:xfrm>
          <a:prstGeom prst="rect">
            <a:avLst/>
          </a:prstGeom>
        </p:spPr>
      </p:pic>
      <p:pic>
        <p:nvPicPr>
          <p:cNvPr id="17" name="Picture 16" descr="A picture containing text, vector graphics&#10;&#10;Description automatically generated">
            <a:extLst>
              <a:ext uri="{FF2B5EF4-FFF2-40B4-BE49-F238E27FC236}">
                <a16:creationId xmlns:a16="http://schemas.microsoft.com/office/drawing/2014/main" id="{35FEB624-C8F3-4B23-327D-33781109CE22}"/>
              </a:ext>
            </a:extLst>
          </p:cNvPr>
          <p:cNvPicPr>
            <a:picLocks noChangeAspect="1"/>
          </p:cNvPicPr>
          <p:nvPr/>
        </p:nvPicPr>
        <p:blipFill>
          <a:blip r:embed="rId8"/>
          <a:stretch>
            <a:fillRect/>
          </a:stretch>
        </p:blipFill>
        <p:spPr>
          <a:xfrm>
            <a:off x="9845353" y="5194014"/>
            <a:ext cx="861910" cy="861910"/>
          </a:xfrm>
          <a:prstGeom prst="rect">
            <a:avLst/>
          </a:prstGeom>
          <a:ln>
            <a:noFill/>
          </a:ln>
          <a:effectLst>
            <a:outerShdw blurRad="292100" dist="139700" dir="2700000" algn="tl" rotWithShape="0">
              <a:srgbClr val="333333">
                <a:alpha val="65000"/>
              </a:srgbClr>
            </a:outerShdw>
          </a:effectLst>
        </p:spPr>
      </p:pic>
      <p:sp>
        <p:nvSpPr>
          <p:cNvPr id="20" name="Slide Number Placeholder 19">
            <a:extLst>
              <a:ext uri="{FF2B5EF4-FFF2-40B4-BE49-F238E27FC236}">
                <a16:creationId xmlns:a16="http://schemas.microsoft.com/office/drawing/2014/main" id="{E80F865F-62FA-AC53-19F6-E7D27410714C}"/>
              </a:ext>
            </a:extLst>
          </p:cNvPr>
          <p:cNvSpPr>
            <a:spLocks noGrp="1"/>
          </p:cNvSpPr>
          <p:nvPr>
            <p:ph type="sldNum" sz="quarter" idx="12"/>
          </p:nvPr>
        </p:nvSpPr>
        <p:spPr/>
        <p:txBody>
          <a:bodyPr/>
          <a:lstStyle/>
          <a:p>
            <a:fld id="{C3B1FDB0-F84F-A045-9252-79C8979CA824}" type="slidenum">
              <a:rPr lang="en-US" smtClean="0"/>
              <a:t>1</a:t>
            </a:fld>
            <a:endParaRPr lang="en-US"/>
          </a:p>
        </p:txBody>
      </p:sp>
    </p:spTree>
    <p:custDataLst>
      <p:tags r:id="rId1"/>
    </p:custDataLst>
    <p:extLst>
      <p:ext uri="{BB962C8B-B14F-4D97-AF65-F5344CB8AC3E}">
        <p14:creationId xmlns:p14="http://schemas.microsoft.com/office/powerpoint/2010/main" val="206361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7036-8309-4E44-9540-56E69B1CD547}"/>
              </a:ext>
            </a:extLst>
          </p:cNvPr>
          <p:cNvSpPr>
            <a:spLocks noGrp="1"/>
          </p:cNvSpPr>
          <p:nvPr>
            <p:ph type="title"/>
          </p:nvPr>
        </p:nvSpPr>
        <p:spPr/>
        <p:txBody>
          <a:bodyPr/>
          <a:lstStyle/>
          <a:p>
            <a:r>
              <a:rPr lang="en-US" dirty="0"/>
              <a:t>Cryptographic Assumptions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D80E9F1-BB91-B31C-30E9-0CFED8224F22}"/>
                  </a:ext>
                </a:extLst>
              </p:cNvPr>
              <p:cNvSpPr>
                <a:spLocks noGrp="1"/>
              </p:cNvSpPr>
              <p:nvPr>
                <p:ph idx="1"/>
              </p:nvPr>
            </p:nvSpPr>
            <p:spPr/>
            <p:txBody>
              <a:bodyPr/>
              <a:lstStyle/>
              <a:p>
                <a:r>
                  <a:rPr lang="en-US" dirty="0"/>
                  <a:t>Public Key Infrastructure and Digital Signatures (EU-CMA)</a:t>
                </a:r>
              </a:p>
              <a:p>
                <a:r>
                  <a:rPr lang="en-US" dirty="0"/>
                  <a:t>Random Oracles</a:t>
                </a:r>
              </a:p>
              <a:p>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a:t>SDH assumption </a:t>
                </a:r>
              </a:p>
              <a:p>
                <a:pPr lvl="1"/>
                <a:r>
                  <a:rPr lang="en-US" dirty="0"/>
                  <a:t>Needs a setup of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+1</m:t>
                    </m:r>
                  </m:oMath>
                </a14:m>
                <a:r>
                  <a:rPr lang="en-US" dirty="0"/>
                  <a:t> values of the form </a:t>
                </a:r>
                <a14:m>
                  <m:oMath xmlns:m="http://schemas.openxmlformats.org/officeDocument/2006/math">
                    <m:r>
                      <a:rPr lang="en-US" b="0" i="1" smtClean="0">
                        <a:latin typeface="Cambria Math" panose="02040503050406030204" pitchFamily="18" charset="0"/>
                      </a:rPr>
                      <m:t>𝑔</m:t>
                    </m:r>
                  </m:oMath>
                </a14:m>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𝛼</m:t>
                        </m:r>
                      </m:sup>
                    </m:sSup>
                  </m:oMath>
                </a14:m>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2</m:t>
                            </m:r>
                          </m:sup>
                        </m:sSup>
                      </m:sup>
                    </m:sSup>
                  </m:oMath>
                </a14:m>
                <a:r>
                  <a:rPr lang="en-US" dirty="0"/>
                  <a:t>, …,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𝛼</m:t>
                            </m:r>
                          </m:e>
                          <m:sup>
                            <m:r>
                              <a:rPr lang="en-US" b="0" i="1" smtClean="0">
                                <a:latin typeface="Cambria Math" panose="02040503050406030204" pitchFamily="18" charset="0"/>
                              </a:rPr>
                              <m:t>𝑞</m:t>
                            </m:r>
                          </m:sup>
                        </m:sSup>
                      </m:sup>
                    </m:sSup>
                  </m:oMath>
                </a14:m>
                <a:r>
                  <a:rPr lang="en-US" dirty="0"/>
                  <a:t> to support reconfiguration up to </a:t>
                </a:r>
                <a14:m>
                  <m:oMath xmlns:m="http://schemas.openxmlformats.org/officeDocument/2006/math">
                    <m:sSup>
                      <m:sSupPr>
                        <m:ctrlPr>
                          <a:rPr lang="en-US" b="0" i="0" smtClean="0">
                            <a:latin typeface="Cambria Math" panose="02040503050406030204" pitchFamily="18" charset="0"/>
                          </a:rPr>
                        </m:ctrlPr>
                      </m:sSupPr>
                      <m:e>
                        <m:r>
                          <a:rPr lang="en-US" b="0" i="1" smtClean="0">
                            <a:latin typeface="Cambria Math" panose="02040503050406030204" pitchFamily="18" charset="0"/>
                          </a:rPr>
                          <m:t>𝑛</m:t>
                        </m:r>
                      </m:e>
                      <m:sup>
                        <m:r>
                          <a:rPr lang="en-US" b="0" i="0" smtClean="0">
                            <a:latin typeface="Cambria Math" panose="02040503050406030204" pitchFamily="18" charset="0"/>
                          </a:rPr>
                          <m:t>′</m:t>
                        </m:r>
                      </m:sup>
                    </m:sSup>
                    <m:r>
                      <a:rPr lang="en-US" b="0" i="0"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𝑞</m:t>
                    </m:r>
                  </m:oMath>
                </a14:m>
                <a:r>
                  <a:rPr lang="en-US" dirty="0"/>
                  <a:t> servers</a:t>
                </a:r>
              </a:p>
              <a:p>
                <a:pPr lvl="1"/>
                <a:r>
                  <a:rPr lang="en-US" dirty="0"/>
                  <a:t>This is a Structured Reference String (SRS) setup</a:t>
                </a:r>
              </a:p>
            </p:txBody>
          </p:sp>
        </mc:Choice>
        <mc:Fallback>
          <p:sp>
            <p:nvSpPr>
              <p:cNvPr id="3" name="Content Placeholder 2">
                <a:extLst>
                  <a:ext uri="{FF2B5EF4-FFF2-40B4-BE49-F238E27FC236}">
                    <a16:creationId xmlns:a16="http://schemas.microsoft.com/office/drawing/2014/main" id="{8D80E9F1-BB91-B31C-30E9-0CFED8224F22}"/>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FAE342DD-008E-AA9C-AEC9-47CA41E340B8}"/>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10</a:t>
            </a:fld>
            <a:endParaRPr lang="en-US" dirty="0"/>
          </a:p>
        </p:txBody>
      </p:sp>
    </p:spTree>
    <p:extLst>
      <p:ext uri="{BB962C8B-B14F-4D97-AF65-F5344CB8AC3E}">
        <p14:creationId xmlns:p14="http://schemas.microsoft.com/office/powerpoint/2010/main" val="82286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8F749-8AE7-513E-FF63-BC3CE07F936F}"/>
              </a:ext>
            </a:extLst>
          </p:cNvPr>
          <p:cNvSpPr>
            <a:spLocks noGrp="1"/>
          </p:cNvSpPr>
          <p:nvPr>
            <p:ph type="title"/>
          </p:nvPr>
        </p:nvSpPr>
        <p:spPr/>
        <p:txBody>
          <a:bodyPr/>
          <a:lstStyle/>
          <a:p>
            <a:r>
              <a:rPr lang="en-US" dirty="0"/>
              <a:t>Network assumptions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ED9120-19A4-EC8E-F100-1E7D89B88360}"/>
                  </a:ext>
                </a:extLst>
              </p:cNvPr>
              <p:cNvSpPr>
                <a:spLocks noGrp="1"/>
              </p:cNvSpPr>
              <p:nvPr>
                <p:ph idx="1"/>
              </p:nvPr>
            </p:nvSpPr>
            <p:spPr/>
            <p:txBody>
              <a:bodyPr/>
              <a:lstStyle/>
              <a:p>
                <a14:m>
                  <m:oMath xmlns:m="http://schemas.openxmlformats.org/officeDocument/2006/math">
                    <m:r>
                      <m:rPr>
                        <m:sty m:val="p"/>
                      </m:rPr>
                      <a:rPr lang="en-US" b="0" i="0" dirty="0" smtClean="0">
                        <a:latin typeface="Cambria Math" panose="02040503050406030204" pitchFamily="18" charset="0"/>
                      </a:rPr>
                      <m:t>Δ</m:t>
                    </m:r>
                  </m:oMath>
                </a14:m>
                <a:r>
                  <a:rPr lang="en-US" dirty="0"/>
                  <a:t>-Bounded synchrony: If a node sends a message </a:t>
                </a:r>
                <a14:m>
                  <m:oMath xmlns:m="http://schemas.openxmlformats.org/officeDocument/2006/math">
                    <m:r>
                      <a:rPr lang="en-US" b="0" i="1" smtClean="0">
                        <a:latin typeface="Cambria Math" panose="02040503050406030204" pitchFamily="18" charset="0"/>
                      </a:rPr>
                      <m:t>𝑚</m:t>
                    </m:r>
                  </m:oMath>
                </a14:m>
                <a:r>
                  <a:rPr lang="en-US" dirty="0"/>
                  <a:t> at time </a:t>
                </a:r>
                <a14:m>
                  <m:oMath xmlns:m="http://schemas.openxmlformats.org/officeDocument/2006/math">
                    <m:r>
                      <a:rPr lang="en-US" b="0" i="1" smtClean="0">
                        <a:latin typeface="Cambria Math" panose="02040503050406030204" pitchFamily="18" charset="0"/>
                      </a:rPr>
                      <m:t>𝑡</m:t>
                    </m:r>
                  </m:oMath>
                </a14:m>
                <a:r>
                  <a:rPr lang="en-US" dirty="0"/>
                  <a:t>, then its recipients must receive it by time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r>
                      <m:rPr>
                        <m:sty m:val="p"/>
                      </m:rPr>
                      <a:rPr lang="en-US" b="0" i="0" smtClean="0">
                        <a:latin typeface="Cambria Math" panose="02040503050406030204" pitchFamily="18" charset="0"/>
                      </a:rPr>
                      <m:t>Δ</m:t>
                    </m:r>
                  </m:oMath>
                </a14:m>
                <a:endParaRPr lang="en-US" dirty="0"/>
              </a:p>
              <a:p>
                <a:pPr lvl="1"/>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r>
                      <m:rPr>
                        <m:sty m:val="p"/>
                      </m:rPr>
                      <a:rPr lang="en-US" b="0" i="0" smtClean="0">
                        <a:latin typeface="Cambria Math" panose="02040503050406030204" pitchFamily="18" charset="0"/>
                      </a:rPr>
                      <m:t>Δ</m:t>
                    </m:r>
                  </m:oMath>
                </a14:m>
                <a:r>
                  <a:rPr lang="en-US" dirty="0"/>
                  <a:t> denotes the actual network speed</a:t>
                </a:r>
              </a:p>
              <a:p>
                <a:r>
                  <a:rPr lang="en-US" dirty="0"/>
                  <a:t>Non-lock step: Servers can be in different rounds at different times</a:t>
                </a:r>
              </a:p>
              <a:p>
                <a:pPr lvl="1"/>
                <a:r>
                  <a:rPr lang="en-US" dirty="0"/>
                  <a:t>Their clocks are within </a:t>
                </a:r>
                <a14:m>
                  <m:oMath xmlns:m="http://schemas.openxmlformats.org/officeDocument/2006/math">
                    <m:r>
                      <m:rPr>
                        <m:sty m:val="p"/>
                      </m:rPr>
                      <a:rPr lang="en-US" b="0" i="0" smtClean="0">
                        <a:latin typeface="Cambria Math" panose="02040503050406030204" pitchFamily="18" charset="0"/>
                      </a:rPr>
                      <m:t>Δ</m:t>
                    </m:r>
                  </m:oMath>
                </a14:m>
                <a:r>
                  <a:rPr lang="en-US" dirty="0"/>
                  <a:t> of each other</a:t>
                </a:r>
              </a:p>
              <a:p>
                <a:pPr lvl="1"/>
                <a:r>
                  <a:rPr lang="en-US" dirty="0"/>
                  <a:t>Clocks have bounded skew</a:t>
                </a:r>
              </a:p>
            </p:txBody>
          </p:sp>
        </mc:Choice>
        <mc:Fallback xmlns="">
          <p:sp>
            <p:nvSpPr>
              <p:cNvPr id="3" name="Content Placeholder 2">
                <a:extLst>
                  <a:ext uri="{FF2B5EF4-FFF2-40B4-BE49-F238E27FC236}">
                    <a16:creationId xmlns:a16="http://schemas.microsoft.com/office/drawing/2014/main" id="{7DED9120-19A4-EC8E-F100-1E7D89B88360}"/>
                  </a:ext>
                </a:extLst>
              </p:cNvPr>
              <p:cNvSpPr>
                <a:spLocks noGrp="1" noRot="1" noChangeAspect="1" noMove="1" noResize="1" noEditPoints="1" noAdjustHandles="1" noChangeArrowheads="1" noChangeShapeType="1" noTextEdit="1"/>
              </p:cNvSpPr>
              <p:nvPr>
                <p:ph idx="1"/>
              </p:nvPr>
            </p:nvSpPr>
            <p:spPr>
              <a:blipFill>
                <a:blip r:embed="rId2"/>
                <a:stretch>
                  <a:fillRect l="-1043" t="-2241" r="-1855"/>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0FA2B6B6-EEB3-D0D2-DB47-BC093489F140}"/>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11</a:t>
            </a:fld>
            <a:endParaRPr lang="en-US" dirty="0"/>
          </a:p>
        </p:txBody>
      </p:sp>
    </p:spTree>
    <p:extLst>
      <p:ext uri="{BB962C8B-B14F-4D97-AF65-F5344CB8AC3E}">
        <p14:creationId xmlns:p14="http://schemas.microsoft.com/office/powerpoint/2010/main" val="317076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79EB4-E959-8FFA-1598-BB111BC96EB5}"/>
              </a:ext>
            </a:extLst>
          </p:cNvPr>
          <p:cNvSpPr>
            <a:spLocks noGrp="1"/>
          </p:cNvSpPr>
          <p:nvPr>
            <p:ph type="title"/>
          </p:nvPr>
        </p:nvSpPr>
        <p:spPr/>
        <p:txBody>
          <a:bodyPr/>
          <a:lstStyle/>
          <a:p>
            <a:r>
              <a:rPr lang="en-US" dirty="0"/>
              <a:t>Adversary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172706-D5A6-EF87-C464-17A134FEA788}"/>
                  </a:ext>
                </a:extLst>
              </p:cNvPr>
              <p:cNvSpPr>
                <a:spLocks noGrp="1"/>
              </p:cNvSpPr>
              <p:nvPr>
                <p:ph idx="1"/>
              </p:nvPr>
            </p:nvSpPr>
            <p:spPr/>
            <p:txBody>
              <a:bodyPr/>
              <a:lstStyle/>
              <a:p>
                <a:r>
                  <a:rPr lang="en-US" dirty="0"/>
                  <a:t>Adversary is a PPT algorithm</a:t>
                </a:r>
              </a:p>
              <a:p>
                <a:r>
                  <a:rPr lang="en-US" dirty="0"/>
                  <a:t>Up to </a:t>
                </a:r>
                <a14:m>
                  <m:oMath xmlns:m="http://schemas.openxmlformats.org/officeDocument/2006/math">
                    <m:r>
                      <a:rPr lang="en-US" b="0" i="1" smtClean="0">
                        <a:latin typeface="Cambria Math" panose="02040503050406030204" pitchFamily="18" charset="0"/>
                      </a:rPr>
                      <m:t>𝑡</m:t>
                    </m:r>
                  </m:oMath>
                </a14:m>
                <a:r>
                  <a:rPr lang="en-US" dirty="0"/>
                  <a:t> servers and any number of clients can be Byzantine</a:t>
                </a:r>
              </a:p>
              <a:p>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denotes the number of </a:t>
                </a:r>
                <a:r>
                  <a:rPr lang="en-US" b="1" i="1" dirty="0"/>
                  <a:t>actual</a:t>
                </a:r>
                <a:r>
                  <a:rPr lang="en-US" dirty="0"/>
                  <a:t> </a:t>
                </a:r>
                <a:r>
                  <a:rPr lang="en-US" b="1" i="1" dirty="0"/>
                  <a:t>faults</a:t>
                </a:r>
                <a:r>
                  <a:rPr lang="en-US" dirty="0"/>
                  <a:t> (or the number of servers that are currently misbehaving)</a:t>
                </a:r>
              </a:p>
              <a:p>
                <a:r>
                  <a:rPr lang="en-US" dirty="0"/>
                  <a:t>Corruption can be static or adaptive depending on the protocol</a:t>
                </a:r>
              </a:p>
              <a:p>
                <a:r>
                  <a:rPr lang="en-US" dirty="0"/>
                  <a:t>Adversary is rushing, i.e., sees all the messages before delivering them</a:t>
                </a:r>
              </a:p>
              <a:p>
                <a:endParaRPr lang="en-US" dirty="0"/>
              </a:p>
            </p:txBody>
          </p:sp>
        </mc:Choice>
        <mc:Fallback xmlns="">
          <p:sp>
            <p:nvSpPr>
              <p:cNvPr id="3" name="Content Placeholder 2">
                <a:extLst>
                  <a:ext uri="{FF2B5EF4-FFF2-40B4-BE49-F238E27FC236}">
                    <a16:creationId xmlns:a16="http://schemas.microsoft.com/office/drawing/2014/main" id="{8D172706-D5A6-EF87-C464-17A134FEA788}"/>
                  </a:ext>
                </a:extLst>
              </p:cNvPr>
              <p:cNvSpPr>
                <a:spLocks noGrp="1" noRot="1" noChangeAspect="1" noMove="1" noResize="1" noEditPoints="1" noAdjustHandles="1" noChangeArrowheads="1" noChangeShapeType="1" noTextEdit="1"/>
              </p:cNvSpPr>
              <p:nvPr>
                <p:ph idx="1"/>
              </p:nvPr>
            </p:nvSpPr>
            <p:spPr>
              <a:blipFill>
                <a:blip r:embed="rId2"/>
                <a:stretch>
                  <a:fillRect l="-1043" t="-2241" r="-348"/>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CC3434BD-72FB-CA1E-0621-DE8EA90A7712}"/>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12</a:t>
            </a:fld>
            <a:endParaRPr lang="en-US" dirty="0"/>
          </a:p>
        </p:txBody>
      </p:sp>
    </p:spTree>
    <p:extLst>
      <p:ext uri="{BB962C8B-B14F-4D97-AF65-F5344CB8AC3E}">
        <p14:creationId xmlns:p14="http://schemas.microsoft.com/office/powerpoint/2010/main" val="91119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9A0407-DF1D-5FE8-B684-58B9B2CAAB93}"/>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dirty="0"/>
              <a:t>Challenges</a:t>
            </a:r>
          </a:p>
        </p:txBody>
      </p:sp>
      <p:sp>
        <p:nvSpPr>
          <p:cNvPr id="4" name="Text Placeholder 3">
            <a:extLst>
              <a:ext uri="{FF2B5EF4-FFF2-40B4-BE49-F238E27FC236}">
                <a16:creationId xmlns:a16="http://schemas.microsoft.com/office/drawing/2014/main" id="{4FB5062D-AD6E-8576-A54A-7F026D74A10F}"/>
              </a:ext>
            </a:extLst>
          </p:cNvPr>
          <p:cNvSpPr>
            <a:spLocks noGrp="1"/>
          </p:cNvSpPr>
          <p:nvPr>
            <p:ph type="body" idx="1"/>
          </p:nvPr>
        </p:nvSpPr>
        <p:spPr>
          <a:xfrm>
            <a:off x="5297760" y="4636008"/>
            <a:ext cx="6251111" cy="1572768"/>
          </a:xfrm>
        </p:spPr>
        <p:txBody>
          <a:bodyPr vert="horz" lIns="91440" tIns="45720" rIns="91440" bIns="45720" rtlCol="0">
            <a:normAutofit/>
          </a:bodyPr>
          <a:lstStyle/>
          <a:p>
            <a:r>
              <a:rPr lang="en-US" dirty="0">
                <a:solidFill>
                  <a:schemeClr val="tx1"/>
                </a:solidFill>
              </a:rPr>
              <a:t>Problems and State-of-the-art</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Icon&#10;&#10;Description automatically generated">
            <a:extLst>
              <a:ext uri="{FF2B5EF4-FFF2-40B4-BE49-F238E27FC236}">
                <a16:creationId xmlns:a16="http://schemas.microsoft.com/office/drawing/2014/main" id="{7AC211D4-0D2A-8A97-4F43-6170BC432B0A}"/>
              </a:ext>
            </a:extLst>
          </p:cNvPr>
          <p:cNvPicPr>
            <a:picLocks noChangeAspect="1"/>
          </p:cNvPicPr>
          <p:nvPr/>
        </p:nvPicPr>
        <p:blipFill>
          <a:blip r:embed="rId2"/>
          <a:stretch>
            <a:fillRect/>
          </a:stretch>
        </p:blipFill>
        <p:spPr>
          <a:xfrm>
            <a:off x="643128" y="1447800"/>
            <a:ext cx="3962400" cy="3962400"/>
          </a:xfrm>
          <a:prstGeom prst="rect">
            <a:avLst/>
          </a:prstGeom>
        </p:spPr>
      </p:pic>
      <p:sp>
        <p:nvSpPr>
          <p:cNvPr id="9" name="Slide Number Placeholder 8">
            <a:extLst>
              <a:ext uri="{FF2B5EF4-FFF2-40B4-BE49-F238E27FC236}">
                <a16:creationId xmlns:a16="http://schemas.microsoft.com/office/drawing/2014/main" id="{B3C771F7-3E40-952F-4FEA-5B89D2E59FBB}"/>
              </a:ext>
            </a:extLst>
          </p:cNvPr>
          <p:cNvSpPr>
            <a:spLocks noGrp="1"/>
          </p:cNvSpPr>
          <p:nvPr>
            <p:ph type="sldNum" sz="quarter" idx="12"/>
          </p:nvPr>
        </p:nvSpPr>
        <p:spPr/>
        <p:txBody>
          <a:bodyPr/>
          <a:lstStyle/>
          <a:p>
            <a:fld id="{C3B1FDB0-F84F-A045-9252-79C8979CA824}" type="slidenum">
              <a:rPr lang="en-US" smtClean="0"/>
              <a:t>13</a:t>
            </a:fld>
            <a:endParaRPr lang="en-US"/>
          </a:p>
        </p:txBody>
      </p:sp>
    </p:spTree>
    <p:extLst>
      <p:ext uri="{BB962C8B-B14F-4D97-AF65-F5344CB8AC3E}">
        <p14:creationId xmlns:p14="http://schemas.microsoft.com/office/powerpoint/2010/main" val="2766537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5498-9A67-F4AA-6260-CB540D5B0BC8}"/>
              </a:ext>
            </a:extLst>
          </p:cNvPr>
          <p:cNvSpPr>
            <a:spLocks noGrp="1"/>
          </p:cNvSpPr>
          <p:nvPr>
            <p:ph type="title"/>
          </p:nvPr>
        </p:nvSpPr>
        <p:spPr/>
        <p:txBody>
          <a:bodyPr/>
          <a:lstStyle/>
          <a:p>
            <a:r>
              <a:rPr lang="en-US" dirty="0"/>
              <a:t>Challenges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566EED-2391-4B7E-2ABC-FC0CC93F500A}"/>
                  </a:ext>
                </a:extLst>
              </p:cNvPr>
              <p:cNvSpPr>
                <a:spLocks noGrp="1"/>
              </p:cNvSpPr>
              <p:nvPr>
                <p:ph idx="1"/>
              </p:nvPr>
            </p:nvSpPr>
            <p:spPr/>
            <p:txBody>
              <a:bodyPr>
                <a:normAutofit fontScale="92500" lnSpcReduction="10000"/>
              </a:bodyPr>
              <a:lstStyle/>
              <a:p>
                <a:r>
                  <a:rPr lang="en-US" dirty="0"/>
                  <a:t>Unpredictability implies inputs from </a:t>
                </a:r>
                <a14:m>
                  <m:oMath xmlns:m="http://schemas.openxmlformats.org/officeDocument/2006/math">
                    <m:r>
                      <a:rPr lang="en-US" b="0" i="0" smtClean="0">
                        <a:latin typeface="Cambria Math" panose="02040503050406030204" pitchFamily="18" charset="0"/>
                      </a:rPr>
                      <m:t>&gt;</m:t>
                    </m:r>
                    <m:r>
                      <a:rPr lang="en-US" b="0" i="1" smtClean="0">
                        <a:latin typeface="Cambria Math" panose="02040503050406030204" pitchFamily="18" charset="0"/>
                      </a:rPr>
                      <m:t>𝑡</m:t>
                    </m:r>
                  </m:oMath>
                </a14:m>
                <a:r>
                  <a:rPr lang="en-US" dirty="0"/>
                  <a:t> servers</a:t>
                </a:r>
              </a:p>
              <a:p>
                <a:r>
                  <a:rPr lang="en-US" dirty="0"/>
                  <a:t>Bias-resistance implies that the random value must be in a commit-reveal format with guaranteed reveal if committed</a:t>
                </a:r>
              </a:p>
              <a:p>
                <a:pPr lvl="1"/>
                <a:r>
                  <a:rPr lang="en-US" dirty="0"/>
                  <a:t>VDFs, Verifiable Secret-sharing, threshold encryption</a:t>
                </a:r>
              </a:p>
              <a:p>
                <a:r>
                  <a:rPr lang="en-US" dirty="0"/>
                  <a:t>Reconfiguration-friendly implies </a:t>
                </a:r>
              </a:p>
              <a:p>
                <a:pPr lvl="1"/>
                <a:r>
                  <a:rPr lang="en-US" dirty="0"/>
                  <a:t>No threshold signatures or constant size quorum certificates</a:t>
                </a:r>
              </a:p>
              <a:p>
                <a:r>
                  <a:rPr lang="en-US" dirty="0"/>
                  <a:t>Synchrony implies tolerating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&lt;</m:t>
                    </m:r>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faults (optimal)</a:t>
                </a:r>
              </a:p>
              <a:p>
                <a:pPr lvl="1"/>
                <a:r>
                  <a:rPr lang="en-US" dirty="0"/>
                  <a:t>Partial synchrony protocols do not work as they rely on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𝑡</m:t>
                        </m:r>
                      </m:num>
                      <m:den>
                        <m:r>
                          <a:rPr lang="en-US" b="0" i="1" smtClean="0">
                            <a:latin typeface="Cambria Math" panose="02040503050406030204" pitchFamily="18" charset="0"/>
                          </a:rPr>
                          <m:t>2</m:t>
                        </m:r>
                      </m:den>
                    </m:f>
                    <m:r>
                      <a:rPr lang="en-US" b="0" i="1" smtClean="0">
                        <a:latin typeface="Cambria Math" panose="02040503050406030204" pitchFamily="18" charset="0"/>
                      </a:rPr>
                      <m:t>&gt;</m:t>
                    </m:r>
                    <m:r>
                      <a:rPr lang="en-US" b="0" i="1" smtClean="0">
                        <a:latin typeface="Cambria Math" panose="02040503050406030204" pitchFamily="18" charset="0"/>
                      </a:rPr>
                      <m:t>𝑡</m:t>
                    </m:r>
                  </m:oMath>
                </a14:m>
                <a:endParaRPr lang="en-US" dirty="0"/>
              </a:p>
              <a:p>
                <a:r>
                  <a:rPr lang="en-US" dirty="0"/>
                  <a:t>Efficiency implies low communication complexity*</a:t>
                </a:r>
              </a:p>
              <a:p>
                <a:pPr lvl="1"/>
                <a:r>
                  <a:rPr lang="en-US" dirty="0"/>
                  <a:t>*Quadratic protocols are argued to be more bandwidth efficient than linear protocols</a:t>
                </a:r>
              </a:p>
              <a:p>
                <a:pPr lvl="1"/>
                <a:endParaRPr lang="en-US" dirty="0"/>
              </a:p>
            </p:txBody>
          </p:sp>
        </mc:Choice>
        <mc:Fallback xmlns="">
          <p:sp>
            <p:nvSpPr>
              <p:cNvPr id="3" name="Content Placeholder 2">
                <a:extLst>
                  <a:ext uri="{FF2B5EF4-FFF2-40B4-BE49-F238E27FC236}">
                    <a16:creationId xmlns:a16="http://schemas.microsoft.com/office/drawing/2014/main" id="{83566EED-2391-4B7E-2ABC-FC0CC93F500A}"/>
                  </a:ext>
                </a:extLst>
              </p:cNvPr>
              <p:cNvSpPr>
                <a:spLocks noGrp="1" noRot="1" noChangeAspect="1" noMove="1" noResize="1" noEditPoints="1" noAdjustHandles="1" noChangeArrowheads="1" noChangeShapeType="1" noTextEdit="1"/>
              </p:cNvSpPr>
              <p:nvPr>
                <p:ph idx="1"/>
              </p:nvPr>
            </p:nvSpPr>
            <p:spPr>
              <a:blipFill>
                <a:blip r:embed="rId2"/>
                <a:stretch>
                  <a:fillRect l="-928" t="-2801"/>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C660EC6F-F153-B844-1B63-5ABB1495A35A}"/>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14</a:t>
            </a:fld>
            <a:endParaRPr lang="en-US" dirty="0"/>
          </a:p>
        </p:txBody>
      </p:sp>
    </p:spTree>
    <p:extLst>
      <p:ext uri="{BB962C8B-B14F-4D97-AF65-F5344CB8AC3E}">
        <p14:creationId xmlns:p14="http://schemas.microsoft.com/office/powerpoint/2010/main" val="120203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6771E-1486-AE94-0237-61023803D522}"/>
              </a:ext>
            </a:extLst>
          </p:cNvPr>
          <p:cNvSpPr>
            <a:spLocks noGrp="1"/>
          </p:cNvSpPr>
          <p:nvPr>
            <p:ph type="title"/>
          </p:nvPr>
        </p:nvSpPr>
        <p:spPr>
          <a:xfrm>
            <a:off x="838200" y="365125"/>
            <a:ext cx="10515600" cy="473075"/>
          </a:xfrm>
        </p:spPr>
        <p:txBody>
          <a:bodyPr>
            <a:normAutofit fontScale="90000"/>
          </a:bodyPr>
          <a:lstStyle/>
          <a:p>
            <a:r>
              <a:rPr lang="en-US" dirty="0"/>
              <a:t>The landscape of random beacon protocols</a:t>
            </a:r>
          </a:p>
        </p:txBody>
      </p:sp>
      <p:pic>
        <p:nvPicPr>
          <p:cNvPr id="4" name="Picture 3">
            <a:extLst>
              <a:ext uri="{FF2B5EF4-FFF2-40B4-BE49-F238E27FC236}">
                <a16:creationId xmlns:a16="http://schemas.microsoft.com/office/drawing/2014/main" id="{BD53CB98-70C1-7694-4340-C5271FBEA323}"/>
              </a:ext>
            </a:extLst>
          </p:cNvPr>
          <p:cNvPicPr>
            <a:picLocks noChangeAspect="1"/>
          </p:cNvPicPr>
          <p:nvPr/>
        </p:nvPicPr>
        <p:blipFill>
          <a:blip r:embed="rId2"/>
          <a:stretch>
            <a:fillRect/>
          </a:stretch>
        </p:blipFill>
        <p:spPr>
          <a:xfrm>
            <a:off x="33337" y="1042987"/>
            <a:ext cx="12158663" cy="5815013"/>
          </a:xfrm>
          <a:prstGeom prst="rect">
            <a:avLst/>
          </a:prstGeom>
        </p:spPr>
      </p:pic>
      <p:grpSp>
        <p:nvGrpSpPr>
          <p:cNvPr id="20" name="Group 19">
            <a:extLst>
              <a:ext uri="{FF2B5EF4-FFF2-40B4-BE49-F238E27FC236}">
                <a16:creationId xmlns:a16="http://schemas.microsoft.com/office/drawing/2014/main" id="{9E9CCAAC-952C-92C6-FDDC-00D060296050}"/>
              </a:ext>
            </a:extLst>
          </p:cNvPr>
          <p:cNvGrpSpPr/>
          <p:nvPr/>
        </p:nvGrpSpPr>
        <p:grpSpPr>
          <a:xfrm>
            <a:off x="228600" y="4648187"/>
            <a:ext cx="11749087" cy="841388"/>
            <a:chOff x="228600" y="4648187"/>
            <a:chExt cx="11749087" cy="841388"/>
          </a:xfrm>
        </p:grpSpPr>
        <p:pic>
          <p:nvPicPr>
            <p:cNvPr id="6" name="Picture 5" descr="A picture containing shape&#10;&#10;Description automatically generated">
              <a:extLst>
                <a:ext uri="{FF2B5EF4-FFF2-40B4-BE49-F238E27FC236}">
                  <a16:creationId xmlns:a16="http://schemas.microsoft.com/office/drawing/2014/main" id="{ED9ED13F-81DA-2316-2DDF-47D61A382D13}"/>
                </a:ext>
              </a:extLst>
            </p:cNvPr>
            <p:cNvPicPr>
              <a:picLocks noChangeAspect="1"/>
            </p:cNvPicPr>
            <p:nvPr/>
          </p:nvPicPr>
          <p:blipFill>
            <a:blip r:embed="rId3"/>
            <a:stretch>
              <a:fillRect/>
            </a:stretch>
          </p:blipFill>
          <p:spPr>
            <a:xfrm rot="16200000">
              <a:off x="228600" y="4648200"/>
              <a:ext cx="841375" cy="841375"/>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419D06D7-9B8A-9810-68D8-5108E108E9FB}"/>
                </a:ext>
              </a:extLst>
            </p:cNvPr>
            <p:cNvPicPr>
              <a:picLocks noChangeAspect="1"/>
            </p:cNvPicPr>
            <p:nvPr/>
          </p:nvPicPr>
          <p:blipFill>
            <a:blip r:embed="rId3"/>
            <a:stretch>
              <a:fillRect/>
            </a:stretch>
          </p:blipFill>
          <p:spPr>
            <a:xfrm rot="16200000">
              <a:off x="1069975" y="4648199"/>
              <a:ext cx="841375" cy="841375"/>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1AB0F218-76EF-918F-50E6-615427C4CC47}"/>
                </a:ext>
              </a:extLst>
            </p:cNvPr>
            <p:cNvPicPr>
              <a:picLocks noChangeAspect="1"/>
            </p:cNvPicPr>
            <p:nvPr/>
          </p:nvPicPr>
          <p:blipFill>
            <a:blip r:embed="rId3"/>
            <a:stretch>
              <a:fillRect/>
            </a:stretch>
          </p:blipFill>
          <p:spPr>
            <a:xfrm rot="16200000">
              <a:off x="1911350" y="4648198"/>
              <a:ext cx="841375" cy="841375"/>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66C55C96-39FE-BB92-0178-B5DD330771CF}"/>
                </a:ext>
              </a:extLst>
            </p:cNvPr>
            <p:cNvPicPr>
              <a:picLocks noChangeAspect="1"/>
            </p:cNvPicPr>
            <p:nvPr/>
          </p:nvPicPr>
          <p:blipFill>
            <a:blip r:embed="rId3"/>
            <a:stretch>
              <a:fillRect/>
            </a:stretch>
          </p:blipFill>
          <p:spPr>
            <a:xfrm rot="16200000">
              <a:off x="2752725" y="4648197"/>
              <a:ext cx="841375" cy="841375"/>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E88726AF-092A-23F2-0D91-D91645B15AAA}"/>
                </a:ext>
              </a:extLst>
            </p:cNvPr>
            <p:cNvPicPr>
              <a:picLocks noChangeAspect="1"/>
            </p:cNvPicPr>
            <p:nvPr/>
          </p:nvPicPr>
          <p:blipFill>
            <a:blip r:embed="rId3"/>
            <a:stretch>
              <a:fillRect/>
            </a:stretch>
          </p:blipFill>
          <p:spPr>
            <a:xfrm rot="16200000">
              <a:off x="3594100" y="4648196"/>
              <a:ext cx="841375" cy="841375"/>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BBD3A1E1-50C4-0D3B-777F-92067F8567F5}"/>
                </a:ext>
              </a:extLst>
            </p:cNvPr>
            <p:cNvPicPr>
              <a:picLocks noChangeAspect="1"/>
            </p:cNvPicPr>
            <p:nvPr/>
          </p:nvPicPr>
          <p:blipFill>
            <a:blip r:embed="rId3"/>
            <a:stretch>
              <a:fillRect/>
            </a:stretch>
          </p:blipFill>
          <p:spPr>
            <a:xfrm rot="16200000">
              <a:off x="4435475" y="4648195"/>
              <a:ext cx="841375" cy="841375"/>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D0756BBE-48FE-2082-FA94-B4D5A2D6D832}"/>
                </a:ext>
              </a:extLst>
            </p:cNvPr>
            <p:cNvPicPr>
              <a:picLocks noChangeAspect="1"/>
            </p:cNvPicPr>
            <p:nvPr/>
          </p:nvPicPr>
          <p:blipFill>
            <a:blip r:embed="rId3"/>
            <a:stretch>
              <a:fillRect/>
            </a:stretch>
          </p:blipFill>
          <p:spPr>
            <a:xfrm rot="16200000">
              <a:off x="5276850" y="4648193"/>
              <a:ext cx="841375" cy="841375"/>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70D90D50-0751-E37F-C175-3757881E28D8}"/>
                </a:ext>
              </a:extLst>
            </p:cNvPr>
            <p:cNvPicPr>
              <a:picLocks noChangeAspect="1"/>
            </p:cNvPicPr>
            <p:nvPr/>
          </p:nvPicPr>
          <p:blipFill>
            <a:blip r:embed="rId3"/>
            <a:stretch>
              <a:fillRect/>
            </a:stretch>
          </p:blipFill>
          <p:spPr>
            <a:xfrm rot="16200000">
              <a:off x="6118225" y="4648192"/>
              <a:ext cx="841375" cy="841375"/>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CD2D4846-3B1A-43E7-A36E-27C3C0EEE0E4}"/>
                </a:ext>
              </a:extLst>
            </p:cNvPr>
            <p:cNvPicPr>
              <a:picLocks noChangeAspect="1"/>
            </p:cNvPicPr>
            <p:nvPr/>
          </p:nvPicPr>
          <p:blipFill>
            <a:blip r:embed="rId3"/>
            <a:stretch>
              <a:fillRect/>
            </a:stretch>
          </p:blipFill>
          <p:spPr>
            <a:xfrm rot="16200000">
              <a:off x="6959600" y="4648192"/>
              <a:ext cx="841375" cy="841375"/>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9B543B92-430D-79EE-B251-8223CBE27803}"/>
                </a:ext>
              </a:extLst>
            </p:cNvPr>
            <p:cNvPicPr>
              <a:picLocks noChangeAspect="1"/>
            </p:cNvPicPr>
            <p:nvPr/>
          </p:nvPicPr>
          <p:blipFill>
            <a:blip r:embed="rId3"/>
            <a:stretch>
              <a:fillRect/>
            </a:stretch>
          </p:blipFill>
          <p:spPr>
            <a:xfrm rot="16200000">
              <a:off x="7800975" y="4648191"/>
              <a:ext cx="841375" cy="841375"/>
            </a:xfrm>
            <a:prstGeom prst="rect">
              <a:avLst/>
            </a:prstGeom>
          </p:spPr>
        </p:pic>
        <p:pic>
          <p:nvPicPr>
            <p:cNvPr id="16" name="Picture 15" descr="A picture containing shape&#10;&#10;Description automatically generated">
              <a:extLst>
                <a:ext uri="{FF2B5EF4-FFF2-40B4-BE49-F238E27FC236}">
                  <a16:creationId xmlns:a16="http://schemas.microsoft.com/office/drawing/2014/main" id="{6EB07453-DB24-57D5-CCAB-919C947CC4D5}"/>
                </a:ext>
              </a:extLst>
            </p:cNvPr>
            <p:cNvPicPr>
              <a:picLocks noChangeAspect="1"/>
            </p:cNvPicPr>
            <p:nvPr/>
          </p:nvPicPr>
          <p:blipFill>
            <a:blip r:embed="rId3"/>
            <a:stretch>
              <a:fillRect/>
            </a:stretch>
          </p:blipFill>
          <p:spPr>
            <a:xfrm rot="16200000">
              <a:off x="8612187" y="4648190"/>
              <a:ext cx="841375" cy="841375"/>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359EA4C7-C9FD-E9C5-6CB9-F989D4416AE2}"/>
                </a:ext>
              </a:extLst>
            </p:cNvPr>
            <p:cNvPicPr>
              <a:picLocks noChangeAspect="1"/>
            </p:cNvPicPr>
            <p:nvPr/>
          </p:nvPicPr>
          <p:blipFill>
            <a:blip r:embed="rId3"/>
            <a:stretch>
              <a:fillRect/>
            </a:stretch>
          </p:blipFill>
          <p:spPr>
            <a:xfrm rot="16200000">
              <a:off x="9453562" y="4648189"/>
              <a:ext cx="841375" cy="841375"/>
            </a:xfrm>
            <a:prstGeom prst="rect">
              <a:avLst/>
            </a:prstGeom>
          </p:spPr>
        </p:pic>
        <p:pic>
          <p:nvPicPr>
            <p:cNvPr id="18" name="Picture 17" descr="A picture containing shape&#10;&#10;Description automatically generated">
              <a:extLst>
                <a:ext uri="{FF2B5EF4-FFF2-40B4-BE49-F238E27FC236}">
                  <a16:creationId xmlns:a16="http://schemas.microsoft.com/office/drawing/2014/main" id="{61694C75-EC7E-10AA-D53D-2CBF5F395E1D}"/>
                </a:ext>
              </a:extLst>
            </p:cNvPr>
            <p:cNvPicPr>
              <a:picLocks noChangeAspect="1"/>
            </p:cNvPicPr>
            <p:nvPr/>
          </p:nvPicPr>
          <p:blipFill>
            <a:blip r:embed="rId3"/>
            <a:stretch>
              <a:fillRect/>
            </a:stretch>
          </p:blipFill>
          <p:spPr>
            <a:xfrm rot="16200000">
              <a:off x="10294937" y="4648188"/>
              <a:ext cx="841375" cy="841375"/>
            </a:xfrm>
            <a:prstGeom prst="rect">
              <a:avLst/>
            </a:prstGeom>
          </p:spPr>
        </p:pic>
        <p:pic>
          <p:nvPicPr>
            <p:cNvPr id="19" name="Picture 18" descr="A picture containing shape&#10;&#10;Description automatically generated">
              <a:extLst>
                <a:ext uri="{FF2B5EF4-FFF2-40B4-BE49-F238E27FC236}">
                  <a16:creationId xmlns:a16="http://schemas.microsoft.com/office/drawing/2014/main" id="{C9F189AE-B424-27B2-1E76-6F5A2392E29C}"/>
                </a:ext>
              </a:extLst>
            </p:cNvPr>
            <p:cNvPicPr>
              <a:picLocks noChangeAspect="1"/>
            </p:cNvPicPr>
            <p:nvPr/>
          </p:nvPicPr>
          <p:blipFill>
            <a:blip r:embed="rId3"/>
            <a:stretch>
              <a:fillRect/>
            </a:stretch>
          </p:blipFill>
          <p:spPr>
            <a:xfrm rot="16200000">
              <a:off x="11136312" y="4648187"/>
              <a:ext cx="841375" cy="841375"/>
            </a:xfrm>
            <a:prstGeom prst="rect">
              <a:avLst/>
            </a:prstGeom>
          </p:spPr>
        </p:pic>
      </p:grpSp>
    </p:spTree>
    <p:extLst>
      <p:ext uri="{BB962C8B-B14F-4D97-AF65-F5344CB8AC3E}">
        <p14:creationId xmlns:p14="http://schemas.microsoft.com/office/powerpoint/2010/main" val="273693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5" fill="hold" nodeType="clickEffect">
                                  <p:stCondLst>
                                    <p:cond delay="0"/>
                                  </p:stCondLst>
                                  <p:childTnLst>
                                    <p:animEffect transition="out" filter="blinds(vertical)">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9A0407-DF1D-5FE8-B684-58B9B2CAAB93}"/>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a:t>State Machine Replication</a:t>
            </a:r>
          </a:p>
        </p:txBody>
      </p:sp>
      <p:sp>
        <p:nvSpPr>
          <p:cNvPr id="4" name="Text Placeholder 3">
            <a:extLst>
              <a:ext uri="{FF2B5EF4-FFF2-40B4-BE49-F238E27FC236}">
                <a16:creationId xmlns:a16="http://schemas.microsoft.com/office/drawing/2014/main" id="{4FB5062D-AD6E-8576-A54A-7F026D74A10F}"/>
              </a:ext>
            </a:extLst>
          </p:cNvPr>
          <p:cNvSpPr>
            <a:spLocks noGrp="1"/>
          </p:cNvSpPr>
          <p:nvPr>
            <p:ph type="body" idx="1"/>
          </p:nvPr>
        </p:nvSpPr>
        <p:spPr>
          <a:xfrm>
            <a:off x="5297760" y="4636008"/>
            <a:ext cx="6251111" cy="1572768"/>
          </a:xfrm>
        </p:spPr>
        <p:txBody>
          <a:bodyPr vert="horz" lIns="91440" tIns="45720" rIns="91440" bIns="45720" rtlCol="0">
            <a:normAutofit/>
          </a:bodyPr>
          <a:lstStyle/>
          <a:p>
            <a:r>
              <a:rPr lang="en-US">
                <a:solidFill>
                  <a:schemeClr val="tx1"/>
                </a:solidFill>
              </a:rPr>
              <a:t>An agreement engine to realize broadcast channels</a:t>
            </a:r>
          </a:p>
        </p:txBody>
      </p:sp>
      <p:pic>
        <p:nvPicPr>
          <p:cNvPr id="5" name="Picture 4" descr="Icon&#10;&#10;Description automatically generated">
            <a:extLst>
              <a:ext uri="{FF2B5EF4-FFF2-40B4-BE49-F238E27FC236}">
                <a16:creationId xmlns:a16="http://schemas.microsoft.com/office/drawing/2014/main" id="{A65A7603-33C5-AF51-D3F8-DA292BCA07ED}"/>
              </a:ext>
            </a:extLst>
          </p:cNvPr>
          <p:cNvPicPr>
            <a:picLocks noChangeAspect="1"/>
          </p:cNvPicPr>
          <p:nvPr/>
        </p:nvPicPr>
        <p:blipFill rotWithShape="1">
          <a:blip r:embed="rId2"/>
          <a:srcRect l="25182" r="2948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717B4141-EFDB-D2E2-5622-D88C969E6C0F}"/>
              </a:ext>
            </a:extLst>
          </p:cNvPr>
          <p:cNvSpPr>
            <a:spLocks noGrp="1"/>
          </p:cNvSpPr>
          <p:nvPr>
            <p:ph type="sldNum" sz="quarter" idx="12"/>
          </p:nvPr>
        </p:nvSpPr>
        <p:spPr/>
        <p:txBody>
          <a:bodyPr/>
          <a:lstStyle/>
          <a:p>
            <a:fld id="{C3B1FDB0-F84F-A045-9252-79C8979CA824}" type="slidenum">
              <a:rPr lang="en-US" smtClean="0"/>
              <a:t>16</a:t>
            </a:fld>
            <a:endParaRPr lang="en-US"/>
          </a:p>
        </p:txBody>
      </p:sp>
    </p:spTree>
    <p:extLst>
      <p:ext uri="{BB962C8B-B14F-4D97-AF65-F5344CB8AC3E}">
        <p14:creationId xmlns:p14="http://schemas.microsoft.com/office/powerpoint/2010/main" val="2969526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2F92C-A6B4-F598-57FA-3F29B77149F2}"/>
              </a:ext>
            </a:extLst>
          </p:cNvPr>
          <p:cNvSpPr>
            <a:spLocks noGrp="1"/>
          </p:cNvSpPr>
          <p:nvPr>
            <p:ph type="title"/>
          </p:nvPr>
        </p:nvSpPr>
        <p:spPr>
          <a:xfrm>
            <a:off x="228600" y="84866"/>
            <a:ext cx="10515600" cy="1325563"/>
          </a:xfrm>
        </p:spPr>
        <p:txBody>
          <a:bodyPr/>
          <a:lstStyle/>
          <a:p>
            <a:r>
              <a:rPr lang="en-US" dirty="0"/>
              <a:t>Beacon Ingredients</a:t>
            </a:r>
          </a:p>
        </p:txBody>
      </p:sp>
      <p:pic>
        <p:nvPicPr>
          <p:cNvPr id="14" name="Picture 13">
            <a:extLst>
              <a:ext uri="{FF2B5EF4-FFF2-40B4-BE49-F238E27FC236}">
                <a16:creationId xmlns:a16="http://schemas.microsoft.com/office/drawing/2014/main" id="{17BF097A-1D77-170C-D1F9-7C19DD20BC33}"/>
              </a:ext>
            </a:extLst>
          </p:cNvPr>
          <p:cNvPicPr>
            <a:picLocks noChangeAspect="1"/>
          </p:cNvPicPr>
          <p:nvPr/>
        </p:nvPicPr>
        <p:blipFill rotWithShape="1">
          <a:blip r:embed="rId2"/>
          <a:srcRect l="1961" r="1961"/>
          <a:stretch/>
        </p:blipFill>
        <p:spPr>
          <a:xfrm>
            <a:off x="228600" y="1050926"/>
            <a:ext cx="11427645" cy="4024312"/>
          </a:xfrm>
          <a:prstGeom prst="rect">
            <a:avLst/>
          </a:prstGeom>
        </p:spPr>
      </p:pic>
      <p:grpSp>
        <p:nvGrpSpPr>
          <p:cNvPr id="26" name="Group 25">
            <a:extLst>
              <a:ext uri="{FF2B5EF4-FFF2-40B4-BE49-F238E27FC236}">
                <a16:creationId xmlns:a16="http://schemas.microsoft.com/office/drawing/2014/main" id="{439C61A4-E9D7-82E8-8F5C-A8B6FF145CA4}"/>
              </a:ext>
            </a:extLst>
          </p:cNvPr>
          <p:cNvGrpSpPr/>
          <p:nvPr/>
        </p:nvGrpSpPr>
        <p:grpSpPr>
          <a:xfrm>
            <a:off x="7216092" y="4647154"/>
            <a:ext cx="4402486" cy="2057400"/>
            <a:chOff x="4918616" y="4715734"/>
            <a:chExt cx="4402486" cy="2057400"/>
          </a:xfrm>
        </p:grpSpPr>
        <p:sp>
          <p:nvSpPr>
            <p:cNvPr id="21" name="TextBox 20">
              <a:extLst>
                <a:ext uri="{FF2B5EF4-FFF2-40B4-BE49-F238E27FC236}">
                  <a16:creationId xmlns:a16="http://schemas.microsoft.com/office/drawing/2014/main" id="{5FBC7C14-7B2A-3D74-45E9-DFE0D3F26CCD}"/>
                </a:ext>
              </a:extLst>
            </p:cNvPr>
            <p:cNvSpPr txBox="1"/>
            <p:nvPr/>
          </p:nvSpPr>
          <p:spPr>
            <a:xfrm>
              <a:off x="4918616" y="5297441"/>
              <a:ext cx="567784" cy="1015663"/>
            </a:xfrm>
            <a:prstGeom prst="rect">
              <a:avLst/>
            </a:prstGeom>
            <a:noFill/>
          </p:spPr>
          <p:txBody>
            <a:bodyPr wrap="none" rtlCol="0">
              <a:spAutoFit/>
            </a:bodyPr>
            <a:lstStyle/>
            <a:p>
              <a:r>
                <a:rPr lang="en-US" sz="6000" b="1" dirty="0">
                  <a:solidFill>
                    <a:srgbClr val="00B050"/>
                  </a:solidFill>
                </a:rPr>
                <a:t>=</a:t>
              </a:r>
            </a:p>
          </p:txBody>
        </p:sp>
        <p:pic>
          <p:nvPicPr>
            <p:cNvPr id="19" name="Picture 18" descr="Logo, icon&#10;&#10;Description automatically generated with medium confidence">
              <a:extLst>
                <a:ext uri="{FF2B5EF4-FFF2-40B4-BE49-F238E27FC236}">
                  <a16:creationId xmlns:a16="http://schemas.microsoft.com/office/drawing/2014/main" id="{F8BAF1BE-AFE3-D2CA-9016-F781CCAD6867}"/>
                </a:ext>
              </a:extLst>
            </p:cNvPr>
            <p:cNvPicPr>
              <a:picLocks noChangeAspect="1"/>
            </p:cNvPicPr>
            <p:nvPr/>
          </p:nvPicPr>
          <p:blipFill>
            <a:blip r:embed="rId3"/>
            <a:stretch>
              <a:fillRect/>
            </a:stretch>
          </p:blipFill>
          <p:spPr>
            <a:xfrm>
              <a:off x="5244873" y="4715734"/>
              <a:ext cx="2057400" cy="2057400"/>
            </a:xfrm>
            <a:prstGeom prst="rect">
              <a:avLst/>
            </a:prstGeom>
          </p:spPr>
        </p:pic>
        <p:sp>
          <p:nvSpPr>
            <p:cNvPr id="22" name="Rounded Rectangle 21">
              <a:extLst>
                <a:ext uri="{FF2B5EF4-FFF2-40B4-BE49-F238E27FC236}">
                  <a16:creationId xmlns:a16="http://schemas.microsoft.com/office/drawing/2014/main" id="{ACF3C453-EA2E-0E36-DA3B-1F2D43F5CA40}"/>
                </a:ext>
              </a:extLst>
            </p:cNvPr>
            <p:cNvSpPr/>
            <p:nvPr/>
          </p:nvSpPr>
          <p:spPr>
            <a:xfrm>
              <a:off x="6844601" y="5427240"/>
              <a:ext cx="2476501" cy="1015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Random Beacon</a:t>
              </a:r>
            </a:p>
          </p:txBody>
        </p:sp>
      </p:grpSp>
      <p:pic>
        <p:nvPicPr>
          <p:cNvPr id="1026" name="Picture 2" descr="Funny Magician Magic Digital Art by Michael S - Pixels">
            <a:extLst>
              <a:ext uri="{FF2B5EF4-FFF2-40B4-BE49-F238E27FC236}">
                <a16:creationId xmlns:a16="http://schemas.microsoft.com/office/drawing/2014/main" id="{7818BC13-DD04-80E9-B7EF-61D94E013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825" y="4785360"/>
            <a:ext cx="1600200" cy="1920240"/>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a:extLst>
              <a:ext uri="{FF2B5EF4-FFF2-40B4-BE49-F238E27FC236}">
                <a16:creationId xmlns:a16="http://schemas.microsoft.com/office/drawing/2014/main" id="{8148DB9F-D38F-1F1B-C9F5-1113B51A179E}"/>
              </a:ext>
            </a:extLst>
          </p:cNvPr>
          <p:cNvSpPr/>
          <p:nvPr/>
        </p:nvSpPr>
        <p:spPr>
          <a:xfrm>
            <a:off x="2057401" y="5334000"/>
            <a:ext cx="2602358" cy="1015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Cryptography</a:t>
            </a:r>
          </a:p>
        </p:txBody>
      </p:sp>
      <p:sp>
        <p:nvSpPr>
          <p:cNvPr id="27" name="TextBox 26">
            <a:extLst>
              <a:ext uri="{FF2B5EF4-FFF2-40B4-BE49-F238E27FC236}">
                <a16:creationId xmlns:a16="http://schemas.microsoft.com/office/drawing/2014/main" id="{E1493433-8A62-AA5E-71CD-0768EE32CCB4}"/>
              </a:ext>
            </a:extLst>
          </p:cNvPr>
          <p:cNvSpPr txBox="1"/>
          <p:nvPr/>
        </p:nvSpPr>
        <p:spPr>
          <a:xfrm>
            <a:off x="1087455" y="5334000"/>
            <a:ext cx="567784" cy="1015663"/>
          </a:xfrm>
          <a:prstGeom prst="rect">
            <a:avLst/>
          </a:prstGeom>
          <a:noFill/>
        </p:spPr>
        <p:txBody>
          <a:bodyPr wrap="none" rtlCol="0">
            <a:spAutoFit/>
          </a:bodyPr>
          <a:lstStyle/>
          <a:p>
            <a:r>
              <a:rPr lang="en-US" sz="6000" b="1" dirty="0">
                <a:solidFill>
                  <a:srgbClr val="00B050"/>
                </a:solidFill>
              </a:rPr>
              <a:t>+</a:t>
            </a:r>
          </a:p>
        </p:txBody>
      </p:sp>
      <p:sp>
        <p:nvSpPr>
          <p:cNvPr id="30" name="Slide Number Placeholder 29">
            <a:extLst>
              <a:ext uri="{FF2B5EF4-FFF2-40B4-BE49-F238E27FC236}">
                <a16:creationId xmlns:a16="http://schemas.microsoft.com/office/drawing/2014/main" id="{C8BBEDB4-A08A-9726-1743-BEE8208D1E1E}"/>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17</a:t>
            </a:fld>
            <a:endParaRPr lang="en-US" dirty="0"/>
          </a:p>
        </p:txBody>
      </p:sp>
    </p:spTree>
    <p:extLst>
      <p:ext uri="{BB962C8B-B14F-4D97-AF65-F5344CB8AC3E}">
        <p14:creationId xmlns:p14="http://schemas.microsoft.com/office/powerpoint/2010/main" val="159532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30D7-D32D-74F9-B236-B509CBBA7343}"/>
              </a:ext>
            </a:extLst>
          </p:cNvPr>
          <p:cNvSpPr>
            <a:spLocks noGrp="1"/>
          </p:cNvSpPr>
          <p:nvPr>
            <p:ph type="title"/>
          </p:nvPr>
        </p:nvSpPr>
        <p:spPr/>
        <p:txBody>
          <a:bodyPr/>
          <a:lstStyle/>
          <a:p>
            <a:r>
              <a:rPr lang="en-US" dirty="0"/>
              <a:t>State of the art BFT-SMR</a:t>
            </a:r>
          </a:p>
        </p:txBody>
      </p:sp>
      <p:pic>
        <p:nvPicPr>
          <p:cNvPr id="7" name="Picture 6" descr="Table&#10;&#10;Description automatically generated">
            <a:extLst>
              <a:ext uri="{FF2B5EF4-FFF2-40B4-BE49-F238E27FC236}">
                <a16:creationId xmlns:a16="http://schemas.microsoft.com/office/drawing/2014/main" id="{807178FD-C1F2-A6E7-9D6B-47442A28EB75}"/>
              </a:ext>
            </a:extLst>
          </p:cNvPr>
          <p:cNvPicPr>
            <a:picLocks noChangeAspect="1"/>
          </p:cNvPicPr>
          <p:nvPr/>
        </p:nvPicPr>
        <p:blipFill>
          <a:blip r:embed="rId3"/>
          <a:stretch>
            <a:fillRect/>
          </a:stretch>
        </p:blipFill>
        <p:spPr>
          <a:xfrm>
            <a:off x="169305" y="365125"/>
            <a:ext cx="11853389" cy="5912583"/>
          </a:xfrm>
          <a:prstGeom prst="rect">
            <a:avLst/>
          </a:prstGeom>
        </p:spPr>
      </p:pic>
      <p:sp>
        <p:nvSpPr>
          <p:cNvPr id="4" name="Rounded Rectangle 3">
            <a:extLst>
              <a:ext uri="{FF2B5EF4-FFF2-40B4-BE49-F238E27FC236}">
                <a16:creationId xmlns:a16="http://schemas.microsoft.com/office/drawing/2014/main" id="{C3909A5D-0771-AA0B-9490-C20910BEC046}"/>
              </a:ext>
            </a:extLst>
          </p:cNvPr>
          <p:cNvSpPr/>
          <p:nvPr/>
        </p:nvSpPr>
        <p:spPr>
          <a:xfrm>
            <a:off x="2857499" y="3439886"/>
            <a:ext cx="64770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What parameters do (don’t) we care about to build a random beacon? </a:t>
            </a:r>
          </a:p>
        </p:txBody>
      </p:sp>
      <p:sp>
        <p:nvSpPr>
          <p:cNvPr id="12" name="Slide Number Placeholder 11">
            <a:extLst>
              <a:ext uri="{FF2B5EF4-FFF2-40B4-BE49-F238E27FC236}">
                <a16:creationId xmlns:a16="http://schemas.microsoft.com/office/drawing/2014/main" id="{F3D0264B-779D-4149-1D5B-B378662CB004}"/>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18</a:t>
            </a:fld>
            <a:endParaRPr lang="en-US" dirty="0"/>
          </a:p>
        </p:txBody>
      </p:sp>
    </p:spTree>
    <p:extLst>
      <p:ext uri="{BB962C8B-B14F-4D97-AF65-F5344CB8AC3E}">
        <p14:creationId xmlns:p14="http://schemas.microsoft.com/office/powerpoint/2010/main" val="329496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30D7-D32D-74F9-B236-B509CBBA7343}"/>
              </a:ext>
            </a:extLst>
          </p:cNvPr>
          <p:cNvSpPr>
            <a:spLocks noGrp="1"/>
          </p:cNvSpPr>
          <p:nvPr>
            <p:ph type="title"/>
          </p:nvPr>
        </p:nvSpPr>
        <p:spPr/>
        <p:txBody>
          <a:bodyPr/>
          <a:lstStyle/>
          <a:p>
            <a:r>
              <a:rPr lang="en-US" dirty="0"/>
              <a:t>State of the art BFT-SMR</a:t>
            </a:r>
          </a:p>
        </p:txBody>
      </p:sp>
      <p:pic>
        <p:nvPicPr>
          <p:cNvPr id="7" name="Picture 6" descr="Table&#10;&#10;Description automatically generated">
            <a:extLst>
              <a:ext uri="{FF2B5EF4-FFF2-40B4-BE49-F238E27FC236}">
                <a16:creationId xmlns:a16="http://schemas.microsoft.com/office/drawing/2014/main" id="{807178FD-C1F2-A6E7-9D6B-47442A28EB75}"/>
              </a:ext>
            </a:extLst>
          </p:cNvPr>
          <p:cNvPicPr>
            <a:picLocks noChangeAspect="1"/>
          </p:cNvPicPr>
          <p:nvPr/>
        </p:nvPicPr>
        <p:blipFill>
          <a:blip r:embed="rId3"/>
          <a:stretch>
            <a:fillRect/>
          </a:stretch>
        </p:blipFill>
        <p:spPr>
          <a:xfrm>
            <a:off x="169305" y="365125"/>
            <a:ext cx="11853389" cy="5912583"/>
          </a:xfrm>
          <a:prstGeom prst="rect">
            <a:avLst/>
          </a:prstGeom>
        </p:spPr>
      </p:pic>
      <p:sp>
        <p:nvSpPr>
          <p:cNvPr id="4" name="Rectangle 3">
            <a:extLst>
              <a:ext uri="{FF2B5EF4-FFF2-40B4-BE49-F238E27FC236}">
                <a16:creationId xmlns:a16="http://schemas.microsoft.com/office/drawing/2014/main" id="{046B9FCC-27B8-0541-6C8E-009977950184}"/>
              </a:ext>
            </a:extLst>
          </p:cNvPr>
          <p:cNvSpPr/>
          <p:nvPr/>
        </p:nvSpPr>
        <p:spPr>
          <a:xfrm>
            <a:off x="3276600" y="861204"/>
            <a:ext cx="304800" cy="2057400"/>
          </a:xfrm>
          <a:prstGeom prst="rect">
            <a:avLst/>
          </a:prstGeom>
          <a:solidFill>
            <a:srgbClr val="FF000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6E3E612-6878-6BDA-AB84-B6366181B34B}"/>
              </a:ext>
            </a:extLst>
          </p:cNvPr>
          <p:cNvSpPr/>
          <p:nvPr/>
        </p:nvSpPr>
        <p:spPr>
          <a:xfrm>
            <a:off x="4097895" y="861204"/>
            <a:ext cx="304800" cy="2057400"/>
          </a:xfrm>
          <a:prstGeom prst="rect">
            <a:avLst/>
          </a:prstGeom>
          <a:solidFill>
            <a:srgbClr val="FF000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4188838-0619-CDF6-D05A-76D9408D1757}"/>
              </a:ext>
            </a:extLst>
          </p:cNvPr>
          <p:cNvSpPr/>
          <p:nvPr/>
        </p:nvSpPr>
        <p:spPr>
          <a:xfrm>
            <a:off x="5071590" y="861204"/>
            <a:ext cx="304800" cy="2057400"/>
          </a:xfrm>
          <a:prstGeom prst="rect">
            <a:avLst/>
          </a:prstGeom>
          <a:solidFill>
            <a:srgbClr val="FF000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C88AFAA-0C27-CF11-3E47-79BCCE3A8370}"/>
              </a:ext>
            </a:extLst>
          </p:cNvPr>
          <p:cNvSpPr/>
          <p:nvPr/>
        </p:nvSpPr>
        <p:spPr>
          <a:xfrm>
            <a:off x="6112905" y="861204"/>
            <a:ext cx="304800" cy="2057400"/>
          </a:xfrm>
          <a:prstGeom prst="rect">
            <a:avLst/>
          </a:prstGeom>
          <a:solidFill>
            <a:srgbClr val="FF000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153429-A677-A083-EB18-27898CC718FD}"/>
              </a:ext>
            </a:extLst>
          </p:cNvPr>
          <p:cNvSpPr/>
          <p:nvPr/>
        </p:nvSpPr>
        <p:spPr>
          <a:xfrm>
            <a:off x="3826904" y="426237"/>
            <a:ext cx="973695" cy="308109"/>
          </a:xfrm>
          <a:prstGeom prst="rect">
            <a:avLst/>
          </a:prstGeom>
          <a:solidFill>
            <a:srgbClr val="FF000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A80DFC-7580-A6EC-E2B0-92D3C575B2C7}"/>
              </a:ext>
            </a:extLst>
          </p:cNvPr>
          <p:cNvSpPr/>
          <p:nvPr/>
        </p:nvSpPr>
        <p:spPr>
          <a:xfrm>
            <a:off x="8839200" y="426236"/>
            <a:ext cx="1219200" cy="308109"/>
          </a:xfrm>
          <a:prstGeom prst="rect">
            <a:avLst/>
          </a:prstGeom>
          <a:solidFill>
            <a:srgbClr val="FF000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BD23B8-3F34-81D7-271C-D7B5F3629311}"/>
              </a:ext>
            </a:extLst>
          </p:cNvPr>
          <p:cNvSpPr/>
          <p:nvPr/>
        </p:nvSpPr>
        <p:spPr>
          <a:xfrm>
            <a:off x="8356816" y="861204"/>
            <a:ext cx="304800" cy="2057400"/>
          </a:xfrm>
          <a:prstGeom prst="rect">
            <a:avLst/>
          </a:prstGeom>
          <a:solidFill>
            <a:srgbClr val="FF000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FDDB3E-BADF-A1D2-E4F4-93CC81C202C6}"/>
              </a:ext>
            </a:extLst>
          </p:cNvPr>
          <p:cNvSpPr/>
          <p:nvPr/>
        </p:nvSpPr>
        <p:spPr>
          <a:xfrm>
            <a:off x="9516698" y="861204"/>
            <a:ext cx="304800" cy="2057400"/>
          </a:xfrm>
          <a:prstGeom prst="rect">
            <a:avLst/>
          </a:prstGeom>
          <a:solidFill>
            <a:srgbClr val="FF000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CEE48E-3EFF-25A6-5817-C23BB096D92D}"/>
              </a:ext>
            </a:extLst>
          </p:cNvPr>
          <p:cNvSpPr/>
          <p:nvPr/>
        </p:nvSpPr>
        <p:spPr>
          <a:xfrm>
            <a:off x="11061568" y="861204"/>
            <a:ext cx="304800" cy="2057400"/>
          </a:xfrm>
          <a:prstGeom prst="rect">
            <a:avLst/>
          </a:prstGeom>
          <a:solidFill>
            <a:srgbClr val="FF000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B7E7360-ADA1-B2D5-4873-E03D39E50DEE}"/>
              </a:ext>
            </a:extLst>
          </p:cNvPr>
          <p:cNvSpPr/>
          <p:nvPr/>
        </p:nvSpPr>
        <p:spPr>
          <a:xfrm>
            <a:off x="2243599" y="861204"/>
            <a:ext cx="304800" cy="2057400"/>
          </a:xfrm>
          <a:prstGeom prst="rect">
            <a:avLst/>
          </a:prstGeom>
          <a:solidFill>
            <a:srgbClr val="00B05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6B5FD58-9197-9DFB-EB19-83D43A31BDF8}"/>
              </a:ext>
            </a:extLst>
          </p:cNvPr>
          <p:cNvSpPr/>
          <p:nvPr/>
        </p:nvSpPr>
        <p:spPr>
          <a:xfrm>
            <a:off x="7230721" y="861204"/>
            <a:ext cx="304800" cy="2057400"/>
          </a:xfrm>
          <a:prstGeom prst="rect">
            <a:avLst/>
          </a:prstGeom>
          <a:solidFill>
            <a:srgbClr val="00B050">
              <a:alpha val="40000"/>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A037A351-05A2-CF0D-4F86-D5BE28B69072}"/>
              </a:ext>
            </a:extLst>
          </p:cNvPr>
          <p:cNvSpPr/>
          <p:nvPr/>
        </p:nvSpPr>
        <p:spPr>
          <a:xfrm>
            <a:off x="2857499" y="3439886"/>
            <a:ext cx="64770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No threshold signatures or amortized communication complexity</a:t>
            </a:r>
          </a:p>
        </p:txBody>
      </p:sp>
      <p:sp>
        <p:nvSpPr>
          <p:cNvPr id="19" name="Slide Number Placeholder 18">
            <a:extLst>
              <a:ext uri="{FF2B5EF4-FFF2-40B4-BE49-F238E27FC236}">
                <a16:creationId xmlns:a16="http://schemas.microsoft.com/office/drawing/2014/main" id="{C63E5915-0BDB-F76E-0345-3B1CE5179C56}"/>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19</a:t>
            </a:fld>
            <a:endParaRPr lang="en-US" dirty="0"/>
          </a:p>
        </p:txBody>
      </p:sp>
    </p:spTree>
    <p:extLst>
      <p:ext uri="{BB962C8B-B14F-4D97-AF65-F5344CB8AC3E}">
        <p14:creationId xmlns:p14="http://schemas.microsoft.com/office/powerpoint/2010/main" val="137844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E600-7A34-1F41-80D9-D00BDE301D93}"/>
              </a:ext>
            </a:extLst>
          </p:cNvPr>
          <p:cNvSpPr>
            <a:spLocks noGrp="1"/>
          </p:cNvSpPr>
          <p:nvPr>
            <p:ph type="title"/>
          </p:nvPr>
        </p:nvSpPr>
        <p:spPr/>
        <p:txBody>
          <a:bodyPr/>
          <a:lstStyle/>
          <a:p>
            <a:r>
              <a:rPr lang="en-US" dirty="0"/>
              <a:t>Protocols for Randomness</a:t>
            </a:r>
          </a:p>
        </p:txBody>
      </p:sp>
      <p:sp>
        <p:nvSpPr>
          <p:cNvPr id="3" name="Content Placeholder 2">
            <a:extLst>
              <a:ext uri="{FF2B5EF4-FFF2-40B4-BE49-F238E27FC236}">
                <a16:creationId xmlns:a16="http://schemas.microsoft.com/office/drawing/2014/main" id="{102079E4-58EE-974F-806B-2C557379F66E}"/>
              </a:ext>
            </a:extLst>
          </p:cNvPr>
          <p:cNvSpPr>
            <a:spLocks noGrp="1"/>
          </p:cNvSpPr>
          <p:nvPr>
            <p:ph idx="1"/>
          </p:nvPr>
        </p:nvSpPr>
        <p:spPr/>
        <p:txBody>
          <a:bodyPr>
            <a:normAutofit lnSpcReduction="10000"/>
          </a:bodyPr>
          <a:lstStyle/>
          <a:p>
            <a:r>
              <a:rPr lang="en-US" dirty="0"/>
              <a:t>A coin-toss protocol is a protocol between parties to generate a random number</a:t>
            </a:r>
          </a:p>
          <a:p>
            <a:r>
              <a:rPr lang="en-US" dirty="0"/>
              <a:t>A random beacon protocol is a protocol between servers to generate a sequence of random numbers for external clients</a:t>
            </a:r>
          </a:p>
          <a:p>
            <a:r>
              <a:rPr lang="en-US" dirty="0"/>
              <a:t>Both protocols have a requirement that the generated outputs are random</a:t>
            </a:r>
          </a:p>
          <a:p>
            <a:pPr lvl="1"/>
            <a:r>
              <a:rPr lang="en-US" dirty="0"/>
              <a:t>Example definition: Given a uniformly random string and the outputs of a randomness protocol, no PPT adversary can distinguish the outputs</a:t>
            </a:r>
          </a:p>
          <a:p>
            <a:r>
              <a:rPr lang="en-US" dirty="0"/>
              <a:t>A coin-toss is </a:t>
            </a:r>
            <a:r>
              <a:rPr lang="en-US" i="1" dirty="0"/>
              <a:t>like</a:t>
            </a:r>
            <a:r>
              <a:rPr lang="en-US" dirty="0"/>
              <a:t> Byzantine Agreement, a single shot protocol</a:t>
            </a:r>
          </a:p>
          <a:p>
            <a:r>
              <a:rPr lang="en-US" dirty="0"/>
              <a:t>A random beacon is </a:t>
            </a:r>
            <a:r>
              <a:rPr lang="en-US" i="1" dirty="0"/>
              <a:t>like</a:t>
            </a:r>
            <a:r>
              <a:rPr lang="en-US" dirty="0"/>
              <a:t> a blockchain, iterative and can be pipelined</a:t>
            </a:r>
          </a:p>
        </p:txBody>
      </p:sp>
      <p:sp>
        <p:nvSpPr>
          <p:cNvPr id="8" name="Slide Number Placeholder 7">
            <a:extLst>
              <a:ext uri="{FF2B5EF4-FFF2-40B4-BE49-F238E27FC236}">
                <a16:creationId xmlns:a16="http://schemas.microsoft.com/office/drawing/2014/main" id="{7CE55DC2-2915-5F72-DC4D-01BB4D01DB8E}"/>
              </a:ext>
            </a:extLst>
          </p:cNvPr>
          <p:cNvSpPr>
            <a:spLocks noGrp="1"/>
          </p:cNvSpPr>
          <p:nvPr>
            <p:ph type="sldNum" sz="quarter" idx="12"/>
          </p:nvPr>
        </p:nvSpPr>
        <p:spPr/>
        <p:txBody>
          <a:bodyPr/>
          <a:lstStyle/>
          <a:p>
            <a:fld id="{A2CD4435-F189-FF4B-910B-9F1842D32735}" type="slidenum">
              <a:rPr lang="en-US" smtClean="0"/>
              <a:t>2</a:t>
            </a:fld>
            <a:endParaRPr lang="en-US"/>
          </a:p>
        </p:txBody>
      </p:sp>
    </p:spTree>
    <p:extLst>
      <p:ext uri="{BB962C8B-B14F-4D97-AF65-F5344CB8AC3E}">
        <p14:creationId xmlns:p14="http://schemas.microsoft.com/office/powerpoint/2010/main" val="107320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E30D7-D32D-74F9-B236-B509CBBA7343}"/>
              </a:ext>
            </a:extLst>
          </p:cNvPr>
          <p:cNvSpPr>
            <a:spLocks noGrp="1"/>
          </p:cNvSpPr>
          <p:nvPr>
            <p:ph type="title"/>
          </p:nvPr>
        </p:nvSpPr>
        <p:spPr/>
        <p:txBody>
          <a:bodyPr/>
          <a:lstStyle/>
          <a:p>
            <a:r>
              <a:rPr lang="en-US" dirty="0"/>
              <a:t>State of the art BFT-SMR</a:t>
            </a:r>
          </a:p>
        </p:txBody>
      </p:sp>
      <p:pic>
        <p:nvPicPr>
          <p:cNvPr id="7" name="Picture 6" descr="Table&#10;&#10;Description automatically generated">
            <a:extLst>
              <a:ext uri="{FF2B5EF4-FFF2-40B4-BE49-F238E27FC236}">
                <a16:creationId xmlns:a16="http://schemas.microsoft.com/office/drawing/2014/main" id="{807178FD-C1F2-A6E7-9D6B-47442A28EB75}"/>
              </a:ext>
            </a:extLst>
          </p:cNvPr>
          <p:cNvPicPr>
            <a:picLocks noChangeAspect="1"/>
          </p:cNvPicPr>
          <p:nvPr/>
        </p:nvPicPr>
        <p:blipFill>
          <a:blip r:embed="rId3"/>
          <a:stretch>
            <a:fillRect/>
          </a:stretch>
        </p:blipFill>
        <p:spPr>
          <a:xfrm>
            <a:off x="169305" y="365125"/>
            <a:ext cx="11853389" cy="5912583"/>
          </a:xfrm>
          <a:prstGeom prst="rect">
            <a:avLst/>
          </a:prstGeom>
        </p:spPr>
      </p:pic>
      <p:grpSp>
        <p:nvGrpSpPr>
          <p:cNvPr id="22" name="Group 21">
            <a:extLst>
              <a:ext uri="{FF2B5EF4-FFF2-40B4-BE49-F238E27FC236}">
                <a16:creationId xmlns:a16="http://schemas.microsoft.com/office/drawing/2014/main" id="{00C61253-6564-9728-2CDE-4C3ADA365C29}"/>
              </a:ext>
            </a:extLst>
          </p:cNvPr>
          <p:cNvGrpSpPr/>
          <p:nvPr/>
        </p:nvGrpSpPr>
        <p:grpSpPr>
          <a:xfrm>
            <a:off x="-173794" y="2856901"/>
            <a:ext cx="12539586" cy="3505200"/>
            <a:chOff x="0" y="2851150"/>
            <a:chExt cx="12539586" cy="3505200"/>
          </a:xfrm>
        </p:grpSpPr>
        <p:pic>
          <p:nvPicPr>
            <p:cNvPr id="18" name="Graphic 17" descr="Close with solid fill">
              <a:extLst>
                <a:ext uri="{FF2B5EF4-FFF2-40B4-BE49-F238E27FC236}">
                  <a16:creationId xmlns:a16="http://schemas.microsoft.com/office/drawing/2014/main" id="{8B42280E-19D1-9061-DE94-3BB09B4E2E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2851150"/>
              <a:ext cx="3505200" cy="3505200"/>
            </a:xfrm>
            <a:prstGeom prst="rect">
              <a:avLst/>
            </a:prstGeom>
          </p:spPr>
        </p:pic>
        <p:pic>
          <p:nvPicPr>
            <p:cNvPr id="19" name="Graphic 18" descr="Close with solid fill">
              <a:extLst>
                <a:ext uri="{FF2B5EF4-FFF2-40B4-BE49-F238E27FC236}">
                  <a16:creationId xmlns:a16="http://schemas.microsoft.com/office/drawing/2014/main" id="{012D4D8E-8A3E-92DD-4D8B-55788B8A90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11462" y="2851150"/>
              <a:ext cx="3505200" cy="3505200"/>
            </a:xfrm>
            <a:prstGeom prst="rect">
              <a:avLst/>
            </a:prstGeom>
          </p:spPr>
        </p:pic>
        <p:pic>
          <p:nvPicPr>
            <p:cNvPr id="20" name="Graphic 19" descr="Close with solid fill">
              <a:extLst>
                <a:ext uri="{FF2B5EF4-FFF2-40B4-BE49-F238E27FC236}">
                  <a16:creationId xmlns:a16="http://schemas.microsoft.com/office/drawing/2014/main" id="{06208C5F-BB6D-F3F8-399B-874591291C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22924" y="2851150"/>
              <a:ext cx="3505200" cy="3505200"/>
            </a:xfrm>
            <a:prstGeom prst="rect">
              <a:avLst/>
            </a:prstGeom>
          </p:spPr>
        </p:pic>
        <p:pic>
          <p:nvPicPr>
            <p:cNvPr id="21" name="Graphic 20" descr="Close with solid fill">
              <a:extLst>
                <a:ext uri="{FF2B5EF4-FFF2-40B4-BE49-F238E27FC236}">
                  <a16:creationId xmlns:a16="http://schemas.microsoft.com/office/drawing/2014/main" id="{E46CE0A2-DE22-16EB-5FC7-4A65BFD737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34386" y="2851150"/>
              <a:ext cx="3505200" cy="3505200"/>
            </a:xfrm>
            <a:prstGeom prst="rect">
              <a:avLst/>
            </a:prstGeom>
          </p:spPr>
        </p:pic>
      </p:grpSp>
      <p:sp>
        <p:nvSpPr>
          <p:cNvPr id="23" name="Rounded Rectangle 22">
            <a:extLst>
              <a:ext uri="{FF2B5EF4-FFF2-40B4-BE49-F238E27FC236}">
                <a16:creationId xmlns:a16="http://schemas.microsoft.com/office/drawing/2014/main" id="{CB4E2F53-6D81-00AD-6422-BB16A362C77A}"/>
              </a:ext>
            </a:extLst>
          </p:cNvPr>
          <p:cNvSpPr/>
          <p:nvPr/>
        </p:nvSpPr>
        <p:spPr>
          <a:xfrm>
            <a:off x="2857499" y="355061"/>
            <a:ext cx="64770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Need new State Machine Replication Protocol</a:t>
            </a:r>
          </a:p>
        </p:txBody>
      </p:sp>
      <p:sp>
        <p:nvSpPr>
          <p:cNvPr id="26" name="Slide Number Placeholder 25">
            <a:extLst>
              <a:ext uri="{FF2B5EF4-FFF2-40B4-BE49-F238E27FC236}">
                <a16:creationId xmlns:a16="http://schemas.microsoft.com/office/drawing/2014/main" id="{438C85C3-1C1E-CC36-B39E-2C6257B03E10}"/>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20</a:t>
            </a:fld>
            <a:endParaRPr lang="en-US" dirty="0"/>
          </a:p>
        </p:txBody>
      </p:sp>
    </p:spTree>
    <p:extLst>
      <p:ext uri="{BB962C8B-B14F-4D97-AF65-F5344CB8AC3E}">
        <p14:creationId xmlns:p14="http://schemas.microsoft.com/office/powerpoint/2010/main" val="230500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9A23-4C77-F469-11E8-FA2158818426}"/>
              </a:ext>
            </a:extLst>
          </p:cNvPr>
          <p:cNvSpPr>
            <a:spLocks noGrp="1"/>
          </p:cNvSpPr>
          <p:nvPr>
            <p:ph type="title"/>
          </p:nvPr>
        </p:nvSpPr>
        <p:spPr/>
        <p:txBody>
          <a:bodyPr/>
          <a:lstStyle/>
          <a:p>
            <a:r>
              <a:rPr lang="en-US" b="1" dirty="0"/>
              <a:t>Typical SMR protocols</a:t>
            </a:r>
          </a:p>
        </p:txBody>
      </p:sp>
      <p:grpSp>
        <p:nvGrpSpPr>
          <p:cNvPr id="11" name="Group 10">
            <a:extLst>
              <a:ext uri="{FF2B5EF4-FFF2-40B4-BE49-F238E27FC236}">
                <a16:creationId xmlns:a16="http://schemas.microsoft.com/office/drawing/2014/main" id="{642107BB-51EE-90F9-EB7C-C3333CF02EB8}"/>
              </a:ext>
            </a:extLst>
          </p:cNvPr>
          <p:cNvGrpSpPr/>
          <p:nvPr/>
        </p:nvGrpSpPr>
        <p:grpSpPr>
          <a:xfrm>
            <a:off x="2099525" y="2811059"/>
            <a:ext cx="914400" cy="919373"/>
            <a:chOff x="3742347" y="2893820"/>
            <a:chExt cx="914400" cy="919373"/>
          </a:xfrm>
        </p:grpSpPr>
        <p:sp>
          <p:nvSpPr>
            <p:cNvPr id="6" name="Rectangle 5">
              <a:extLst>
                <a:ext uri="{FF2B5EF4-FFF2-40B4-BE49-F238E27FC236}">
                  <a16:creationId xmlns:a16="http://schemas.microsoft.com/office/drawing/2014/main" id="{0FE19337-CF0A-1EB0-E92C-D7E86826C9AE}"/>
                </a:ext>
              </a:extLst>
            </p:cNvPr>
            <p:cNvSpPr/>
            <p:nvPr/>
          </p:nvSpPr>
          <p:spPr>
            <a:xfrm>
              <a:off x="3742347" y="289879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6E7A3B9-0120-33BF-3B2B-0BCFD9C140F8}"/>
                    </a:ext>
                  </a:extLst>
                </p:cNvPr>
                <p:cNvSpPr txBox="1"/>
                <p:nvPr/>
              </p:nvSpPr>
              <p:spPr>
                <a:xfrm>
                  <a:off x="3742347" y="289382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𝑟</m:t>
                        </m:r>
                      </m:oMath>
                    </m:oMathPara>
                  </a14:m>
                  <a:endParaRPr lang="en-US" dirty="0"/>
                </a:p>
              </p:txBody>
            </p:sp>
          </mc:Choice>
          <mc:Fallback xmlns="">
            <p:sp>
              <p:nvSpPr>
                <p:cNvPr id="10" name="TextBox 9">
                  <a:extLst>
                    <a:ext uri="{FF2B5EF4-FFF2-40B4-BE49-F238E27FC236}">
                      <a16:creationId xmlns:a16="http://schemas.microsoft.com/office/drawing/2014/main" id="{36E7A3B9-0120-33BF-3B2B-0BCFD9C140F8}"/>
                    </a:ext>
                  </a:extLst>
                </p:cNvPr>
                <p:cNvSpPr txBox="1">
                  <a:spLocks noRot="1" noChangeAspect="1" noMove="1" noResize="1" noEditPoints="1" noAdjustHandles="1" noChangeArrowheads="1" noChangeShapeType="1" noTextEdit="1"/>
                </p:cNvSpPr>
                <p:nvPr/>
              </p:nvSpPr>
              <p:spPr>
                <a:xfrm>
                  <a:off x="3742347" y="2893820"/>
                  <a:ext cx="351635" cy="369332"/>
                </a:xfrm>
                <a:prstGeom prst="rect">
                  <a:avLst/>
                </a:prstGeom>
                <a:blipFill>
                  <a:blip r:embed="rId3"/>
                  <a:stretch>
                    <a:fillRect/>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66E7C04D-9ECC-D329-A77D-DE2900B00D13}"/>
              </a:ext>
            </a:extLst>
          </p:cNvPr>
          <p:cNvGrpSpPr>
            <a:grpSpLocks noChangeAspect="1"/>
          </p:cNvGrpSpPr>
          <p:nvPr/>
        </p:nvGrpSpPr>
        <p:grpSpPr>
          <a:xfrm>
            <a:off x="2638516" y="3485291"/>
            <a:ext cx="655846" cy="655846"/>
            <a:chOff x="4508500" y="4016540"/>
            <a:chExt cx="999960" cy="999960"/>
          </a:xfrm>
        </p:grpSpPr>
        <p:pic>
          <p:nvPicPr>
            <p:cNvPr id="8" name="Picture 7" descr="A picture containing shape&#10;&#10;Description automatically generated">
              <a:extLst>
                <a:ext uri="{FF2B5EF4-FFF2-40B4-BE49-F238E27FC236}">
                  <a16:creationId xmlns:a16="http://schemas.microsoft.com/office/drawing/2014/main" id="{AB563996-E275-89C6-9A93-08814455FBC9}"/>
                </a:ext>
              </a:extLst>
            </p:cNvPr>
            <p:cNvPicPr>
              <a:picLocks noChangeAspect="1"/>
            </p:cNvPicPr>
            <p:nvPr/>
          </p:nvPicPr>
          <p:blipFill>
            <a:blip r:embed="rId4">
              <a:duotone>
                <a:schemeClr val="accent2">
                  <a:shade val="45000"/>
                  <a:satMod val="135000"/>
                </a:schemeClr>
                <a:prstClr val="white"/>
              </a:duotone>
            </a:blip>
            <a:stretch>
              <a:fillRect/>
            </a:stretch>
          </p:blipFill>
          <p:spPr>
            <a:xfrm>
              <a:off x="4508500" y="4016540"/>
              <a:ext cx="999960" cy="99996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B9A310C-C646-9551-F336-2DF822C4C68D}"/>
                    </a:ext>
                  </a:extLst>
                </p:cNvPr>
                <p:cNvSpPr txBox="1"/>
                <p:nvPr/>
              </p:nvSpPr>
              <p:spPr>
                <a:xfrm>
                  <a:off x="4785824" y="4117647"/>
                  <a:ext cx="445311" cy="398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solidFill>
                              <a:schemeClr val="bg1"/>
                            </a:solidFill>
                            <a:latin typeface="Cambria Math" panose="02040503050406030204" pitchFamily="18" charset="0"/>
                          </a:rPr>
                          <m:t>1</m:t>
                        </m:r>
                      </m:oMath>
                    </m:oMathPara>
                  </a14:m>
                  <a:endParaRPr lang="en-US" sz="1100">
                    <a:solidFill>
                      <a:schemeClr val="bg1"/>
                    </a:solidFill>
                  </a:endParaRPr>
                </a:p>
              </p:txBody>
            </p:sp>
          </mc:Choice>
          <mc:Fallback xmlns="">
            <p:sp>
              <p:nvSpPr>
                <p:cNvPr id="9" name="TextBox 8">
                  <a:extLst>
                    <a:ext uri="{FF2B5EF4-FFF2-40B4-BE49-F238E27FC236}">
                      <a16:creationId xmlns:a16="http://schemas.microsoft.com/office/drawing/2014/main" id="{1B9A310C-C646-9551-F336-2DF822C4C68D}"/>
                    </a:ext>
                  </a:extLst>
                </p:cNvPr>
                <p:cNvSpPr txBox="1">
                  <a:spLocks noRot="1" noChangeAspect="1" noMove="1" noResize="1" noEditPoints="1" noAdjustHandles="1" noChangeArrowheads="1" noChangeShapeType="1" noTextEdit="1"/>
                </p:cNvSpPr>
                <p:nvPr/>
              </p:nvSpPr>
              <p:spPr>
                <a:xfrm>
                  <a:off x="4785824" y="4117647"/>
                  <a:ext cx="445311" cy="398873"/>
                </a:xfrm>
                <a:prstGeom prst="rect">
                  <a:avLst/>
                </a:prstGeom>
                <a:blipFill>
                  <a:blip r:embed="rId5"/>
                  <a:stretch>
                    <a:fillRect/>
                  </a:stretch>
                </a:blipFill>
              </p:spPr>
              <p:txBody>
                <a:bodyPr/>
                <a:lstStyle/>
                <a:p>
                  <a:r>
                    <a:rPr lang="en-US">
                      <a:noFill/>
                    </a:rPr>
                    <a:t> </a:t>
                  </a:r>
                </a:p>
              </p:txBody>
            </p:sp>
          </mc:Fallback>
        </mc:AlternateContent>
      </p:grpSp>
      <p:pic>
        <p:nvPicPr>
          <p:cNvPr id="13" name="Graphic 12" descr="Diploma roll with solid fill">
            <a:extLst>
              <a:ext uri="{FF2B5EF4-FFF2-40B4-BE49-F238E27FC236}">
                <a16:creationId xmlns:a16="http://schemas.microsoft.com/office/drawing/2014/main" id="{A70A7709-1ECA-62CA-BDB2-9F5A514CED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52916" y="2590015"/>
            <a:ext cx="1366434" cy="1366434"/>
          </a:xfrm>
          <a:prstGeom prst="rect">
            <a:avLst/>
          </a:prstGeom>
        </p:spPr>
      </p:pic>
      <p:sp>
        <p:nvSpPr>
          <p:cNvPr id="14" name="Rounded Rectangle 13">
            <a:extLst>
              <a:ext uri="{FF2B5EF4-FFF2-40B4-BE49-F238E27FC236}">
                <a16:creationId xmlns:a16="http://schemas.microsoft.com/office/drawing/2014/main" id="{36E9F82C-06DB-51A1-2678-80E9AE0785D4}"/>
              </a:ext>
            </a:extLst>
          </p:cNvPr>
          <p:cNvSpPr/>
          <p:nvPr/>
        </p:nvSpPr>
        <p:spPr>
          <a:xfrm>
            <a:off x="1968283"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Propose</a:t>
            </a:r>
          </a:p>
        </p:txBody>
      </p:sp>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338877CC-AF99-424A-10DF-A70222B03FA6}"/>
                  </a:ext>
                </a:extLst>
              </p:cNvPr>
              <p:cNvSpPr/>
              <p:nvPr/>
            </p:nvSpPr>
            <p:spPr>
              <a:xfrm>
                <a:off x="3593271"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Build QC for </a:t>
                </a:r>
                <a14:m>
                  <m:oMath xmlns:m="http://schemas.openxmlformats.org/officeDocument/2006/math">
                    <m:r>
                      <a:rPr lang="en-US" i="1" dirty="0" smtClean="0">
                        <a:latin typeface="Cambria Math" panose="02040503050406030204" pitchFamily="18" charset="0"/>
                      </a:rPr>
                      <m:t>𝑟</m:t>
                    </m:r>
                  </m:oMath>
                </a14:m>
                <a:endParaRPr lang="en-US" dirty="0"/>
              </a:p>
            </p:txBody>
          </p:sp>
        </mc:Choice>
        <mc:Fallback xmlns="">
          <p:sp>
            <p:nvSpPr>
              <p:cNvPr id="15" name="Rounded Rectangle 14">
                <a:extLst>
                  <a:ext uri="{FF2B5EF4-FFF2-40B4-BE49-F238E27FC236}">
                    <a16:creationId xmlns:a16="http://schemas.microsoft.com/office/drawing/2014/main" id="{338877CC-AF99-424A-10DF-A70222B03FA6}"/>
                  </a:ext>
                </a:extLst>
              </p:cNvPr>
              <p:cNvSpPr>
                <a:spLocks noRot="1" noChangeAspect="1" noMove="1" noResize="1" noEditPoints="1" noAdjustHandles="1" noChangeArrowheads="1" noChangeShapeType="1" noTextEdit="1"/>
              </p:cNvSpPr>
              <p:nvPr/>
            </p:nvSpPr>
            <p:spPr>
              <a:xfrm>
                <a:off x="3593271" y="4388771"/>
                <a:ext cx="1326079" cy="619932"/>
              </a:xfrm>
              <a:prstGeom prst="roundRect">
                <a:avLst/>
              </a:prstGeom>
              <a:blipFill>
                <a:blip r:embed="rId8"/>
                <a:stretch>
                  <a:fillRect t="-5769" b="-15385"/>
                </a:stretch>
              </a:blipFill>
            </p:spPr>
            <p:txBody>
              <a:bodyPr/>
              <a:lstStyle/>
              <a:p>
                <a:r>
                  <a:rPr lang="en-US">
                    <a:noFill/>
                  </a:rPr>
                  <a:t> </a:t>
                </a:r>
              </a:p>
            </p:txBody>
          </p:sp>
        </mc:Fallback>
      </mc:AlternateContent>
      <p:pic>
        <p:nvPicPr>
          <p:cNvPr id="16" name="Graphic 15" descr="Diploma roll with solid fill">
            <a:extLst>
              <a:ext uri="{FF2B5EF4-FFF2-40B4-BE49-F238E27FC236}">
                <a16:creationId xmlns:a16="http://schemas.microsoft.com/office/drawing/2014/main" id="{E7D2BA44-A53B-B59E-2DA5-A83C74D49F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78407" y="3017067"/>
            <a:ext cx="655847" cy="655847"/>
          </a:xfrm>
          <a:prstGeom prst="rect">
            <a:avLst/>
          </a:prstGeom>
        </p:spPr>
      </p:pic>
      <p:grpSp>
        <p:nvGrpSpPr>
          <p:cNvPr id="17" name="Group 16">
            <a:extLst>
              <a:ext uri="{FF2B5EF4-FFF2-40B4-BE49-F238E27FC236}">
                <a16:creationId xmlns:a16="http://schemas.microsoft.com/office/drawing/2014/main" id="{8DC55939-A334-E673-AD73-2C4A88875333}"/>
              </a:ext>
            </a:extLst>
          </p:cNvPr>
          <p:cNvGrpSpPr/>
          <p:nvPr/>
        </p:nvGrpSpPr>
        <p:grpSpPr>
          <a:xfrm>
            <a:off x="5458341" y="2811059"/>
            <a:ext cx="914400" cy="919373"/>
            <a:chOff x="3742347" y="2893820"/>
            <a:chExt cx="914400" cy="919373"/>
          </a:xfrm>
        </p:grpSpPr>
        <p:sp>
          <p:nvSpPr>
            <p:cNvPr id="18" name="Rectangle 17">
              <a:extLst>
                <a:ext uri="{FF2B5EF4-FFF2-40B4-BE49-F238E27FC236}">
                  <a16:creationId xmlns:a16="http://schemas.microsoft.com/office/drawing/2014/main" id="{B6AC8FA2-8F66-7735-7679-D14D37FAF032}"/>
                </a:ext>
              </a:extLst>
            </p:cNvPr>
            <p:cNvSpPr/>
            <p:nvPr/>
          </p:nvSpPr>
          <p:spPr>
            <a:xfrm>
              <a:off x="3742347" y="289879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8A93E89-5D36-54C6-A9F0-96765697DBFC}"/>
                    </a:ext>
                  </a:extLst>
                </p:cNvPr>
                <p:cNvSpPr txBox="1"/>
                <p:nvPr/>
              </p:nvSpPr>
              <p:spPr>
                <a:xfrm>
                  <a:off x="3742347" y="2893820"/>
                  <a:ext cx="531171" cy="369332"/>
                </a:xfrm>
                <a:prstGeom prst="rect">
                  <a:avLst/>
                </a:prstGeom>
                <a:noFill/>
              </p:spPr>
              <p:txBody>
                <a:bodyPr wrap="none" rtlCol="0">
                  <a:spAutoFit/>
                </a:bodyPr>
                <a:lstStyle/>
                <a:p>
                  <a14:m>
                    <m:oMath xmlns:m="http://schemas.openxmlformats.org/officeDocument/2006/math">
                      <m:r>
                        <a:rPr lang="en-US" b="0" i="1" smtClean="0">
                          <a:solidFill>
                            <a:schemeClr val="bg1"/>
                          </a:solidFill>
                          <a:latin typeface="Cambria Math" panose="02040503050406030204" pitchFamily="18" charset="0"/>
                        </a:rPr>
                        <m:t>𝑟</m:t>
                      </m:r>
                    </m:oMath>
                  </a14:m>
                  <a:r>
                    <a:rPr lang="en-US" dirty="0">
                      <a:solidFill>
                        <a:schemeClr val="bg1"/>
                      </a:solidFill>
                    </a:rPr>
                    <a:t>+1</a:t>
                  </a:r>
                </a:p>
              </p:txBody>
            </p:sp>
          </mc:Choice>
          <mc:Fallback xmlns="">
            <p:sp>
              <p:nvSpPr>
                <p:cNvPr id="19" name="TextBox 18">
                  <a:extLst>
                    <a:ext uri="{FF2B5EF4-FFF2-40B4-BE49-F238E27FC236}">
                      <a16:creationId xmlns:a16="http://schemas.microsoft.com/office/drawing/2014/main" id="{68A93E89-5D36-54C6-A9F0-96765697DBFC}"/>
                    </a:ext>
                  </a:extLst>
                </p:cNvPr>
                <p:cNvSpPr txBox="1">
                  <a:spLocks noRot="1" noChangeAspect="1" noMove="1" noResize="1" noEditPoints="1" noAdjustHandles="1" noChangeArrowheads="1" noChangeShapeType="1" noTextEdit="1"/>
                </p:cNvSpPr>
                <p:nvPr/>
              </p:nvSpPr>
              <p:spPr>
                <a:xfrm>
                  <a:off x="3742347" y="2893820"/>
                  <a:ext cx="531171" cy="369332"/>
                </a:xfrm>
                <a:prstGeom prst="rect">
                  <a:avLst/>
                </a:prstGeom>
                <a:blipFill>
                  <a:blip r:embed="rId9"/>
                  <a:stretch>
                    <a:fillRect t="-8197" r="-9091" b="-24590"/>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D50B38BC-1DB8-DE50-D9CC-2F38EE827E27}"/>
              </a:ext>
            </a:extLst>
          </p:cNvPr>
          <p:cNvGrpSpPr>
            <a:grpSpLocks noChangeAspect="1"/>
          </p:cNvGrpSpPr>
          <p:nvPr/>
        </p:nvGrpSpPr>
        <p:grpSpPr>
          <a:xfrm>
            <a:off x="5997332" y="3485291"/>
            <a:ext cx="655846" cy="655846"/>
            <a:chOff x="4508500" y="4016540"/>
            <a:chExt cx="999960" cy="999960"/>
          </a:xfrm>
        </p:grpSpPr>
        <p:pic>
          <p:nvPicPr>
            <p:cNvPr id="21" name="Picture 20" descr="A picture containing shape&#10;&#10;Description automatically generated">
              <a:extLst>
                <a:ext uri="{FF2B5EF4-FFF2-40B4-BE49-F238E27FC236}">
                  <a16:creationId xmlns:a16="http://schemas.microsoft.com/office/drawing/2014/main" id="{340E79E8-A128-D6F6-8FAA-BB63A5A54206}"/>
                </a:ext>
              </a:extLst>
            </p:cNvPr>
            <p:cNvPicPr>
              <a:picLocks noChangeAspect="1"/>
            </p:cNvPicPr>
            <p:nvPr/>
          </p:nvPicPr>
          <p:blipFill>
            <a:blip r:embed="rId4">
              <a:duotone>
                <a:schemeClr val="accent2">
                  <a:shade val="45000"/>
                  <a:satMod val="135000"/>
                </a:schemeClr>
                <a:prstClr val="white"/>
              </a:duotone>
            </a:blip>
            <a:stretch>
              <a:fillRect/>
            </a:stretch>
          </p:blipFill>
          <p:spPr>
            <a:xfrm>
              <a:off x="4508500" y="4016540"/>
              <a:ext cx="999960" cy="999960"/>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6B02341-A575-1753-46BD-5B6E985F818D}"/>
                    </a:ext>
                  </a:extLst>
                </p:cNvPr>
                <p:cNvSpPr txBox="1"/>
                <p:nvPr/>
              </p:nvSpPr>
              <p:spPr>
                <a:xfrm>
                  <a:off x="4785824" y="4117647"/>
                  <a:ext cx="445311" cy="398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solidFill>
                              <a:schemeClr val="bg1"/>
                            </a:solidFill>
                            <a:latin typeface="Cambria Math" panose="02040503050406030204" pitchFamily="18" charset="0"/>
                          </a:rPr>
                          <m:t>1</m:t>
                        </m:r>
                      </m:oMath>
                    </m:oMathPara>
                  </a14:m>
                  <a:endParaRPr lang="en-US" sz="1100">
                    <a:solidFill>
                      <a:schemeClr val="bg1"/>
                    </a:solidFill>
                  </a:endParaRPr>
                </a:p>
              </p:txBody>
            </p:sp>
          </mc:Choice>
          <mc:Fallback xmlns="">
            <p:sp>
              <p:nvSpPr>
                <p:cNvPr id="22" name="TextBox 21">
                  <a:extLst>
                    <a:ext uri="{FF2B5EF4-FFF2-40B4-BE49-F238E27FC236}">
                      <a16:creationId xmlns:a16="http://schemas.microsoft.com/office/drawing/2014/main" id="{C6B02341-A575-1753-46BD-5B6E985F818D}"/>
                    </a:ext>
                  </a:extLst>
                </p:cNvPr>
                <p:cNvSpPr txBox="1">
                  <a:spLocks noRot="1" noChangeAspect="1" noMove="1" noResize="1" noEditPoints="1" noAdjustHandles="1" noChangeArrowheads="1" noChangeShapeType="1" noTextEdit="1"/>
                </p:cNvSpPr>
                <p:nvPr/>
              </p:nvSpPr>
              <p:spPr>
                <a:xfrm>
                  <a:off x="4785824" y="4117647"/>
                  <a:ext cx="445311" cy="398873"/>
                </a:xfrm>
                <a:prstGeom prst="rect">
                  <a:avLst/>
                </a:prstGeom>
                <a:blipFill>
                  <a:blip r:embed="rId5"/>
                  <a:stretch>
                    <a:fillRect/>
                  </a:stretch>
                </a:blipFill>
              </p:spPr>
              <p:txBody>
                <a:bodyPr/>
                <a:lstStyle/>
                <a:p>
                  <a:r>
                    <a:rPr lang="en-US">
                      <a:noFill/>
                    </a:rPr>
                    <a:t> </a:t>
                  </a:r>
                </a:p>
              </p:txBody>
            </p:sp>
          </mc:Fallback>
        </mc:AlternateContent>
      </p:grpSp>
      <p:pic>
        <p:nvPicPr>
          <p:cNvPr id="23" name="Graphic 22" descr="Diploma roll with solid fill">
            <a:extLst>
              <a:ext uri="{FF2B5EF4-FFF2-40B4-BE49-F238E27FC236}">
                <a16:creationId xmlns:a16="http://schemas.microsoft.com/office/drawing/2014/main" id="{C9F23DD5-D227-7EAB-4875-F52B44FDE9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7223" y="3017067"/>
            <a:ext cx="655847" cy="655847"/>
          </a:xfrm>
          <a:prstGeom prst="rect">
            <a:avLst/>
          </a:prstGeom>
        </p:spPr>
      </p:pic>
      <p:sp>
        <p:nvSpPr>
          <p:cNvPr id="24" name="Rounded Rectangle 23">
            <a:extLst>
              <a:ext uri="{FF2B5EF4-FFF2-40B4-BE49-F238E27FC236}">
                <a16:creationId xmlns:a16="http://schemas.microsoft.com/office/drawing/2014/main" id="{2335209E-1876-FCAF-8C6E-1F4845FA3D56}"/>
              </a:ext>
            </a:extLst>
          </p:cNvPr>
          <p:cNvSpPr/>
          <p:nvPr/>
        </p:nvSpPr>
        <p:spPr>
          <a:xfrm>
            <a:off x="5302106"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Propose</a:t>
            </a:r>
          </a:p>
        </p:txBody>
      </p:sp>
      <mc:AlternateContent xmlns:mc="http://schemas.openxmlformats.org/markup-compatibility/2006" xmlns:a14="http://schemas.microsoft.com/office/drawing/2010/main">
        <mc:Choice Requires="a14">
          <p:sp>
            <p:nvSpPr>
              <p:cNvPr id="25" name="Rounded Rectangle 24">
                <a:extLst>
                  <a:ext uri="{FF2B5EF4-FFF2-40B4-BE49-F238E27FC236}">
                    <a16:creationId xmlns:a16="http://schemas.microsoft.com/office/drawing/2014/main" id="{2F57A866-999A-C7DB-DC0E-9E0BE0E568A5}"/>
                  </a:ext>
                </a:extLst>
              </p:cNvPr>
              <p:cNvSpPr/>
              <p:nvPr/>
            </p:nvSpPr>
            <p:spPr>
              <a:xfrm>
                <a:off x="6927094"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Build QC for </a:t>
                </a:r>
                <a14:m>
                  <m:oMath xmlns:m="http://schemas.openxmlformats.org/officeDocument/2006/math">
                    <m:r>
                      <a:rPr lang="en-US" i="1" dirty="0" smtClean="0">
                        <a:latin typeface="Cambria Math" panose="02040503050406030204" pitchFamily="18" charset="0"/>
                      </a:rPr>
                      <m:t>𝑟</m:t>
                    </m:r>
                    <m:r>
                      <a:rPr lang="en-US" i="1" dirty="0" smtClean="0">
                        <a:latin typeface="Cambria Math" panose="02040503050406030204" pitchFamily="18" charset="0"/>
                      </a:rPr>
                      <m:t>+1</m:t>
                    </m:r>
                  </m:oMath>
                </a14:m>
                <a:endParaRPr lang="en-US" dirty="0"/>
              </a:p>
            </p:txBody>
          </p:sp>
        </mc:Choice>
        <mc:Fallback xmlns="">
          <p:sp>
            <p:nvSpPr>
              <p:cNvPr id="25" name="Rounded Rectangle 24">
                <a:extLst>
                  <a:ext uri="{FF2B5EF4-FFF2-40B4-BE49-F238E27FC236}">
                    <a16:creationId xmlns:a16="http://schemas.microsoft.com/office/drawing/2014/main" id="{2F57A866-999A-C7DB-DC0E-9E0BE0E568A5}"/>
                  </a:ext>
                </a:extLst>
              </p:cNvPr>
              <p:cNvSpPr>
                <a:spLocks noRot="1" noChangeAspect="1" noMove="1" noResize="1" noEditPoints="1" noAdjustHandles="1" noChangeArrowheads="1" noChangeShapeType="1" noTextEdit="1"/>
              </p:cNvSpPr>
              <p:nvPr/>
            </p:nvSpPr>
            <p:spPr>
              <a:xfrm>
                <a:off x="6927094" y="4388771"/>
                <a:ext cx="1326079" cy="619932"/>
              </a:xfrm>
              <a:prstGeom prst="roundRect">
                <a:avLst/>
              </a:prstGeom>
              <a:blipFill>
                <a:blip r:embed="rId10"/>
                <a:stretch>
                  <a:fillRect t="-5769" b="-15385"/>
                </a:stretch>
              </a:blipFill>
            </p:spPr>
            <p:txBody>
              <a:bodyPr/>
              <a:lstStyle/>
              <a:p>
                <a:r>
                  <a:rPr lang="en-US">
                    <a:noFill/>
                  </a:rPr>
                  <a:t> </a:t>
                </a:r>
              </a:p>
            </p:txBody>
          </p:sp>
        </mc:Fallback>
      </mc:AlternateContent>
      <p:pic>
        <p:nvPicPr>
          <p:cNvPr id="26" name="Graphic 25" descr="Diploma roll with solid fill">
            <a:extLst>
              <a:ext uri="{FF2B5EF4-FFF2-40B4-BE49-F238E27FC236}">
                <a16:creationId xmlns:a16="http://schemas.microsoft.com/office/drawing/2014/main" id="{F044AD74-0756-39D2-BADD-99F81FEF1F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50519" y="2590015"/>
            <a:ext cx="1366434" cy="1366434"/>
          </a:xfrm>
          <a:prstGeom prst="rect">
            <a:avLst/>
          </a:prstGeom>
        </p:spPr>
      </p:pic>
      <p:cxnSp>
        <p:nvCxnSpPr>
          <p:cNvPr id="28" name="Curved Connector 27">
            <a:extLst>
              <a:ext uri="{FF2B5EF4-FFF2-40B4-BE49-F238E27FC236}">
                <a16:creationId xmlns:a16="http://schemas.microsoft.com/office/drawing/2014/main" id="{8C739B21-1BE5-2DC4-4FE7-CDD4AA295E64}"/>
              </a:ext>
            </a:extLst>
          </p:cNvPr>
          <p:cNvCxnSpPr>
            <a:cxnSpLocks/>
            <a:stCxn id="13" idx="0"/>
            <a:endCxn id="19" idx="0"/>
          </p:cNvCxnSpPr>
          <p:nvPr/>
        </p:nvCxnSpPr>
        <p:spPr>
          <a:xfrm rot="16200000" flipH="1">
            <a:off x="4869508" y="1956640"/>
            <a:ext cx="221044" cy="1487794"/>
          </a:xfrm>
          <a:prstGeom prst="curvedConnector3">
            <a:avLst>
              <a:gd name="adj1" fmla="val -208589"/>
            </a:avLst>
          </a:prstGeom>
          <a:ln w="317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5C42F7A2-76B8-F60C-FCD7-A90A7157E0B1}"/>
              </a:ext>
            </a:extLst>
          </p:cNvPr>
          <p:cNvSpPr/>
          <p:nvPr/>
        </p:nvSpPr>
        <p:spPr>
          <a:xfrm>
            <a:off x="8552082"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a:t>
            </a:r>
          </a:p>
        </p:txBody>
      </p:sp>
      <p:grpSp>
        <p:nvGrpSpPr>
          <p:cNvPr id="33" name="Group 32">
            <a:extLst>
              <a:ext uri="{FF2B5EF4-FFF2-40B4-BE49-F238E27FC236}">
                <a16:creationId xmlns:a16="http://schemas.microsoft.com/office/drawing/2014/main" id="{360EA2FB-5603-5449-9354-812B2487D387}"/>
              </a:ext>
            </a:extLst>
          </p:cNvPr>
          <p:cNvGrpSpPr/>
          <p:nvPr/>
        </p:nvGrpSpPr>
        <p:grpSpPr>
          <a:xfrm>
            <a:off x="8687910" y="2811059"/>
            <a:ext cx="914400" cy="919373"/>
            <a:chOff x="3742347" y="2893820"/>
            <a:chExt cx="914400" cy="919373"/>
          </a:xfrm>
        </p:grpSpPr>
        <p:sp>
          <p:nvSpPr>
            <p:cNvPr id="34" name="Rectangle 33">
              <a:extLst>
                <a:ext uri="{FF2B5EF4-FFF2-40B4-BE49-F238E27FC236}">
                  <a16:creationId xmlns:a16="http://schemas.microsoft.com/office/drawing/2014/main" id="{0B295CEB-E2A2-3AC3-3773-01B7CF6978C9}"/>
                </a:ext>
              </a:extLst>
            </p:cNvPr>
            <p:cNvSpPr/>
            <p:nvPr/>
          </p:nvSpPr>
          <p:spPr>
            <a:xfrm>
              <a:off x="3742347" y="289879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55AEE40-0D32-88C0-7F8E-30D17444B17E}"/>
                    </a:ext>
                  </a:extLst>
                </p:cNvPr>
                <p:cNvSpPr txBox="1"/>
                <p:nvPr/>
              </p:nvSpPr>
              <p:spPr>
                <a:xfrm>
                  <a:off x="3742347" y="2893820"/>
                  <a:ext cx="7555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𝑟</m:t>
                        </m:r>
                        <m:r>
                          <a:rPr lang="en-US" b="0" i="1" smtClean="0">
                            <a:solidFill>
                              <a:schemeClr val="bg1"/>
                            </a:solidFill>
                            <a:latin typeface="Cambria Math" panose="02040503050406030204" pitchFamily="18" charset="0"/>
                          </a:rPr>
                          <m:t>+2</m:t>
                        </m:r>
                      </m:oMath>
                    </m:oMathPara>
                  </a14:m>
                  <a:endParaRPr lang="en-US" dirty="0">
                    <a:solidFill>
                      <a:schemeClr val="bg1"/>
                    </a:solidFill>
                  </a:endParaRPr>
                </a:p>
              </p:txBody>
            </p:sp>
          </mc:Choice>
          <mc:Fallback xmlns="">
            <p:sp>
              <p:nvSpPr>
                <p:cNvPr id="35" name="TextBox 34">
                  <a:extLst>
                    <a:ext uri="{FF2B5EF4-FFF2-40B4-BE49-F238E27FC236}">
                      <a16:creationId xmlns:a16="http://schemas.microsoft.com/office/drawing/2014/main" id="{955AEE40-0D32-88C0-7F8E-30D17444B17E}"/>
                    </a:ext>
                  </a:extLst>
                </p:cNvPr>
                <p:cNvSpPr txBox="1">
                  <a:spLocks noRot="1" noChangeAspect="1" noMove="1" noResize="1" noEditPoints="1" noAdjustHandles="1" noChangeArrowheads="1" noChangeShapeType="1" noTextEdit="1"/>
                </p:cNvSpPr>
                <p:nvPr/>
              </p:nvSpPr>
              <p:spPr>
                <a:xfrm>
                  <a:off x="3742347" y="2893820"/>
                  <a:ext cx="755591" cy="369332"/>
                </a:xfrm>
                <a:prstGeom prst="rect">
                  <a:avLst/>
                </a:prstGeom>
                <a:blipFill>
                  <a:blip r:embed="rId11"/>
                  <a:stretch>
                    <a:fillRect/>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B8092E80-9649-B716-9B82-EA8A52E6665D}"/>
              </a:ext>
            </a:extLst>
          </p:cNvPr>
          <p:cNvGrpSpPr>
            <a:grpSpLocks noChangeAspect="1"/>
          </p:cNvGrpSpPr>
          <p:nvPr/>
        </p:nvGrpSpPr>
        <p:grpSpPr>
          <a:xfrm>
            <a:off x="9226901" y="3485291"/>
            <a:ext cx="655846" cy="655846"/>
            <a:chOff x="4508500" y="4016540"/>
            <a:chExt cx="999960" cy="999960"/>
          </a:xfrm>
        </p:grpSpPr>
        <p:pic>
          <p:nvPicPr>
            <p:cNvPr id="37" name="Picture 36" descr="A picture containing shape&#10;&#10;Description automatically generated">
              <a:extLst>
                <a:ext uri="{FF2B5EF4-FFF2-40B4-BE49-F238E27FC236}">
                  <a16:creationId xmlns:a16="http://schemas.microsoft.com/office/drawing/2014/main" id="{95EDD987-D01A-587E-9124-7A051616A86A}"/>
                </a:ext>
              </a:extLst>
            </p:cNvPr>
            <p:cNvPicPr>
              <a:picLocks noChangeAspect="1"/>
            </p:cNvPicPr>
            <p:nvPr/>
          </p:nvPicPr>
          <p:blipFill>
            <a:blip r:embed="rId4">
              <a:duotone>
                <a:schemeClr val="accent2">
                  <a:shade val="45000"/>
                  <a:satMod val="135000"/>
                </a:schemeClr>
                <a:prstClr val="white"/>
              </a:duotone>
            </a:blip>
            <a:stretch>
              <a:fillRect/>
            </a:stretch>
          </p:blipFill>
          <p:spPr>
            <a:xfrm>
              <a:off x="4508500" y="4016540"/>
              <a:ext cx="999960" cy="999960"/>
            </a:xfrm>
            <a:prstGeom prst="rect">
              <a:avLst/>
            </a:prstGeom>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4E694D1-B6F8-FFAC-E53F-9C63F8A14D28}"/>
                    </a:ext>
                  </a:extLst>
                </p:cNvPr>
                <p:cNvSpPr txBox="1"/>
                <p:nvPr/>
              </p:nvSpPr>
              <p:spPr>
                <a:xfrm>
                  <a:off x="4785824" y="4117647"/>
                  <a:ext cx="445311" cy="398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solidFill>
                              <a:schemeClr val="bg1"/>
                            </a:solidFill>
                            <a:latin typeface="Cambria Math" panose="02040503050406030204" pitchFamily="18" charset="0"/>
                          </a:rPr>
                          <m:t>1</m:t>
                        </m:r>
                      </m:oMath>
                    </m:oMathPara>
                  </a14:m>
                  <a:endParaRPr lang="en-US" sz="1100">
                    <a:solidFill>
                      <a:schemeClr val="bg1"/>
                    </a:solidFill>
                  </a:endParaRPr>
                </a:p>
              </p:txBody>
            </p:sp>
          </mc:Choice>
          <mc:Fallback xmlns="">
            <p:sp>
              <p:nvSpPr>
                <p:cNvPr id="38" name="TextBox 37">
                  <a:extLst>
                    <a:ext uri="{FF2B5EF4-FFF2-40B4-BE49-F238E27FC236}">
                      <a16:creationId xmlns:a16="http://schemas.microsoft.com/office/drawing/2014/main" id="{14E694D1-B6F8-FFAC-E53F-9C63F8A14D28}"/>
                    </a:ext>
                  </a:extLst>
                </p:cNvPr>
                <p:cNvSpPr txBox="1">
                  <a:spLocks noRot="1" noChangeAspect="1" noMove="1" noResize="1" noEditPoints="1" noAdjustHandles="1" noChangeArrowheads="1" noChangeShapeType="1" noTextEdit="1"/>
                </p:cNvSpPr>
                <p:nvPr/>
              </p:nvSpPr>
              <p:spPr>
                <a:xfrm>
                  <a:off x="4785824" y="4117647"/>
                  <a:ext cx="445311" cy="398873"/>
                </a:xfrm>
                <a:prstGeom prst="rect">
                  <a:avLst/>
                </a:prstGeom>
                <a:blipFill>
                  <a:blip r:embed="rId5"/>
                  <a:stretch>
                    <a:fillRect/>
                  </a:stretch>
                </a:blipFill>
              </p:spPr>
              <p:txBody>
                <a:bodyPr/>
                <a:lstStyle/>
                <a:p>
                  <a:r>
                    <a:rPr lang="en-US">
                      <a:noFill/>
                    </a:rPr>
                    <a:t> </a:t>
                  </a:r>
                </a:p>
              </p:txBody>
            </p:sp>
          </mc:Fallback>
        </mc:AlternateContent>
      </p:grpSp>
      <p:pic>
        <p:nvPicPr>
          <p:cNvPr id="39" name="Graphic 38" descr="Diploma roll with solid fill">
            <a:extLst>
              <a:ext uri="{FF2B5EF4-FFF2-40B4-BE49-F238E27FC236}">
                <a16:creationId xmlns:a16="http://schemas.microsoft.com/office/drawing/2014/main" id="{FFBF7BEA-BBD7-D0A8-87E5-9A0EAA6FFD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66792" y="3017067"/>
            <a:ext cx="655847" cy="655847"/>
          </a:xfrm>
          <a:prstGeom prst="rect">
            <a:avLst/>
          </a:prstGeom>
        </p:spPr>
      </p:pic>
      <p:cxnSp>
        <p:nvCxnSpPr>
          <p:cNvPr id="47" name="Curved Connector 46">
            <a:extLst>
              <a:ext uri="{FF2B5EF4-FFF2-40B4-BE49-F238E27FC236}">
                <a16:creationId xmlns:a16="http://schemas.microsoft.com/office/drawing/2014/main" id="{1FE5A35E-6EE0-BEA4-D1C6-EC921D61E00A}"/>
              </a:ext>
            </a:extLst>
          </p:cNvPr>
          <p:cNvCxnSpPr>
            <a:cxnSpLocks/>
          </p:cNvCxnSpPr>
          <p:nvPr/>
        </p:nvCxnSpPr>
        <p:spPr>
          <a:xfrm rot="16200000" flipH="1">
            <a:off x="8008215" y="1963917"/>
            <a:ext cx="221044" cy="1487794"/>
          </a:xfrm>
          <a:prstGeom prst="curvedConnector3">
            <a:avLst>
              <a:gd name="adj1" fmla="val -208589"/>
            </a:avLst>
          </a:prstGeom>
          <a:ln w="317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7FAD997-1F93-3219-7296-EFE26BE7128F}"/>
              </a:ext>
            </a:extLst>
          </p:cNvPr>
          <p:cNvSpPr txBox="1"/>
          <p:nvPr/>
        </p:nvSpPr>
        <p:spPr>
          <a:xfrm>
            <a:off x="109350" y="6384065"/>
            <a:ext cx="2521972" cy="369332"/>
          </a:xfrm>
          <a:prstGeom prst="rect">
            <a:avLst/>
          </a:prstGeom>
          <a:noFill/>
        </p:spPr>
        <p:txBody>
          <a:bodyPr wrap="none" rtlCol="0">
            <a:spAutoFit/>
          </a:bodyPr>
          <a:lstStyle/>
          <a:p>
            <a:r>
              <a:rPr lang="en-US" b="1" dirty="0"/>
              <a:t>QC = Quorum Certificate</a:t>
            </a:r>
          </a:p>
        </p:txBody>
      </p:sp>
      <p:sp>
        <p:nvSpPr>
          <p:cNvPr id="27" name="Slide Number Placeholder 26">
            <a:extLst>
              <a:ext uri="{FF2B5EF4-FFF2-40B4-BE49-F238E27FC236}">
                <a16:creationId xmlns:a16="http://schemas.microsoft.com/office/drawing/2014/main" id="{846B98E1-3EC3-9D21-D796-B1FEC2C0564C}"/>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21</a:t>
            </a:fld>
            <a:endParaRPr lang="en-US" dirty="0"/>
          </a:p>
        </p:txBody>
      </p:sp>
    </p:spTree>
    <p:extLst>
      <p:ext uri="{BB962C8B-B14F-4D97-AF65-F5344CB8AC3E}">
        <p14:creationId xmlns:p14="http://schemas.microsoft.com/office/powerpoint/2010/main" val="333549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4" grpId="0" animBg="1"/>
      <p:bldP spid="25" grpId="0" animBg="1"/>
      <p:bldP spid="32"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78A91-4B9A-CCEA-65E7-6F08F8922D76}"/>
              </a:ext>
            </a:extLst>
          </p:cNvPr>
          <p:cNvSpPr>
            <a:spLocks noGrp="1"/>
          </p:cNvSpPr>
          <p:nvPr>
            <p:ph type="title"/>
          </p:nvPr>
        </p:nvSpPr>
        <p:spPr/>
        <p:txBody>
          <a:bodyPr/>
          <a:lstStyle/>
          <a:p>
            <a:r>
              <a:rPr lang="en-US"/>
              <a:t>Typical SMR protocols</a:t>
            </a:r>
            <a:endParaRPr lang="en-US" dirty="0"/>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F457D9BE-E94C-C178-9762-C41E5274257C}"/>
                  </a:ext>
                </a:extLst>
              </p:cNvPr>
              <p:cNvSpPr txBox="1">
                <a:spLocks/>
              </p:cNvSpPr>
              <p:nvPr/>
            </p:nvSpPr>
            <p:spPr>
              <a:xfrm>
                <a:off x="1367624" y="2490436"/>
                <a:ext cx="9708995" cy="3567173"/>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US" sz="2400" dirty="0"/>
                  <a:t>In </a:t>
                </a:r>
                <a14:m>
                  <m:oMath xmlns:m="http://schemas.openxmlformats.org/officeDocument/2006/math">
                    <m:r>
                      <m:rPr>
                        <m:sty m:val="p"/>
                      </m:rPr>
                      <a:rPr lang="en-US" sz="2400" b="0" i="0" smtClean="0">
                        <a:latin typeface="Cambria Math" panose="02040503050406030204" pitchFamily="18" charset="0"/>
                      </a:rPr>
                      <m:t>Δ</m:t>
                    </m:r>
                    <m:r>
                      <a:rPr lang="en-US" sz="2400" b="0" i="1" smtClean="0">
                        <a:latin typeface="Cambria Math" panose="02040503050406030204" pitchFamily="18" charset="0"/>
                      </a:rPr>
                      <m:t>−</m:t>
                    </m:r>
                  </m:oMath>
                </a14:m>
                <a:r>
                  <a:rPr lang="en-US" sz="2400" dirty="0"/>
                  <a:t>bounded synchrony, typical protocols use equivocation detection to tolerate optimal number of faults</a:t>
                </a:r>
              </a:p>
              <a:p>
                <a:pPr>
                  <a:lnSpc>
                    <a:spcPct val="90000"/>
                  </a:lnSpc>
                </a:pPr>
                <a:r>
                  <a:rPr lang="en-US" sz="2400" dirty="0"/>
                  <a:t>Equivocation detection </a:t>
                </a:r>
                <a14:m>
                  <m:oMath xmlns:m="http://schemas.openxmlformats.org/officeDocument/2006/math">
                    <m:r>
                      <a:rPr lang="en-US" sz="2400" i="1">
                        <a:latin typeface="Cambria Math" panose="02040503050406030204" pitchFamily="18" charset="0"/>
                      </a:rPr>
                      <m:t>→</m:t>
                    </m:r>
                    <m:r>
                      <a:rPr lang="en-US" sz="2400" b="0" i="1">
                        <a:latin typeface="Cambria Math" panose="02040503050406030204" pitchFamily="18" charset="0"/>
                      </a:rPr>
                      <m:t> </m:t>
                    </m:r>
                  </m:oMath>
                </a14:m>
                <a:r>
                  <a:rPr lang="en-US" sz="2400" dirty="0"/>
                  <a:t> quadratic communication</a:t>
                </a:r>
              </a:p>
              <a:p>
                <a:pPr>
                  <a:lnSpc>
                    <a:spcPct val="90000"/>
                  </a:lnSpc>
                </a:pPr>
                <a:r>
                  <a:rPr lang="en-US" sz="2400" dirty="0"/>
                  <a:t>Quorum certificate </a:t>
                </a:r>
                <a14:m>
                  <m:oMath xmlns:m="http://schemas.openxmlformats.org/officeDocument/2006/math">
                    <m:r>
                      <a:rPr lang="en-US" sz="2400" i="1">
                        <a:latin typeface="Cambria Math" panose="02040503050406030204" pitchFamily="18" charset="0"/>
                      </a:rPr>
                      <m:t>→</m:t>
                    </m:r>
                  </m:oMath>
                </a14:m>
                <a:r>
                  <a:rPr lang="en-US" sz="2400" dirty="0"/>
                  <a:t> linear computation</a:t>
                </a:r>
              </a:p>
            </p:txBody>
          </p:sp>
        </mc:Choice>
        <mc:Fallback xmlns="">
          <p:sp>
            <p:nvSpPr>
              <p:cNvPr id="6" name="Content Placeholder 2">
                <a:extLst>
                  <a:ext uri="{FF2B5EF4-FFF2-40B4-BE49-F238E27FC236}">
                    <a16:creationId xmlns:a16="http://schemas.microsoft.com/office/drawing/2014/main" id="{F457D9BE-E94C-C178-9762-C41E5274257C}"/>
                  </a:ext>
                </a:extLst>
              </p:cNvPr>
              <p:cNvSpPr txBox="1">
                <a:spLocks noRot="1" noChangeAspect="1" noMove="1" noResize="1" noEditPoints="1" noAdjustHandles="1" noChangeArrowheads="1" noChangeShapeType="1" noTextEdit="1"/>
              </p:cNvSpPr>
              <p:nvPr/>
            </p:nvSpPr>
            <p:spPr>
              <a:xfrm>
                <a:off x="1367624" y="2490436"/>
                <a:ext cx="9708995" cy="3567173"/>
              </a:xfrm>
              <a:prstGeom prst="rect">
                <a:avLst/>
              </a:prstGeom>
              <a:blipFill>
                <a:blip r:embed="rId3"/>
                <a:stretch>
                  <a:fillRect l="-942" t="-2393"/>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F7019970-281F-DEE3-2256-57682B4CBDCE}"/>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22</a:t>
            </a:fld>
            <a:endParaRPr lang="en-US" dirty="0"/>
          </a:p>
        </p:txBody>
      </p:sp>
    </p:spTree>
    <p:extLst>
      <p:ext uri="{BB962C8B-B14F-4D97-AF65-F5344CB8AC3E}">
        <p14:creationId xmlns:p14="http://schemas.microsoft.com/office/powerpoint/2010/main" val="80474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9A23-4C77-F469-11E8-FA2158818426}"/>
              </a:ext>
            </a:extLst>
          </p:cNvPr>
          <p:cNvSpPr>
            <a:spLocks noGrp="1"/>
          </p:cNvSpPr>
          <p:nvPr>
            <p:ph type="title"/>
          </p:nvPr>
        </p:nvSpPr>
        <p:spPr/>
        <p:txBody>
          <a:bodyPr/>
          <a:lstStyle/>
          <a:p>
            <a:r>
              <a:rPr lang="en-US" b="1" dirty="0"/>
              <a:t>Our (new) SMR protocols</a:t>
            </a:r>
          </a:p>
        </p:txBody>
      </p:sp>
      <p:grpSp>
        <p:nvGrpSpPr>
          <p:cNvPr id="11" name="Group 10">
            <a:extLst>
              <a:ext uri="{FF2B5EF4-FFF2-40B4-BE49-F238E27FC236}">
                <a16:creationId xmlns:a16="http://schemas.microsoft.com/office/drawing/2014/main" id="{642107BB-51EE-90F9-EB7C-C3333CF02EB8}"/>
              </a:ext>
            </a:extLst>
          </p:cNvPr>
          <p:cNvGrpSpPr/>
          <p:nvPr/>
        </p:nvGrpSpPr>
        <p:grpSpPr>
          <a:xfrm>
            <a:off x="2099525" y="2811059"/>
            <a:ext cx="914400" cy="919373"/>
            <a:chOff x="3742347" y="2893820"/>
            <a:chExt cx="914400" cy="919373"/>
          </a:xfrm>
        </p:grpSpPr>
        <p:sp>
          <p:nvSpPr>
            <p:cNvPr id="6" name="Rectangle 5">
              <a:extLst>
                <a:ext uri="{FF2B5EF4-FFF2-40B4-BE49-F238E27FC236}">
                  <a16:creationId xmlns:a16="http://schemas.microsoft.com/office/drawing/2014/main" id="{0FE19337-CF0A-1EB0-E92C-D7E86826C9AE}"/>
                </a:ext>
              </a:extLst>
            </p:cNvPr>
            <p:cNvSpPr/>
            <p:nvPr/>
          </p:nvSpPr>
          <p:spPr>
            <a:xfrm>
              <a:off x="3742347" y="289879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6E7A3B9-0120-33BF-3B2B-0BCFD9C140F8}"/>
                    </a:ext>
                  </a:extLst>
                </p:cNvPr>
                <p:cNvSpPr txBox="1"/>
                <p:nvPr/>
              </p:nvSpPr>
              <p:spPr>
                <a:xfrm>
                  <a:off x="3742347" y="289382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𝑟</m:t>
                        </m:r>
                      </m:oMath>
                    </m:oMathPara>
                  </a14:m>
                  <a:endParaRPr lang="en-US" dirty="0"/>
                </a:p>
              </p:txBody>
            </p:sp>
          </mc:Choice>
          <mc:Fallback xmlns="">
            <p:sp>
              <p:nvSpPr>
                <p:cNvPr id="10" name="TextBox 9">
                  <a:extLst>
                    <a:ext uri="{FF2B5EF4-FFF2-40B4-BE49-F238E27FC236}">
                      <a16:creationId xmlns:a16="http://schemas.microsoft.com/office/drawing/2014/main" id="{36E7A3B9-0120-33BF-3B2B-0BCFD9C140F8}"/>
                    </a:ext>
                  </a:extLst>
                </p:cNvPr>
                <p:cNvSpPr txBox="1">
                  <a:spLocks noRot="1" noChangeAspect="1" noMove="1" noResize="1" noEditPoints="1" noAdjustHandles="1" noChangeArrowheads="1" noChangeShapeType="1" noTextEdit="1"/>
                </p:cNvSpPr>
                <p:nvPr/>
              </p:nvSpPr>
              <p:spPr>
                <a:xfrm>
                  <a:off x="3742347" y="2893820"/>
                  <a:ext cx="351635" cy="369332"/>
                </a:xfrm>
                <a:prstGeom prst="rect">
                  <a:avLst/>
                </a:prstGeom>
                <a:blipFill>
                  <a:blip r:embed="rId3"/>
                  <a:stretch>
                    <a:fillRect/>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66E7C04D-9ECC-D329-A77D-DE2900B00D13}"/>
              </a:ext>
            </a:extLst>
          </p:cNvPr>
          <p:cNvGrpSpPr>
            <a:grpSpLocks noChangeAspect="1"/>
          </p:cNvGrpSpPr>
          <p:nvPr/>
        </p:nvGrpSpPr>
        <p:grpSpPr>
          <a:xfrm>
            <a:off x="2638516" y="3485291"/>
            <a:ext cx="655846" cy="655846"/>
            <a:chOff x="4508500" y="4016540"/>
            <a:chExt cx="999960" cy="999960"/>
          </a:xfrm>
        </p:grpSpPr>
        <p:pic>
          <p:nvPicPr>
            <p:cNvPr id="8" name="Picture 7" descr="A picture containing shape&#10;&#10;Description automatically generated">
              <a:extLst>
                <a:ext uri="{FF2B5EF4-FFF2-40B4-BE49-F238E27FC236}">
                  <a16:creationId xmlns:a16="http://schemas.microsoft.com/office/drawing/2014/main" id="{AB563996-E275-89C6-9A93-08814455FBC9}"/>
                </a:ext>
              </a:extLst>
            </p:cNvPr>
            <p:cNvPicPr>
              <a:picLocks noChangeAspect="1"/>
            </p:cNvPicPr>
            <p:nvPr/>
          </p:nvPicPr>
          <p:blipFill>
            <a:blip r:embed="rId4">
              <a:duotone>
                <a:schemeClr val="accent2">
                  <a:shade val="45000"/>
                  <a:satMod val="135000"/>
                </a:schemeClr>
                <a:prstClr val="white"/>
              </a:duotone>
            </a:blip>
            <a:stretch>
              <a:fillRect/>
            </a:stretch>
          </p:blipFill>
          <p:spPr>
            <a:xfrm>
              <a:off x="4508500" y="4016540"/>
              <a:ext cx="999960" cy="99996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B9A310C-C646-9551-F336-2DF822C4C68D}"/>
                    </a:ext>
                  </a:extLst>
                </p:cNvPr>
                <p:cNvSpPr txBox="1"/>
                <p:nvPr/>
              </p:nvSpPr>
              <p:spPr>
                <a:xfrm>
                  <a:off x="4785824" y="4117647"/>
                  <a:ext cx="445311" cy="398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solidFill>
                              <a:schemeClr val="bg1"/>
                            </a:solidFill>
                            <a:latin typeface="Cambria Math" panose="02040503050406030204" pitchFamily="18" charset="0"/>
                          </a:rPr>
                          <m:t>1</m:t>
                        </m:r>
                      </m:oMath>
                    </m:oMathPara>
                  </a14:m>
                  <a:endParaRPr lang="en-US" sz="1100">
                    <a:solidFill>
                      <a:schemeClr val="bg1"/>
                    </a:solidFill>
                  </a:endParaRPr>
                </a:p>
              </p:txBody>
            </p:sp>
          </mc:Choice>
          <mc:Fallback xmlns="">
            <p:sp>
              <p:nvSpPr>
                <p:cNvPr id="9" name="TextBox 8">
                  <a:extLst>
                    <a:ext uri="{FF2B5EF4-FFF2-40B4-BE49-F238E27FC236}">
                      <a16:creationId xmlns:a16="http://schemas.microsoft.com/office/drawing/2014/main" id="{1B9A310C-C646-9551-F336-2DF822C4C68D}"/>
                    </a:ext>
                  </a:extLst>
                </p:cNvPr>
                <p:cNvSpPr txBox="1">
                  <a:spLocks noRot="1" noChangeAspect="1" noMove="1" noResize="1" noEditPoints="1" noAdjustHandles="1" noChangeArrowheads="1" noChangeShapeType="1" noTextEdit="1"/>
                </p:cNvSpPr>
                <p:nvPr/>
              </p:nvSpPr>
              <p:spPr>
                <a:xfrm>
                  <a:off x="4785824" y="4117647"/>
                  <a:ext cx="445311" cy="398873"/>
                </a:xfrm>
                <a:prstGeom prst="rect">
                  <a:avLst/>
                </a:prstGeom>
                <a:blipFill>
                  <a:blip r:embed="rId5"/>
                  <a:stretch>
                    <a:fillRect/>
                  </a:stretch>
                </a:blipFill>
              </p:spPr>
              <p:txBody>
                <a:bodyPr/>
                <a:lstStyle/>
                <a:p>
                  <a:r>
                    <a:rPr lang="en-US">
                      <a:noFill/>
                    </a:rPr>
                    <a:t> </a:t>
                  </a:r>
                </a:p>
              </p:txBody>
            </p:sp>
          </mc:Fallback>
        </mc:AlternateContent>
      </p:grpSp>
      <p:pic>
        <p:nvPicPr>
          <p:cNvPr id="13" name="Graphic 12" descr="Diploma roll with solid fill">
            <a:extLst>
              <a:ext uri="{FF2B5EF4-FFF2-40B4-BE49-F238E27FC236}">
                <a16:creationId xmlns:a16="http://schemas.microsoft.com/office/drawing/2014/main" id="{A70A7709-1ECA-62CA-BDB2-9F5A514CED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52916" y="2590015"/>
            <a:ext cx="1366434" cy="1366434"/>
          </a:xfrm>
          <a:prstGeom prst="rect">
            <a:avLst/>
          </a:prstGeom>
        </p:spPr>
      </p:pic>
      <p:sp>
        <p:nvSpPr>
          <p:cNvPr id="14" name="Rounded Rectangle 13">
            <a:extLst>
              <a:ext uri="{FF2B5EF4-FFF2-40B4-BE49-F238E27FC236}">
                <a16:creationId xmlns:a16="http://schemas.microsoft.com/office/drawing/2014/main" id="{36E9F82C-06DB-51A1-2678-80E9AE0785D4}"/>
              </a:ext>
            </a:extLst>
          </p:cNvPr>
          <p:cNvSpPr/>
          <p:nvPr/>
        </p:nvSpPr>
        <p:spPr>
          <a:xfrm>
            <a:off x="1968283"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Propose</a:t>
            </a:r>
          </a:p>
        </p:txBody>
      </p:sp>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338877CC-AF99-424A-10DF-A70222B03FA6}"/>
                  </a:ext>
                </a:extLst>
              </p:cNvPr>
              <p:cNvSpPr/>
              <p:nvPr/>
            </p:nvSpPr>
            <p:spPr>
              <a:xfrm>
                <a:off x="3593271"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Build QC for </a:t>
                </a:r>
                <a14:m>
                  <m:oMath xmlns:m="http://schemas.openxmlformats.org/officeDocument/2006/math">
                    <m:r>
                      <a:rPr lang="en-US" i="1" dirty="0" smtClean="0">
                        <a:latin typeface="Cambria Math" panose="02040503050406030204" pitchFamily="18" charset="0"/>
                      </a:rPr>
                      <m:t>𝑟</m:t>
                    </m:r>
                  </m:oMath>
                </a14:m>
                <a:endParaRPr lang="en-US" dirty="0"/>
              </a:p>
            </p:txBody>
          </p:sp>
        </mc:Choice>
        <mc:Fallback xmlns="">
          <p:sp>
            <p:nvSpPr>
              <p:cNvPr id="15" name="Rounded Rectangle 14">
                <a:extLst>
                  <a:ext uri="{FF2B5EF4-FFF2-40B4-BE49-F238E27FC236}">
                    <a16:creationId xmlns:a16="http://schemas.microsoft.com/office/drawing/2014/main" id="{338877CC-AF99-424A-10DF-A70222B03FA6}"/>
                  </a:ext>
                </a:extLst>
              </p:cNvPr>
              <p:cNvSpPr>
                <a:spLocks noRot="1" noChangeAspect="1" noMove="1" noResize="1" noEditPoints="1" noAdjustHandles="1" noChangeArrowheads="1" noChangeShapeType="1" noTextEdit="1"/>
              </p:cNvSpPr>
              <p:nvPr/>
            </p:nvSpPr>
            <p:spPr>
              <a:xfrm>
                <a:off x="3593271" y="4388771"/>
                <a:ext cx="1326079" cy="619932"/>
              </a:xfrm>
              <a:prstGeom prst="roundRect">
                <a:avLst/>
              </a:prstGeom>
              <a:blipFill>
                <a:blip r:embed="rId8"/>
                <a:stretch>
                  <a:fillRect t="-5769" b="-15385"/>
                </a:stretch>
              </a:blipFill>
            </p:spPr>
            <p:txBody>
              <a:bodyPr/>
              <a:lstStyle/>
              <a:p>
                <a:r>
                  <a:rPr lang="en-US">
                    <a:noFill/>
                  </a:rPr>
                  <a:t> </a:t>
                </a:r>
              </a:p>
            </p:txBody>
          </p:sp>
        </mc:Fallback>
      </mc:AlternateContent>
      <p:pic>
        <p:nvPicPr>
          <p:cNvPr id="16" name="Graphic 15" descr="Diploma roll with solid fill">
            <a:extLst>
              <a:ext uri="{FF2B5EF4-FFF2-40B4-BE49-F238E27FC236}">
                <a16:creationId xmlns:a16="http://schemas.microsoft.com/office/drawing/2014/main" id="{E7D2BA44-A53B-B59E-2DA5-A83C74D49F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78407" y="3017067"/>
            <a:ext cx="655847" cy="655847"/>
          </a:xfrm>
          <a:prstGeom prst="rect">
            <a:avLst/>
          </a:prstGeom>
        </p:spPr>
      </p:pic>
      <p:grpSp>
        <p:nvGrpSpPr>
          <p:cNvPr id="17" name="Group 16">
            <a:extLst>
              <a:ext uri="{FF2B5EF4-FFF2-40B4-BE49-F238E27FC236}">
                <a16:creationId xmlns:a16="http://schemas.microsoft.com/office/drawing/2014/main" id="{8DC55939-A334-E673-AD73-2C4A88875333}"/>
              </a:ext>
            </a:extLst>
          </p:cNvPr>
          <p:cNvGrpSpPr/>
          <p:nvPr/>
        </p:nvGrpSpPr>
        <p:grpSpPr>
          <a:xfrm>
            <a:off x="5458341" y="2811059"/>
            <a:ext cx="914400" cy="919373"/>
            <a:chOff x="3742347" y="2893820"/>
            <a:chExt cx="914400" cy="919373"/>
          </a:xfrm>
        </p:grpSpPr>
        <p:sp>
          <p:nvSpPr>
            <p:cNvPr id="18" name="Rectangle 17">
              <a:extLst>
                <a:ext uri="{FF2B5EF4-FFF2-40B4-BE49-F238E27FC236}">
                  <a16:creationId xmlns:a16="http://schemas.microsoft.com/office/drawing/2014/main" id="{B6AC8FA2-8F66-7735-7679-D14D37FAF032}"/>
                </a:ext>
              </a:extLst>
            </p:cNvPr>
            <p:cNvSpPr/>
            <p:nvPr/>
          </p:nvSpPr>
          <p:spPr>
            <a:xfrm>
              <a:off x="3742347" y="289879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8A93E89-5D36-54C6-A9F0-96765697DBFC}"/>
                    </a:ext>
                  </a:extLst>
                </p:cNvPr>
                <p:cNvSpPr txBox="1"/>
                <p:nvPr/>
              </p:nvSpPr>
              <p:spPr>
                <a:xfrm>
                  <a:off x="3742347" y="2893820"/>
                  <a:ext cx="531171" cy="369332"/>
                </a:xfrm>
                <a:prstGeom prst="rect">
                  <a:avLst/>
                </a:prstGeom>
                <a:noFill/>
              </p:spPr>
              <p:txBody>
                <a:bodyPr wrap="none" rtlCol="0">
                  <a:spAutoFit/>
                </a:bodyPr>
                <a:lstStyle/>
                <a:p>
                  <a14:m>
                    <m:oMath xmlns:m="http://schemas.openxmlformats.org/officeDocument/2006/math">
                      <m:r>
                        <a:rPr lang="en-US" b="0" i="1" smtClean="0">
                          <a:solidFill>
                            <a:schemeClr val="bg1"/>
                          </a:solidFill>
                          <a:latin typeface="Cambria Math" panose="02040503050406030204" pitchFamily="18" charset="0"/>
                        </a:rPr>
                        <m:t>𝑟</m:t>
                      </m:r>
                    </m:oMath>
                  </a14:m>
                  <a:r>
                    <a:rPr lang="en-US" dirty="0">
                      <a:solidFill>
                        <a:schemeClr val="bg1"/>
                      </a:solidFill>
                    </a:rPr>
                    <a:t>+1</a:t>
                  </a:r>
                </a:p>
              </p:txBody>
            </p:sp>
          </mc:Choice>
          <mc:Fallback xmlns="">
            <p:sp>
              <p:nvSpPr>
                <p:cNvPr id="19" name="TextBox 18">
                  <a:extLst>
                    <a:ext uri="{FF2B5EF4-FFF2-40B4-BE49-F238E27FC236}">
                      <a16:creationId xmlns:a16="http://schemas.microsoft.com/office/drawing/2014/main" id="{68A93E89-5D36-54C6-A9F0-96765697DBFC}"/>
                    </a:ext>
                  </a:extLst>
                </p:cNvPr>
                <p:cNvSpPr txBox="1">
                  <a:spLocks noRot="1" noChangeAspect="1" noMove="1" noResize="1" noEditPoints="1" noAdjustHandles="1" noChangeArrowheads="1" noChangeShapeType="1" noTextEdit="1"/>
                </p:cNvSpPr>
                <p:nvPr/>
              </p:nvSpPr>
              <p:spPr>
                <a:xfrm>
                  <a:off x="3742347" y="2893820"/>
                  <a:ext cx="531171" cy="369332"/>
                </a:xfrm>
                <a:prstGeom prst="rect">
                  <a:avLst/>
                </a:prstGeom>
                <a:blipFill>
                  <a:blip r:embed="rId9"/>
                  <a:stretch>
                    <a:fillRect t="-8197" r="-9091" b="-24590"/>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D50B38BC-1DB8-DE50-D9CC-2F38EE827E27}"/>
              </a:ext>
            </a:extLst>
          </p:cNvPr>
          <p:cNvGrpSpPr>
            <a:grpSpLocks noChangeAspect="1"/>
          </p:cNvGrpSpPr>
          <p:nvPr/>
        </p:nvGrpSpPr>
        <p:grpSpPr>
          <a:xfrm>
            <a:off x="5997332" y="3485291"/>
            <a:ext cx="655846" cy="655846"/>
            <a:chOff x="4508500" y="4016540"/>
            <a:chExt cx="999960" cy="999960"/>
          </a:xfrm>
        </p:grpSpPr>
        <p:pic>
          <p:nvPicPr>
            <p:cNvPr id="21" name="Picture 20" descr="A picture containing shape&#10;&#10;Description automatically generated">
              <a:extLst>
                <a:ext uri="{FF2B5EF4-FFF2-40B4-BE49-F238E27FC236}">
                  <a16:creationId xmlns:a16="http://schemas.microsoft.com/office/drawing/2014/main" id="{340E79E8-A128-D6F6-8FAA-BB63A5A54206}"/>
                </a:ext>
              </a:extLst>
            </p:cNvPr>
            <p:cNvPicPr>
              <a:picLocks noChangeAspect="1"/>
            </p:cNvPicPr>
            <p:nvPr/>
          </p:nvPicPr>
          <p:blipFill>
            <a:blip r:embed="rId4">
              <a:duotone>
                <a:schemeClr val="accent2">
                  <a:shade val="45000"/>
                  <a:satMod val="135000"/>
                </a:schemeClr>
                <a:prstClr val="white"/>
              </a:duotone>
            </a:blip>
            <a:stretch>
              <a:fillRect/>
            </a:stretch>
          </p:blipFill>
          <p:spPr>
            <a:xfrm>
              <a:off x="4508500" y="4016540"/>
              <a:ext cx="999960" cy="999960"/>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6B02341-A575-1753-46BD-5B6E985F818D}"/>
                    </a:ext>
                  </a:extLst>
                </p:cNvPr>
                <p:cNvSpPr txBox="1"/>
                <p:nvPr/>
              </p:nvSpPr>
              <p:spPr>
                <a:xfrm>
                  <a:off x="4785824" y="4117647"/>
                  <a:ext cx="445311" cy="398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solidFill>
                              <a:schemeClr val="bg1"/>
                            </a:solidFill>
                            <a:latin typeface="Cambria Math" panose="02040503050406030204" pitchFamily="18" charset="0"/>
                          </a:rPr>
                          <m:t>1</m:t>
                        </m:r>
                      </m:oMath>
                    </m:oMathPara>
                  </a14:m>
                  <a:endParaRPr lang="en-US" sz="1100">
                    <a:solidFill>
                      <a:schemeClr val="bg1"/>
                    </a:solidFill>
                  </a:endParaRPr>
                </a:p>
              </p:txBody>
            </p:sp>
          </mc:Choice>
          <mc:Fallback xmlns="">
            <p:sp>
              <p:nvSpPr>
                <p:cNvPr id="22" name="TextBox 21">
                  <a:extLst>
                    <a:ext uri="{FF2B5EF4-FFF2-40B4-BE49-F238E27FC236}">
                      <a16:creationId xmlns:a16="http://schemas.microsoft.com/office/drawing/2014/main" id="{C6B02341-A575-1753-46BD-5B6E985F818D}"/>
                    </a:ext>
                  </a:extLst>
                </p:cNvPr>
                <p:cNvSpPr txBox="1">
                  <a:spLocks noRot="1" noChangeAspect="1" noMove="1" noResize="1" noEditPoints="1" noAdjustHandles="1" noChangeArrowheads="1" noChangeShapeType="1" noTextEdit="1"/>
                </p:cNvSpPr>
                <p:nvPr/>
              </p:nvSpPr>
              <p:spPr>
                <a:xfrm>
                  <a:off x="4785824" y="4117647"/>
                  <a:ext cx="445311" cy="398873"/>
                </a:xfrm>
                <a:prstGeom prst="rect">
                  <a:avLst/>
                </a:prstGeom>
                <a:blipFill>
                  <a:blip r:embed="rId5"/>
                  <a:stretch>
                    <a:fillRect/>
                  </a:stretch>
                </a:blipFill>
              </p:spPr>
              <p:txBody>
                <a:bodyPr/>
                <a:lstStyle/>
                <a:p>
                  <a:r>
                    <a:rPr lang="en-US">
                      <a:noFill/>
                    </a:rPr>
                    <a:t> </a:t>
                  </a:r>
                </a:p>
              </p:txBody>
            </p:sp>
          </mc:Fallback>
        </mc:AlternateContent>
      </p:grpSp>
      <p:pic>
        <p:nvPicPr>
          <p:cNvPr id="23" name="Graphic 22" descr="Diploma roll with solid fill">
            <a:extLst>
              <a:ext uri="{FF2B5EF4-FFF2-40B4-BE49-F238E27FC236}">
                <a16:creationId xmlns:a16="http://schemas.microsoft.com/office/drawing/2014/main" id="{C9F23DD5-D227-7EAB-4875-F52B44FDE9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7223" y="3017067"/>
            <a:ext cx="655847" cy="655847"/>
          </a:xfrm>
          <a:prstGeom prst="rect">
            <a:avLst/>
          </a:prstGeom>
        </p:spPr>
      </p:pic>
      <p:sp>
        <p:nvSpPr>
          <p:cNvPr id="24" name="Rounded Rectangle 23">
            <a:extLst>
              <a:ext uri="{FF2B5EF4-FFF2-40B4-BE49-F238E27FC236}">
                <a16:creationId xmlns:a16="http://schemas.microsoft.com/office/drawing/2014/main" id="{2335209E-1876-FCAF-8C6E-1F4845FA3D56}"/>
              </a:ext>
            </a:extLst>
          </p:cNvPr>
          <p:cNvSpPr/>
          <p:nvPr/>
        </p:nvSpPr>
        <p:spPr>
          <a:xfrm>
            <a:off x="5302106"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Propose</a:t>
            </a:r>
          </a:p>
        </p:txBody>
      </p:sp>
      <mc:AlternateContent xmlns:mc="http://schemas.openxmlformats.org/markup-compatibility/2006" xmlns:a14="http://schemas.microsoft.com/office/drawing/2010/main">
        <mc:Choice Requires="a14">
          <p:sp>
            <p:nvSpPr>
              <p:cNvPr id="25" name="Rounded Rectangle 24">
                <a:extLst>
                  <a:ext uri="{FF2B5EF4-FFF2-40B4-BE49-F238E27FC236}">
                    <a16:creationId xmlns:a16="http://schemas.microsoft.com/office/drawing/2014/main" id="{2F57A866-999A-C7DB-DC0E-9E0BE0E568A5}"/>
                  </a:ext>
                </a:extLst>
              </p:cNvPr>
              <p:cNvSpPr/>
              <p:nvPr/>
            </p:nvSpPr>
            <p:spPr>
              <a:xfrm>
                <a:off x="6927094"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Build QC for </a:t>
                </a:r>
                <a14:m>
                  <m:oMath xmlns:m="http://schemas.openxmlformats.org/officeDocument/2006/math">
                    <m:r>
                      <a:rPr lang="en-US" i="1" dirty="0" smtClean="0">
                        <a:latin typeface="Cambria Math" panose="02040503050406030204" pitchFamily="18" charset="0"/>
                      </a:rPr>
                      <m:t>𝑟</m:t>
                    </m:r>
                    <m:r>
                      <a:rPr lang="en-US" i="1" dirty="0" smtClean="0">
                        <a:latin typeface="Cambria Math" panose="02040503050406030204" pitchFamily="18" charset="0"/>
                      </a:rPr>
                      <m:t>+1</m:t>
                    </m:r>
                  </m:oMath>
                </a14:m>
                <a:endParaRPr lang="en-US" dirty="0"/>
              </a:p>
            </p:txBody>
          </p:sp>
        </mc:Choice>
        <mc:Fallback xmlns="">
          <p:sp>
            <p:nvSpPr>
              <p:cNvPr id="25" name="Rounded Rectangle 24">
                <a:extLst>
                  <a:ext uri="{FF2B5EF4-FFF2-40B4-BE49-F238E27FC236}">
                    <a16:creationId xmlns:a16="http://schemas.microsoft.com/office/drawing/2014/main" id="{2F57A866-999A-C7DB-DC0E-9E0BE0E568A5}"/>
                  </a:ext>
                </a:extLst>
              </p:cNvPr>
              <p:cNvSpPr>
                <a:spLocks noRot="1" noChangeAspect="1" noMove="1" noResize="1" noEditPoints="1" noAdjustHandles="1" noChangeArrowheads="1" noChangeShapeType="1" noTextEdit="1"/>
              </p:cNvSpPr>
              <p:nvPr/>
            </p:nvSpPr>
            <p:spPr>
              <a:xfrm>
                <a:off x="6927094" y="4388771"/>
                <a:ext cx="1326079" cy="619932"/>
              </a:xfrm>
              <a:prstGeom prst="roundRect">
                <a:avLst/>
              </a:prstGeom>
              <a:blipFill>
                <a:blip r:embed="rId10"/>
                <a:stretch>
                  <a:fillRect t="-5769" b="-15385"/>
                </a:stretch>
              </a:blipFill>
            </p:spPr>
            <p:txBody>
              <a:bodyPr/>
              <a:lstStyle/>
              <a:p>
                <a:r>
                  <a:rPr lang="en-US">
                    <a:noFill/>
                  </a:rPr>
                  <a:t> </a:t>
                </a:r>
              </a:p>
            </p:txBody>
          </p:sp>
        </mc:Fallback>
      </mc:AlternateContent>
      <p:pic>
        <p:nvPicPr>
          <p:cNvPr id="26" name="Graphic 25" descr="Diploma roll with solid fill">
            <a:extLst>
              <a:ext uri="{FF2B5EF4-FFF2-40B4-BE49-F238E27FC236}">
                <a16:creationId xmlns:a16="http://schemas.microsoft.com/office/drawing/2014/main" id="{F044AD74-0756-39D2-BADD-99F81FEF1F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50519" y="2590015"/>
            <a:ext cx="1366434" cy="1366434"/>
          </a:xfrm>
          <a:prstGeom prst="rect">
            <a:avLst/>
          </a:prstGeom>
        </p:spPr>
      </p:pic>
      <p:cxnSp>
        <p:nvCxnSpPr>
          <p:cNvPr id="28" name="Curved Connector 27">
            <a:extLst>
              <a:ext uri="{FF2B5EF4-FFF2-40B4-BE49-F238E27FC236}">
                <a16:creationId xmlns:a16="http://schemas.microsoft.com/office/drawing/2014/main" id="{8C739B21-1BE5-2DC4-4FE7-CDD4AA295E64}"/>
              </a:ext>
            </a:extLst>
          </p:cNvPr>
          <p:cNvCxnSpPr>
            <a:cxnSpLocks/>
            <a:stCxn id="13" idx="0"/>
            <a:endCxn id="19" idx="0"/>
          </p:cNvCxnSpPr>
          <p:nvPr/>
        </p:nvCxnSpPr>
        <p:spPr>
          <a:xfrm rot="16200000" flipH="1">
            <a:off x="4869508" y="1956640"/>
            <a:ext cx="221044" cy="1487794"/>
          </a:xfrm>
          <a:prstGeom prst="curvedConnector3">
            <a:avLst>
              <a:gd name="adj1" fmla="val -208589"/>
            </a:avLst>
          </a:prstGeom>
          <a:ln w="317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5C42F7A2-76B8-F60C-FCD7-A90A7157E0B1}"/>
              </a:ext>
            </a:extLst>
          </p:cNvPr>
          <p:cNvSpPr/>
          <p:nvPr/>
        </p:nvSpPr>
        <p:spPr>
          <a:xfrm>
            <a:off x="8552082" y="4388771"/>
            <a:ext cx="1326079" cy="6199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a:t>
            </a:r>
          </a:p>
        </p:txBody>
      </p:sp>
      <p:grpSp>
        <p:nvGrpSpPr>
          <p:cNvPr id="33" name="Group 32">
            <a:extLst>
              <a:ext uri="{FF2B5EF4-FFF2-40B4-BE49-F238E27FC236}">
                <a16:creationId xmlns:a16="http://schemas.microsoft.com/office/drawing/2014/main" id="{360EA2FB-5603-5449-9354-812B2487D387}"/>
              </a:ext>
            </a:extLst>
          </p:cNvPr>
          <p:cNvGrpSpPr/>
          <p:nvPr/>
        </p:nvGrpSpPr>
        <p:grpSpPr>
          <a:xfrm>
            <a:off x="8687910" y="2811059"/>
            <a:ext cx="914400" cy="919373"/>
            <a:chOff x="3742347" y="2893820"/>
            <a:chExt cx="914400" cy="919373"/>
          </a:xfrm>
        </p:grpSpPr>
        <p:sp>
          <p:nvSpPr>
            <p:cNvPr id="34" name="Rectangle 33">
              <a:extLst>
                <a:ext uri="{FF2B5EF4-FFF2-40B4-BE49-F238E27FC236}">
                  <a16:creationId xmlns:a16="http://schemas.microsoft.com/office/drawing/2014/main" id="{0B295CEB-E2A2-3AC3-3773-01B7CF6978C9}"/>
                </a:ext>
              </a:extLst>
            </p:cNvPr>
            <p:cNvSpPr/>
            <p:nvPr/>
          </p:nvSpPr>
          <p:spPr>
            <a:xfrm>
              <a:off x="3742347" y="289879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55AEE40-0D32-88C0-7F8E-30D17444B17E}"/>
                    </a:ext>
                  </a:extLst>
                </p:cNvPr>
                <p:cNvSpPr txBox="1"/>
                <p:nvPr/>
              </p:nvSpPr>
              <p:spPr>
                <a:xfrm>
                  <a:off x="3742347" y="2893820"/>
                  <a:ext cx="7555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rPr>
                          <m:t>𝑟</m:t>
                        </m:r>
                        <m:r>
                          <a:rPr lang="en-US" b="0" i="1" smtClean="0">
                            <a:solidFill>
                              <a:schemeClr val="bg1"/>
                            </a:solidFill>
                            <a:latin typeface="Cambria Math" panose="02040503050406030204" pitchFamily="18" charset="0"/>
                          </a:rPr>
                          <m:t>+2</m:t>
                        </m:r>
                      </m:oMath>
                    </m:oMathPara>
                  </a14:m>
                  <a:endParaRPr lang="en-US" dirty="0">
                    <a:solidFill>
                      <a:schemeClr val="bg1"/>
                    </a:solidFill>
                  </a:endParaRPr>
                </a:p>
              </p:txBody>
            </p:sp>
          </mc:Choice>
          <mc:Fallback xmlns="">
            <p:sp>
              <p:nvSpPr>
                <p:cNvPr id="35" name="TextBox 34">
                  <a:extLst>
                    <a:ext uri="{FF2B5EF4-FFF2-40B4-BE49-F238E27FC236}">
                      <a16:creationId xmlns:a16="http://schemas.microsoft.com/office/drawing/2014/main" id="{955AEE40-0D32-88C0-7F8E-30D17444B17E}"/>
                    </a:ext>
                  </a:extLst>
                </p:cNvPr>
                <p:cNvSpPr txBox="1">
                  <a:spLocks noRot="1" noChangeAspect="1" noMove="1" noResize="1" noEditPoints="1" noAdjustHandles="1" noChangeArrowheads="1" noChangeShapeType="1" noTextEdit="1"/>
                </p:cNvSpPr>
                <p:nvPr/>
              </p:nvSpPr>
              <p:spPr>
                <a:xfrm>
                  <a:off x="3742347" y="2893820"/>
                  <a:ext cx="755591" cy="369332"/>
                </a:xfrm>
                <a:prstGeom prst="rect">
                  <a:avLst/>
                </a:prstGeom>
                <a:blipFill>
                  <a:blip r:embed="rId11"/>
                  <a:stretch>
                    <a:fillRect/>
                  </a:stretch>
                </a:blipFill>
              </p:spPr>
              <p:txBody>
                <a:bodyPr/>
                <a:lstStyle/>
                <a:p>
                  <a:r>
                    <a:rPr lang="en-US">
                      <a:noFill/>
                    </a:rPr>
                    <a:t> </a:t>
                  </a:r>
                </a:p>
              </p:txBody>
            </p:sp>
          </mc:Fallback>
        </mc:AlternateContent>
      </p:grpSp>
      <p:grpSp>
        <p:nvGrpSpPr>
          <p:cNvPr id="36" name="Group 35">
            <a:extLst>
              <a:ext uri="{FF2B5EF4-FFF2-40B4-BE49-F238E27FC236}">
                <a16:creationId xmlns:a16="http://schemas.microsoft.com/office/drawing/2014/main" id="{B8092E80-9649-B716-9B82-EA8A52E6665D}"/>
              </a:ext>
            </a:extLst>
          </p:cNvPr>
          <p:cNvGrpSpPr>
            <a:grpSpLocks noChangeAspect="1"/>
          </p:cNvGrpSpPr>
          <p:nvPr/>
        </p:nvGrpSpPr>
        <p:grpSpPr>
          <a:xfrm>
            <a:off x="9226901" y="3485291"/>
            <a:ext cx="655846" cy="655846"/>
            <a:chOff x="4508500" y="4016540"/>
            <a:chExt cx="999960" cy="999960"/>
          </a:xfrm>
        </p:grpSpPr>
        <p:pic>
          <p:nvPicPr>
            <p:cNvPr id="37" name="Picture 36" descr="A picture containing shape&#10;&#10;Description automatically generated">
              <a:extLst>
                <a:ext uri="{FF2B5EF4-FFF2-40B4-BE49-F238E27FC236}">
                  <a16:creationId xmlns:a16="http://schemas.microsoft.com/office/drawing/2014/main" id="{95EDD987-D01A-587E-9124-7A051616A86A}"/>
                </a:ext>
              </a:extLst>
            </p:cNvPr>
            <p:cNvPicPr>
              <a:picLocks noChangeAspect="1"/>
            </p:cNvPicPr>
            <p:nvPr/>
          </p:nvPicPr>
          <p:blipFill>
            <a:blip r:embed="rId4">
              <a:duotone>
                <a:schemeClr val="accent2">
                  <a:shade val="45000"/>
                  <a:satMod val="135000"/>
                </a:schemeClr>
                <a:prstClr val="white"/>
              </a:duotone>
            </a:blip>
            <a:stretch>
              <a:fillRect/>
            </a:stretch>
          </p:blipFill>
          <p:spPr>
            <a:xfrm>
              <a:off x="4508500" y="4016540"/>
              <a:ext cx="999960" cy="999960"/>
            </a:xfrm>
            <a:prstGeom prst="rect">
              <a:avLst/>
            </a:prstGeom>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14E694D1-B6F8-FFAC-E53F-9C63F8A14D28}"/>
                    </a:ext>
                  </a:extLst>
                </p:cNvPr>
                <p:cNvSpPr txBox="1"/>
                <p:nvPr/>
              </p:nvSpPr>
              <p:spPr>
                <a:xfrm>
                  <a:off x="4785824" y="4117647"/>
                  <a:ext cx="445311" cy="398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solidFill>
                              <a:schemeClr val="bg1"/>
                            </a:solidFill>
                            <a:latin typeface="Cambria Math" panose="02040503050406030204" pitchFamily="18" charset="0"/>
                          </a:rPr>
                          <m:t>1</m:t>
                        </m:r>
                      </m:oMath>
                    </m:oMathPara>
                  </a14:m>
                  <a:endParaRPr lang="en-US" sz="1100">
                    <a:solidFill>
                      <a:schemeClr val="bg1"/>
                    </a:solidFill>
                  </a:endParaRPr>
                </a:p>
              </p:txBody>
            </p:sp>
          </mc:Choice>
          <mc:Fallback xmlns="">
            <p:sp>
              <p:nvSpPr>
                <p:cNvPr id="38" name="TextBox 37">
                  <a:extLst>
                    <a:ext uri="{FF2B5EF4-FFF2-40B4-BE49-F238E27FC236}">
                      <a16:creationId xmlns:a16="http://schemas.microsoft.com/office/drawing/2014/main" id="{14E694D1-B6F8-FFAC-E53F-9C63F8A14D28}"/>
                    </a:ext>
                  </a:extLst>
                </p:cNvPr>
                <p:cNvSpPr txBox="1">
                  <a:spLocks noRot="1" noChangeAspect="1" noMove="1" noResize="1" noEditPoints="1" noAdjustHandles="1" noChangeArrowheads="1" noChangeShapeType="1" noTextEdit="1"/>
                </p:cNvSpPr>
                <p:nvPr/>
              </p:nvSpPr>
              <p:spPr>
                <a:xfrm>
                  <a:off x="4785824" y="4117647"/>
                  <a:ext cx="445311" cy="398873"/>
                </a:xfrm>
                <a:prstGeom prst="rect">
                  <a:avLst/>
                </a:prstGeom>
                <a:blipFill>
                  <a:blip r:embed="rId5"/>
                  <a:stretch>
                    <a:fillRect/>
                  </a:stretch>
                </a:blipFill>
              </p:spPr>
              <p:txBody>
                <a:bodyPr/>
                <a:lstStyle/>
                <a:p>
                  <a:r>
                    <a:rPr lang="en-US">
                      <a:noFill/>
                    </a:rPr>
                    <a:t> </a:t>
                  </a:r>
                </a:p>
              </p:txBody>
            </p:sp>
          </mc:Fallback>
        </mc:AlternateContent>
      </p:grpSp>
      <p:pic>
        <p:nvPicPr>
          <p:cNvPr id="39" name="Graphic 38" descr="Diploma roll with solid fill">
            <a:extLst>
              <a:ext uri="{FF2B5EF4-FFF2-40B4-BE49-F238E27FC236}">
                <a16:creationId xmlns:a16="http://schemas.microsoft.com/office/drawing/2014/main" id="{FFBF7BEA-BBD7-D0A8-87E5-9A0EAA6FFD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66792" y="3017067"/>
            <a:ext cx="655847" cy="655847"/>
          </a:xfrm>
          <a:prstGeom prst="rect">
            <a:avLst/>
          </a:prstGeom>
        </p:spPr>
      </p:pic>
      <p:cxnSp>
        <p:nvCxnSpPr>
          <p:cNvPr id="47" name="Curved Connector 46">
            <a:extLst>
              <a:ext uri="{FF2B5EF4-FFF2-40B4-BE49-F238E27FC236}">
                <a16:creationId xmlns:a16="http://schemas.microsoft.com/office/drawing/2014/main" id="{1FE5A35E-6EE0-BEA4-D1C6-EC921D61E00A}"/>
              </a:ext>
            </a:extLst>
          </p:cNvPr>
          <p:cNvCxnSpPr>
            <a:cxnSpLocks/>
          </p:cNvCxnSpPr>
          <p:nvPr/>
        </p:nvCxnSpPr>
        <p:spPr>
          <a:xfrm rot="16200000" flipH="1">
            <a:off x="8008215" y="1963917"/>
            <a:ext cx="221044" cy="1487794"/>
          </a:xfrm>
          <a:prstGeom prst="curvedConnector3">
            <a:avLst>
              <a:gd name="adj1" fmla="val -208589"/>
            </a:avLst>
          </a:prstGeom>
          <a:ln w="317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7FAD997-1F93-3219-7296-EFE26BE7128F}"/>
              </a:ext>
            </a:extLst>
          </p:cNvPr>
          <p:cNvSpPr txBox="1"/>
          <p:nvPr/>
        </p:nvSpPr>
        <p:spPr>
          <a:xfrm>
            <a:off x="109350" y="6384065"/>
            <a:ext cx="2521972" cy="369332"/>
          </a:xfrm>
          <a:prstGeom prst="rect">
            <a:avLst/>
          </a:prstGeom>
          <a:noFill/>
        </p:spPr>
        <p:txBody>
          <a:bodyPr wrap="none" rtlCol="0">
            <a:spAutoFit/>
          </a:bodyPr>
          <a:lstStyle/>
          <a:p>
            <a:r>
              <a:rPr lang="en-US" b="1" dirty="0"/>
              <a:t>QC = Quorum Certificate</a:t>
            </a:r>
          </a:p>
        </p:txBody>
      </p:sp>
      <p:pic>
        <p:nvPicPr>
          <p:cNvPr id="12" name="Picture 11" descr="Icon&#10;&#10;Description automatically generated">
            <a:extLst>
              <a:ext uri="{FF2B5EF4-FFF2-40B4-BE49-F238E27FC236}">
                <a16:creationId xmlns:a16="http://schemas.microsoft.com/office/drawing/2014/main" id="{73D27D4A-95E8-FB9A-13C4-05B151DF86C3}"/>
              </a:ext>
            </a:extLst>
          </p:cNvPr>
          <p:cNvPicPr>
            <a:picLocks noChangeAspect="1"/>
          </p:cNvPicPr>
          <p:nvPr/>
        </p:nvPicPr>
        <p:blipFill>
          <a:blip r:embed="rId12"/>
          <a:stretch>
            <a:fillRect/>
          </a:stretch>
        </p:blipFill>
        <p:spPr>
          <a:xfrm>
            <a:off x="2831680" y="1762596"/>
            <a:ext cx="1001857" cy="1001857"/>
          </a:xfrm>
          <a:prstGeom prst="rect">
            <a:avLst/>
          </a:prstGeom>
        </p:spPr>
      </p:pic>
      <p:pic>
        <p:nvPicPr>
          <p:cNvPr id="27" name="Picture 26" descr="Icon&#10;&#10;Description automatically generated">
            <a:extLst>
              <a:ext uri="{FF2B5EF4-FFF2-40B4-BE49-F238E27FC236}">
                <a16:creationId xmlns:a16="http://schemas.microsoft.com/office/drawing/2014/main" id="{CBC28899-EFD5-D4A5-ED76-F8BF736BA9A9}"/>
              </a:ext>
            </a:extLst>
          </p:cNvPr>
          <p:cNvPicPr>
            <a:picLocks noChangeAspect="1"/>
          </p:cNvPicPr>
          <p:nvPr/>
        </p:nvPicPr>
        <p:blipFill>
          <a:blip r:embed="rId12"/>
          <a:stretch>
            <a:fillRect/>
          </a:stretch>
        </p:blipFill>
        <p:spPr>
          <a:xfrm>
            <a:off x="5942479" y="1831873"/>
            <a:ext cx="1001857" cy="1001857"/>
          </a:xfrm>
          <a:prstGeom prst="rect">
            <a:avLst/>
          </a:prstGeom>
        </p:spPr>
      </p:pic>
      <p:pic>
        <p:nvPicPr>
          <p:cNvPr id="29" name="Picture 28" descr="Icon&#10;&#10;Description automatically generated">
            <a:extLst>
              <a:ext uri="{FF2B5EF4-FFF2-40B4-BE49-F238E27FC236}">
                <a16:creationId xmlns:a16="http://schemas.microsoft.com/office/drawing/2014/main" id="{07F8712B-8066-ED7C-8A16-5C6AD1827F6C}"/>
              </a:ext>
            </a:extLst>
          </p:cNvPr>
          <p:cNvPicPr>
            <a:picLocks noChangeAspect="1"/>
          </p:cNvPicPr>
          <p:nvPr/>
        </p:nvPicPr>
        <p:blipFill>
          <a:blip r:embed="rId12"/>
          <a:stretch>
            <a:fillRect/>
          </a:stretch>
        </p:blipFill>
        <p:spPr>
          <a:xfrm>
            <a:off x="9302809" y="1767576"/>
            <a:ext cx="1001857" cy="1001857"/>
          </a:xfrm>
          <a:prstGeom prst="rect">
            <a:avLst/>
          </a:prstGeom>
        </p:spPr>
      </p:pic>
      <p:sp>
        <p:nvSpPr>
          <p:cNvPr id="30" name="TextBox 29">
            <a:extLst>
              <a:ext uri="{FF2B5EF4-FFF2-40B4-BE49-F238E27FC236}">
                <a16:creationId xmlns:a16="http://schemas.microsoft.com/office/drawing/2014/main" id="{0EC3328D-C57E-4E6E-9968-70C25CFE1245}"/>
              </a:ext>
            </a:extLst>
          </p:cNvPr>
          <p:cNvSpPr txBox="1"/>
          <p:nvPr/>
        </p:nvSpPr>
        <p:spPr>
          <a:xfrm>
            <a:off x="10240287" y="2331205"/>
            <a:ext cx="1394869" cy="369332"/>
          </a:xfrm>
          <a:prstGeom prst="rect">
            <a:avLst/>
          </a:prstGeom>
          <a:noFill/>
        </p:spPr>
        <p:txBody>
          <a:bodyPr wrap="none" rtlCol="0">
            <a:spAutoFit/>
          </a:bodyPr>
          <a:lstStyle/>
          <a:p>
            <a:r>
              <a:rPr lang="en-US" dirty="0"/>
              <a:t>Erasure code</a:t>
            </a:r>
          </a:p>
        </p:txBody>
      </p:sp>
      <p:sp>
        <p:nvSpPr>
          <p:cNvPr id="41" name="Slide Number Placeholder 40">
            <a:extLst>
              <a:ext uri="{FF2B5EF4-FFF2-40B4-BE49-F238E27FC236}">
                <a16:creationId xmlns:a16="http://schemas.microsoft.com/office/drawing/2014/main" id="{A2F255C9-55A9-BC53-B96A-E1C924C31520}"/>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23</a:t>
            </a:fld>
            <a:endParaRPr lang="en-US" dirty="0"/>
          </a:p>
        </p:txBody>
      </p:sp>
    </p:spTree>
    <p:extLst>
      <p:ext uri="{BB962C8B-B14F-4D97-AF65-F5344CB8AC3E}">
        <p14:creationId xmlns:p14="http://schemas.microsoft.com/office/powerpoint/2010/main" val="133068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6" presetClass="emph" presetSubtype="0" accel="50000" fill="hold" nodeType="withEffect">
                                  <p:stCondLst>
                                    <p:cond delay="0"/>
                                  </p:stCondLst>
                                  <p:childTnLst>
                                    <p:animScale>
                                      <p:cBhvr>
                                        <p:cTn id="14" dur="3000" fill="hold"/>
                                        <p:tgtEl>
                                          <p:spTgt spid="16"/>
                                        </p:tgtEl>
                                      </p:cBhvr>
                                      <p:by x="150000" y="150000"/>
                                    </p:animScale>
                                  </p:childTnLst>
                                </p:cTn>
                              </p:par>
                              <p:par>
                                <p:cTn id="15" presetID="6" presetClass="emph" presetSubtype="0" accel="50000" fill="hold" nodeType="withEffect">
                                  <p:stCondLst>
                                    <p:cond delay="0"/>
                                  </p:stCondLst>
                                  <p:childTnLst>
                                    <p:animScale>
                                      <p:cBhvr>
                                        <p:cTn id="16" dur="3000" fill="hold"/>
                                        <p:tgtEl>
                                          <p:spTgt spid="23"/>
                                        </p:tgtEl>
                                      </p:cBhvr>
                                      <p:by x="150000" y="150000"/>
                                    </p:animScale>
                                  </p:childTnLst>
                                </p:cTn>
                              </p:par>
                              <p:par>
                                <p:cTn id="17" presetID="6" presetClass="emph" presetSubtype="0" accel="50000" fill="hold" nodeType="withEffect">
                                  <p:stCondLst>
                                    <p:cond delay="0"/>
                                  </p:stCondLst>
                                  <p:childTnLst>
                                    <p:animScale>
                                      <p:cBhvr>
                                        <p:cTn id="18" dur="3000" fill="hold"/>
                                        <p:tgtEl>
                                          <p:spTgt spid="3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C8CA-AB20-7266-56C2-880ED774A676}"/>
              </a:ext>
            </a:extLst>
          </p:cNvPr>
          <p:cNvSpPr>
            <a:spLocks noGrp="1"/>
          </p:cNvSpPr>
          <p:nvPr>
            <p:ph type="title"/>
          </p:nvPr>
        </p:nvSpPr>
        <p:spPr/>
        <p:txBody>
          <a:bodyPr/>
          <a:lstStyle/>
          <a:p>
            <a:r>
              <a:rPr lang="en-US" sz="4400" dirty="0"/>
              <a:t>Our SMR Black boxed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997A01-6026-0DB4-62C7-2F4A45D00477}"/>
                  </a:ext>
                </a:extLst>
              </p:cNvPr>
              <p:cNvSpPr>
                <a:spLocks noGrp="1"/>
              </p:cNvSpPr>
              <p:nvPr>
                <p:ph idx="1"/>
              </p:nvPr>
            </p:nvSpPr>
            <p:spPr/>
            <p:txBody>
              <a:bodyPr>
                <a:normAutofit fontScale="92500"/>
              </a:bodyPr>
              <a:lstStyle/>
              <a:p>
                <a:r>
                  <a:rPr lang="en-US" dirty="0"/>
                  <a:t>We construct a </a:t>
                </a:r>
                <a:r>
                  <a:rPr lang="en-US" b="1" dirty="0"/>
                  <a:t>round-based SMR</a:t>
                </a:r>
                <a:r>
                  <a:rPr lang="en-US" dirty="0"/>
                  <a:t> protocol with the following properties:</a:t>
                </a:r>
              </a:p>
              <a:p>
                <a:pPr lvl="1"/>
                <a:r>
                  <a:rPr lang="en-US" dirty="0"/>
                  <a:t>In every round, the leader proposes a value of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size</a:t>
                </a:r>
              </a:p>
              <a:p>
                <a:pPr lvl="1"/>
                <a:r>
                  <a:rPr lang="en-US" dirty="0"/>
                  <a:t>If the leader is honest, all honest servers commit the proposed value in that round</a:t>
                </a:r>
              </a:p>
              <a:p>
                <a:pPr lvl="1"/>
                <a:r>
                  <a:rPr lang="en-US" dirty="0"/>
                  <a:t>If an honest server commits a proposal in a round, then all honest servers will eventually commit the value (in this round or in future rounds)</a:t>
                </a:r>
              </a:p>
              <a:p>
                <a:pPr lvl="2"/>
                <a:r>
                  <a:rPr lang="en-US" dirty="0"/>
                  <a:t>This is because the SMR ensures that a proposal in future rounds that does not extend such a committed block will not be accepted by any honest server</a:t>
                </a:r>
              </a:p>
              <a:p>
                <a:pPr lvl="1"/>
                <a:r>
                  <a:rPr lang="en-US" b="1" dirty="0">
                    <a:solidFill>
                      <a:srgbClr val="FF0000"/>
                    </a:solidFill>
                  </a:rPr>
                  <a:t>NOTE: If an honest server commits, it doesn’t know if other nodes have committed it</a:t>
                </a:r>
              </a:p>
              <a:p>
                <a:pPr marL="457200" lvl="1" indent="0">
                  <a:buNone/>
                </a:pPr>
                <a:endParaRPr lang="en-US" dirty="0"/>
              </a:p>
              <a:p>
                <a:pPr marL="0" indent="0" algn="ctr">
                  <a:buNone/>
                </a:pPr>
                <a:r>
                  <a:rPr lang="en-US" b="1" dirty="0"/>
                  <a:t>Requirement: leaders for rounds must be chosen consistently</a:t>
                </a:r>
              </a:p>
            </p:txBody>
          </p:sp>
        </mc:Choice>
        <mc:Fallback xmlns="">
          <p:sp>
            <p:nvSpPr>
              <p:cNvPr id="3" name="Content Placeholder 2">
                <a:extLst>
                  <a:ext uri="{FF2B5EF4-FFF2-40B4-BE49-F238E27FC236}">
                    <a16:creationId xmlns:a16="http://schemas.microsoft.com/office/drawing/2014/main" id="{82997A01-6026-0DB4-62C7-2F4A45D00477}"/>
                  </a:ext>
                </a:extLst>
              </p:cNvPr>
              <p:cNvSpPr>
                <a:spLocks noGrp="1" noRot="1" noChangeAspect="1" noMove="1" noResize="1" noEditPoints="1" noAdjustHandles="1" noChangeArrowheads="1" noChangeShapeType="1" noTextEdit="1"/>
              </p:cNvSpPr>
              <p:nvPr>
                <p:ph idx="1"/>
              </p:nvPr>
            </p:nvSpPr>
            <p:spPr>
              <a:blipFill>
                <a:blip r:embed="rId2"/>
                <a:stretch>
                  <a:fillRect l="-928" t="-2101" r="-696"/>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302C842-A74A-14AC-54CD-8495248508F1}"/>
              </a:ext>
            </a:extLst>
          </p:cNvPr>
          <p:cNvGrpSpPr/>
          <p:nvPr/>
        </p:nvGrpSpPr>
        <p:grpSpPr>
          <a:xfrm>
            <a:off x="0" y="5020434"/>
            <a:ext cx="1340785" cy="1837566"/>
            <a:chOff x="1079639" y="4583401"/>
            <a:chExt cx="1340785" cy="1837566"/>
          </a:xfrm>
        </p:grpSpPr>
        <p:pic>
          <p:nvPicPr>
            <p:cNvPr id="5" name="Picture 4" descr="Icon&#10;&#10;Description automatically generated">
              <a:extLst>
                <a:ext uri="{FF2B5EF4-FFF2-40B4-BE49-F238E27FC236}">
                  <a16:creationId xmlns:a16="http://schemas.microsoft.com/office/drawing/2014/main" id="{D77628F5-8D9C-0ACE-E23D-BF0A6365630D}"/>
                </a:ext>
              </a:extLst>
            </p:cNvPr>
            <p:cNvPicPr>
              <a:picLocks noChangeAspect="1"/>
            </p:cNvPicPr>
            <p:nvPr/>
          </p:nvPicPr>
          <p:blipFill rotWithShape="1">
            <a:blip r:embed="rId3"/>
            <a:srcRect l="25535" t="11728" r="26247" b="14402"/>
            <a:stretch/>
          </p:blipFill>
          <p:spPr>
            <a:xfrm>
              <a:off x="1079639" y="4583401"/>
              <a:ext cx="1340785" cy="1390444"/>
            </a:xfrm>
            <a:prstGeom prst="rect">
              <a:avLst/>
            </a:prstGeom>
          </p:spPr>
        </p:pic>
        <p:sp>
          <p:nvSpPr>
            <p:cNvPr id="6" name="TextBox 5">
              <a:extLst>
                <a:ext uri="{FF2B5EF4-FFF2-40B4-BE49-F238E27FC236}">
                  <a16:creationId xmlns:a16="http://schemas.microsoft.com/office/drawing/2014/main" id="{0ACF11E8-CAC9-07A9-7884-01189A389CC9}"/>
                </a:ext>
              </a:extLst>
            </p:cNvPr>
            <p:cNvSpPr txBox="1"/>
            <p:nvPr/>
          </p:nvSpPr>
          <p:spPr>
            <a:xfrm>
              <a:off x="1336208" y="5959302"/>
              <a:ext cx="772969" cy="461665"/>
            </a:xfrm>
            <a:prstGeom prst="rect">
              <a:avLst/>
            </a:prstGeom>
            <a:noFill/>
          </p:spPr>
          <p:txBody>
            <a:bodyPr wrap="none" rtlCol="0">
              <a:spAutoFit/>
            </a:bodyPr>
            <a:lstStyle/>
            <a:p>
              <a:r>
                <a:rPr lang="en-US" sz="2400" b="1"/>
                <a:t>SMR</a:t>
              </a:r>
            </a:p>
          </p:txBody>
        </p:sp>
      </p:grpSp>
      <p:sp>
        <p:nvSpPr>
          <p:cNvPr id="9" name="Slide Number Placeholder 8">
            <a:extLst>
              <a:ext uri="{FF2B5EF4-FFF2-40B4-BE49-F238E27FC236}">
                <a16:creationId xmlns:a16="http://schemas.microsoft.com/office/drawing/2014/main" id="{09498AD5-DFBF-411E-2635-CBF514905CC7}"/>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24</a:t>
            </a:fld>
            <a:endParaRPr lang="en-US" dirty="0"/>
          </a:p>
        </p:txBody>
      </p:sp>
    </p:spTree>
    <p:extLst>
      <p:ext uri="{BB962C8B-B14F-4D97-AF65-F5344CB8AC3E}">
        <p14:creationId xmlns:p14="http://schemas.microsoft.com/office/powerpoint/2010/main" val="60007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BA55227-8C0C-F90F-CD19-AC538A7C715B}"/>
              </a:ext>
            </a:extLst>
          </p:cNvPr>
          <p:cNvGrpSpPr/>
          <p:nvPr/>
        </p:nvGrpSpPr>
        <p:grpSpPr>
          <a:xfrm>
            <a:off x="0" y="5020434"/>
            <a:ext cx="1340785" cy="1837566"/>
            <a:chOff x="1079639" y="4583401"/>
            <a:chExt cx="1340785" cy="1837566"/>
          </a:xfrm>
        </p:grpSpPr>
        <p:pic>
          <p:nvPicPr>
            <p:cNvPr id="8" name="Picture 7" descr="Icon&#10;&#10;Description automatically generated">
              <a:extLst>
                <a:ext uri="{FF2B5EF4-FFF2-40B4-BE49-F238E27FC236}">
                  <a16:creationId xmlns:a16="http://schemas.microsoft.com/office/drawing/2014/main" id="{B8F4A1CE-5D1C-C314-96B9-FF0B123F4AE5}"/>
                </a:ext>
              </a:extLst>
            </p:cNvPr>
            <p:cNvPicPr>
              <a:picLocks noChangeAspect="1"/>
            </p:cNvPicPr>
            <p:nvPr/>
          </p:nvPicPr>
          <p:blipFill rotWithShape="1">
            <a:blip r:embed="rId2"/>
            <a:srcRect l="25535" t="11728" r="26247" b="14402"/>
            <a:stretch/>
          </p:blipFill>
          <p:spPr>
            <a:xfrm>
              <a:off x="1079639" y="4583401"/>
              <a:ext cx="1340785" cy="1390444"/>
            </a:xfrm>
            <a:prstGeom prst="rect">
              <a:avLst/>
            </a:prstGeom>
          </p:spPr>
        </p:pic>
        <p:sp>
          <p:nvSpPr>
            <p:cNvPr id="9" name="TextBox 8">
              <a:extLst>
                <a:ext uri="{FF2B5EF4-FFF2-40B4-BE49-F238E27FC236}">
                  <a16:creationId xmlns:a16="http://schemas.microsoft.com/office/drawing/2014/main" id="{B97E6F58-F1B2-C407-931A-06B97DE404F7}"/>
                </a:ext>
              </a:extLst>
            </p:cNvPr>
            <p:cNvSpPr txBox="1"/>
            <p:nvPr/>
          </p:nvSpPr>
          <p:spPr>
            <a:xfrm>
              <a:off x="1336208" y="5959302"/>
              <a:ext cx="772969" cy="461665"/>
            </a:xfrm>
            <a:prstGeom prst="rect">
              <a:avLst/>
            </a:prstGeom>
            <a:noFill/>
          </p:spPr>
          <p:txBody>
            <a:bodyPr wrap="none" rtlCol="0">
              <a:spAutoFit/>
            </a:bodyPr>
            <a:lstStyle/>
            <a:p>
              <a:r>
                <a:rPr lang="en-US" sz="2400" b="1"/>
                <a:t>SMR</a:t>
              </a:r>
            </a:p>
          </p:txBody>
        </p:sp>
      </p:grpSp>
      <p:sp>
        <p:nvSpPr>
          <p:cNvPr id="2" name="Title 1">
            <a:extLst>
              <a:ext uri="{FF2B5EF4-FFF2-40B4-BE49-F238E27FC236}">
                <a16:creationId xmlns:a16="http://schemas.microsoft.com/office/drawing/2014/main" id="{5FE7ECE8-721D-8E5C-E96E-C8934BAD1F6C}"/>
              </a:ext>
            </a:extLst>
          </p:cNvPr>
          <p:cNvSpPr>
            <a:spLocks noGrp="1"/>
          </p:cNvSpPr>
          <p:nvPr>
            <p:ph type="title"/>
          </p:nvPr>
        </p:nvSpPr>
        <p:spPr/>
        <p:txBody>
          <a:bodyPr/>
          <a:lstStyle/>
          <a:p>
            <a:r>
              <a:rPr lang="en-US" sz="4400" dirty="0"/>
              <a:t>Our SMR Black boxed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6E03B9-9EE7-3915-E4C7-5F46EA88172B}"/>
                  </a:ext>
                </a:extLst>
              </p:cNvPr>
              <p:cNvSpPr>
                <a:spLocks noGrp="1"/>
              </p:cNvSpPr>
              <p:nvPr>
                <p:ph idx="1"/>
              </p:nvPr>
            </p:nvSpPr>
            <p:spPr/>
            <p:txBody>
              <a:bodyPr/>
              <a:lstStyle/>
              <a:p>
                <a:r>
                  <a:rPr lang="en-US" dirty="0"/>
                  <a:t>When the leader of round </a:t>
                </a:r>
                <a14:m>
                  <m:oMath xmlns:m="http://schemas.openxmlformats.org/officeDocument/2006/math">
                    <m:r>
                      <a:rPr lang="en-US" i="1" dirty="0">
                        <a:latin typeface="Cambria Math" panose="02040503050406030204" pitchFamily="18" charset="0"/>
                      </a:rPr>
                      <m:t>𝑟</m:t>
                    </m:r>
                  </m:oMath>
                </a14:m>
                <a:r>
                  <a:rPr lang="en-US" dirty="0"/>
                  <a:t> is honest, all honest servers will commit the value proposed by the leader and thus commit all values proposed up to round </a:t>
                </a:r>
                <a14:m>
                  <m:oMath xmlns:m="http://schemas.openxmlformats.org/officeDocument/2006/math">
                    <m:r>
                      <a:rPr lang="en-US" i="1" dirty="0">
                        <a:latin typeface="Cambria Math" panose="02040503050406030204" pitchFamily="18" charset="0"/>
                      </a:rPr>
                      <m:t>𝑟</m:t>
                    </m:r>
                  </m:oMath>
                </a14:m>
                <a:endParaRPr lang="en-US" dirty="0"/>
              </a:p>
              <a:p>
                <a:r>
                  <a:rPr lang="en-US" dirty="0"/>
                  <a:t>In any round </a:t>
                </a:r>
                <a14:m>
                  <m:oMath xmlns:m="http://schemas.openxmlformats.org/officeDocument/2006/math">
                    <m:r>
                      <a:rPr lang="en-US" i="1" dirty="0" smtClean="0">
                        <a:latin typeface="Cambria Math" panose="02040503050406030204" pitchFamily="18" charset="0"/>
                      </a:rPr>
                      <m:t>𝑟</m:t>
                    </m:r>
                  </m:oMath>
                </a14:m>
                <a:r>
                  <a:rPr lang="en-US" dirty="0"/>
                  <a:t>, we know that at least one leader in rounds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𝑟</m:t>
                    </m:r>
                    <m:r>
                      <a:rPr lang="en-US" i="1" dirty="0" smtClean="0">
                        <a:latin typeface="Cambria Math" panose="02040503050406030204" pitchFamily="18" charset="0"/>
                      </a:rPr>
                      <m:t>−1,…, </m:t>
                    </m:r>
                    <m:r>
                      <a:rPr lang="en-US" i="1" dirty="0" smtClean="0">
                        <a:latin typeface="Cambria Math" panose="02040503050406030204" pitchFamily="18" charset="0"/>
                      </a:rPr>
                      <m:t>𝑟</m:t>
                    </m:r>
                    <m:r>
                      <a:rPr lang="en-US" i="1" dirty="0" smtClean="0">
                        <a:latin typeface="Cambria Math" panose="02040503050406030204" pitchFamily="18" charset="0"/>
                      </a:rPr>
                      <m:t>−</m:t>
                    </m:r>
                    <m:r>
                      <a:rPr lang="en-US" b="0" i="1" dirty="0" smtClean="0">
                        <a:latin typeface="Cambria Math" panose="02040503050406030204" pitchFamily="18" charset="0"/>
                      </a:rPr>
                      <m:t>𝑡</m:t>
                    </m:r>
                    <m:r>
                      <a:rPr lang="en-US" i="1" dirty="0" smtClean="0">
                        <a:latin typeface="Cambria Math" panose="02040503050406030204" pitchFamily="18" charset="0"/>
                      </a:rPr>
                      <m:t>−1} </m:t>
                    </m:r>
                  </m:oMath>
                </a14:m>
                <a:r>
                  <a:rPr lang="en-US" dirty="0"/>
                  <a:t>was honest</a:t>
                </a:r>
              </a:p>
              <a:p>
                <a:r>
                  <a:rPr lang="en-US" dirty="0"/>
                  <a:t>Therefore, in any round </a:t>
                </a:r>
                <a14:m>
                  <m:oMath xmlns:m="http://schemas.openxmlformats.org/officeDocument/2006/math">
                    <m:r>
                      <a:rPr lang="en-US" i="1" dirty="0" smtClean="0">
                        <a:latin typeface="Cambria Math" panose="02040503050406030204" pitchFamily="18" charset="0"/>
                      </a:rPr>
                      <m:t>𝑟</m:t>
                    </m:r>
                  </m:oMath>
                </a14:m>
                <a:r>
                  <a:rPr lang="en-US" dirty="0"/>
                  <a:t>, all honest servers have the same view up to round </a:t>
                </a:r>
                <a14:m>
                  <m:oMath xmlns:m="http://schemas.openxmlformats.org/officeDocument/2006/math">
                    <m:r>
                      <a:rPr lang="en-US" i="1" dirty="0" smtClean="0">
                        <a:latin typeface="Cambria Math" panose="02040503050406030204" pitchFamily="18" charset="0"/>
                      </a:rPr>
                      <m:t>𝑟</m:t>
                    </m:r>
                    <m:r>
                      <a:rPr lang="en-US" i="1" dirty="0" smtClean="0">
                        <a:latin typeface="Cambria Math" panose="02040503050406030204" pitchFamily="18" charset="0"/>
                      </a:rPr>
                      <m:t>−</m:t>
                    </m:r>
                    <m:r>
                      <a:rPr lang="en-US" b="0" i="1" dirty="0" smtClean="0">
                        <a:latin typeface="Cambria Math" panose="02040503050406030204" pitchFamily="18" charset="0"/>
                      </a:rPr>
                      <m:t>𝑡</m:t>
                    </m:r>
                    <m:r>
                      <a:rPr lang="en-US" i="1" dirty="0" smtClean="0">
                        <a:latin typeface="Cambria Math" panose="02040503050406030204" pitchFamily="18" charset="0"/>
                      </a:rPr>
                      <m:t>−1</m:t>
                    </m:r>
                  </m:oMath>
                </a14:m>
                <a:endParaRPr lang="en-US" dirty="0"/>
              </a:p>
              <a:p>
                <a:pPr marL="0" indent="0" algn="ctr">
                  <a:buNone/>
                </a:pPr>
                <a:r>
                  <a:rPr lang="en-US" b="1" dirty="0">
                    <a:solidFill>
                      <a:srgbClr val="0070C0"/>
                    </a:solidFill>
                  </a:rPr>
                  <a:t>So, at the end of round </a:t>
                </a:r>
                <a14:m>
                  <m:oMath xmlns:m="http://schemas.openxmlformats.org/officeDocument/2006/math">
                    <m:r>
                      <a:rPr lang="en-US" b="1" i="1" smtClean="0">
                        <a:solidFill>
                          <a:srgbClr val="0070C0"/>
                        </a:solidFill>
                        <a:latin typeface="Cambria Math" panose="02040503050406030204" pitchFamily="18" charset="0"/>
                      </a:rPr>
                      <m:t>𝒓</m:t>
                    </m:r>
                    <m:r>
                      <a:rPr lang="en-US" b="1" i="1" smtClean="0">
                        <a:solidFill>
                          <a:srgbClr val="0070C0"/>
                        </a:solidFill>
                        <a:latin typeface="Cambria Math" panose="02040503050406030204" pitchFamily="18" charset="0"/>
                      </a:rPr>
                      <m:t>+</m:t>
                    </m:r>
                    <m:r>
                      <a:rPr lang="en-US" b="1" i="1" smtClean="0">
                        <a:solidFill>
                          <a:srgbClr val="0070C0"/>
                        </a:solidFill>
                        <a:latin typeface="Cambria Math" panose="02040503050406030204" pitchFamily="18" charset="0"/>
                      </a:rPr>
                      <m:t>𝒕</m:t>
                    </m:r>
                  </m:oMath>
                </a14:m>
                <a:r>
                  <a:rPr lang="en-US" b="1" dirty="0">
                    <a:solidFill>
                      <a:srgbClr val="0070C0"/>
                    </a:solidFill>
                  </a:rPr>
                  <a:t>, all servers can decide whether all servers committed the proposal from the leader of round </a:t>
                </a:r>
                <a14:m>
                  <m:oMath xmlns:m="http://schemas.openxmlformats.org/officeDocument/2006/math">
                    <m:r>
                      <a:rPr lang="en-US" b="1" i="1" smtClean="0">
                        <a:solidFill>
                          <a:srgbClr val="0070C0"/>
                        </a:solidFill>
                        <a:latin typeface="Cambria Math" panose="02040503050406030204" pitchFamily="18" charset="0"/>
                      </a:rPr>
                      <m:t>𝒓</m:t>
                    </m:r>
                  </m:oMath>
                </a14:m>
                <a:r>
                  <a:rPr lang="en-US" b="1" dirty="0">
                    <a:solidFill>
                      <a:srgbClr val="0070C0"/>
                    </a:solidFill>
                  </a:rPr>
                  <a:t> by checking if they committed a proposal from round </a:t>
                </a:r>
                <a14:m>
                  <m:oMath xmlns:m="http://schemas.openxmlformats.org/officeDocument/2006/math">
                    <m:r>
                      <a:rPr lang="en-US" b="1" i="1" smtClean="0">
                        <a:solidFill>
                          <a:srgbClr val="0070C0"/>
                        </a:solidFill>
                        <a:latin typeface="Cambria Math" panose="02040503050406030204" pitchFamily="18" charset="0"/>
                      </a:rPr>
                      <m:t>𝒓</m:t>
                    </m:r>
                  </m:oMath>
                </a14:m>
                <a:endParaRPr lang="en-US" b="1" dirty="0">
                  <a:solidFill>
                    <a:srgbClr val="0070C0"/>
                  </a:solidFill>
                </a:endParaRPr>
              </a:p>
            </p:txBody>
          </p:sp>
        </mc:Choice>
        <mc:Fallback xmlns="">
          <p:sp>
            <p:nvSpPr>
              <p:cNvPr id="3" name="Content Placeholder 2">
                <a:extLst>
                  <a:ext uri="{FF2B5EF4-FFF2-40B4-BE49-F238E27FC236}">
                    <a16:creationId xmlns:a16="http://schemas.microsoft.com/office/drawing/2014/main" id="{A06E03B9-9EE7-3915-E4C7-5F46EA88172B}"/>
                  </a:ext>
                </a:extLst>
              </p:cNvPr>
              <p:cNvSpPr>
                <a:spLocks noGrp="1" noRot="1" noChangeAspect="1" noMove="1" noResize="1" noEditPoints="1" noAdjustHandles="1" noChangeArrowheads="1" noChangeShapeType="1" noTextEdit="1"/>
              </p:cNvSpPr>
              <p:nvPr>
                <p:ph idx="1"/>
              </p:nvPr>
            </p:nvSpPr>
            <p:spPr>
              <a:blipFill>
                <a:blip r:embed="rId3"/>
                <a:stretch>
                  <a:fillRect l="-1043" t="-2241" b="-3081"/>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6B4F9278-EB99-A779-FD67-DFC2B9D8DE1E}"/>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25</a:t>
            </a:fld>
            <a:endParaRPr lang="en-US" dirty="0"/>
          </a:p>
        </p:txBody>
      </p:sp>
    </p:spTree>
    <p:extLst>
      <p:ext uri="{BB962C8B-B14F-4D97-AF65-F5344CB8AC3E}">
        <p14:creationId xmlns:p14="http://schemas.microsoft.com/office/powerpoint/2010/main" val="307480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0205AE5-7E23-3E9B-A1D7-90E6E662F5D0}"/>
              </a:ext>
            </a:extLst>
          </p:cNvPr>
          <p:cNvGrpSpPr/>
          <p:nvPr/>
        </p:nvGrpSpPr>
        <p:grpSpPr>
          <a:xfrm>
            <a:off x="0" y="5020434"/>
            <a:ext cx="1340785" cy="1837566"/>
            <a:chOff x="1079639" y="4583401"/>
            <a:chExt cx="1340785" cy="1837566"/>
          </a:xfrm>
        </p:grpSpPr>
        <p:pic>
          <p:nvPicPr>
            <p:cNvPr id="8" name="Picture 7" descr="Icon&#10;&#10;Description automatically generated">
              <a:extLst>
                <a:ext uri="{FF2B5EF4-FFF2-40B4-BE49-F238E27FC236}">
                  <a16:creationId xmlns:a16="http://schemas.microsoft.com/office/drawing/2014/main" id="{18488A27-BE69-35FC-C34D-F0058F0943C3}"/>
                </a:ext>
              </a:extLst>
            </p:cNvPr>
            <p:cNvPicPr>
              <a:picLocks noChangeAspect="1"/>
            </p:cNvPicPr>
            <p:nvPr/>
          </p:nvPicPr>
          <p:blipFill rotWithShape="1">
            <a:blip r:embed="rId2"/>
            <a:srcRect l="25535" t="11728" r="26247" b="14402"/>
            <a:stretch/>
          </p:blipFill>
          <p:spPr>
            <a:xfrm>
              <a:off x="1079639" y="4583401"/>
              <a:ext cx="1340785" cy="1390444"/>
            </a:xfrm>
            <a:prstGeom prst="rect">
              <a:avLst/>
            </a:prstGeom>
          </p:spPr>
        </p:pic>
        <p:sp>
          <p:nvSpPr>
            <p:cNvPr id="9" name="TextBox 8">
              <a:extLst>
                <a:ext uri="{FF2B5EF4-FFF2-40B4-BE49-F238E27FC236}">
                  <a16:creationId xmlns:a16="http://schemas.microsoft.com/office/drawing/2014/main" id="{48B1B1E2-7328-E0C9-C11D-448DD3D8AD79}"/>
                </a:ext>
              </a:extLst>
            </p:cNvPr>
            <p:cNvSpPr txBox="1"/>
            <p:nvPr/>
          </p:nvSpPr>
          <p:spPr>
            <a:xfrm>
              <a:off x="1336208" y="5959302"/>
              <a:ext cx="772969" cy="461665"/>
            </a:xfrm>
            <a:prstGeom prst="rect">
              <a:avLst/>
            </a:prstGeom>
            <a:noFill/>
          </p:spPr>
          <p:txBody>
            <a:bodyPr wrap="none" rtlCol="0">
              <a:spAutoFit/>
            </a:bodyPr>
            <a:lstStyle/>
            <a:p>
              <a:r>
                <a:rPr lang="en-US" sz="2400" b="1"/>
                <a:t>SMR</a:t>
              </a:r>
            </a:p>
          </p:txBody>
        </p:sp>
      </p:grpSp>
      <p:sp>
        <p:nvSpPr>
          <p:cNvPr id="2" name="Title 1">
            <a:extLst>
              <a:ext uri="{FF2B5EF4-FFF2-40B4-BE49-F238E27FC236}">
                <a16:creationId xmlns:a16="http://schemas.microsoft.com/office/drawing/2014/main" id="{C42B1B6F-9BFA-F40E-A76D-2A2C1E55B0DD}"/>
              </a:ext>
            </a:extLst>
          </p:cNvPr>
          <p:cNvSpPr>
            <a:spLocks noGrp="1"/>
          </p:cNvSpPr>
          <p:nvPr>
            <p:ph type="title"/>
          </p:nvPr>
        </p:nvSpPr>
        <p:spPr/>
        <p:txBody>
          <a:bodyPr/>
          <a:lstStyle/>
          <a:p>
            <a:r>
              <a:rPr lang="en-US" sz="4400" dirty="0"/>
              <a:t>Our SMR Black boxed - Features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2D3618-04A9-E6C3-4150-065B88150BD6}"/>
                  </a:ext>
                </a:extLst>
              </p:cNvPr>
              <p:cNvSpPr>
                <a:spLocks noGrp="1"/>
              </p:cNvSpPr>
              <p:nvPr>
                <p:ph idx="1"/>
              </p:nvPr>
            </p:nvSpPr>
            <p:spPr/>
            <p:txBody>
              <a:bodyPr/>
              <a:lstStyle/>
              <a:p>
                <a:r>
                  <a:rPr lang="en-US" dirty="0"/>
                  <a:t>In every round, the leader proposes a value of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size</a:t>
                </a:r>
                <a:endParaRPr lang="en-US" sz="2800" dirty="0"/>
              </a:p>
              <a:p>
                <a:r>
                  <a:rPr lang="en-US" sz="2800" dirty="0"/>
                  <a:t>The communication complexity is </a:t>
                </a:r>
                <a:r>
                  <a:rPr lang="en-US" sz="2800" b="1" dirty="0"/>
                  <a:t>always</a:t>
                </a:r>
                <a:r>
                  <a:rPr lang="en-US" sz="2800" dirty="0"/>
                  <a:t> </a:t>
                </a:r>
                <a14:m>
                  <m:oMath xmlns:m="http://schemas.openxmlformats.org/officeDocument/2006/math">
                    <m:r>
                      <a:rPr lang="en-US" sz="2800" i="1">
                        <a:latin typeface="Cambria Math" panose="02040503050406030204" pitchFamily="18" charset="0"/>
                      </a:rPr>
                      <m:t>𝑂</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2</m:t>
                        </m:r>
                      </m:sup>
                    </m:sSup>
                    <m:r>
                      <a:rPr lang="en-US" sz="2800" i="1">
                        <a:latin typeface="Cambria Math" panose="02040503050406030204" pitchFamily="18" charset="0"/>
                      </a:rPr>
                      <m:t>)</m:t>
                    </m:r>
                  </m:oMath>
                </a14:m>
                <a:r>
                  <a:rPr lang="en-US" sz="2800" dirty="0"/>
                  <a:t> per round </a:t>
                </a:r>
              </a:p>
              <a:p>
                <a:r>
                  <a:rPr lang="en-US" dirty="0"/>
                  <a:t>At the end of </a:t>
                </a:r>
                <a14:m>
                  <m:oMath xmlns:m="http://schemas.openxmlformats.org/officeDocument/2006/math">
                    <m:r>
                      <a:rPr lang="en-US" b="0" i="1" smtClean="0">
                        <a:latin typeface="Cambria Math" panose="02040503050406030204" pitchFamily="18" charset="0"/>
                      </a:rPr>
                      <m:t>𝑡</m:t>
                    </m:r>
                  </m:oMath>
                </a14:m>
                <a:r>
                  <a:rPr lang="en-US" sz="2800" dirty="0"/>
                  <a:t> rounds, all </a:t>
                </a:r>
                <a:r>
                  <a:rPr lang="en-US" dirty="0"/>
                  <a:t>servers agree on </a:t>
                </a:r>
                <a:r>
                  <a:rPr lang="en-US" sz="2800" dirty="0"/>
                  <a:t>whether the leader of round </a:t>
                </a:r>
                <a14:m>
                  <m:oMath xmlns:m="http://schemas.openxmlformats.org/officeDocument/2006/math">
                    <m:r>
                      <a:rPr lang="en-US" sz="2800" b="0" i="1" smtClean="0">
                        <a:latin typeface="Cambria Math" panose="02040503050406030204" pitchFamily="18" charset="0"/>
                      </a:rPr>
                      <m:t>𝑟</m:t>
                    </m:r>
                  </m:oMath>
                </a14:m>
                <a:r>
                  <a:rPr lang="en-US" sz="2800" dirty="0"/>
                  <a:t> proposed a value or not</a:t>
                </a:r>
              </a:p>
              <a:p>
                <a:r>
                  <a:rPr lang="en-US" sz="2800" dirty="0"/>
                  <a:t>The latency per round is </a:t>
                </a:r>
                <a14:m>
                  <m:oMath xmlns:m="http://schemas.openxmlformats.org/officeDocument/2006/math">
                    <m:r>
                      <a:rPr lang="en-US" sz="2800" i="1" dirty="0" smtClean="0">
                        <a:latin typeface="Cambria Math" panose="02040503050406030204" pitchFamily="18" charset="0"/>
                      </a:rPr>
                      <m:t>11</m:t>
                    </m:r>
                    <m:r>
                      <m:rPr>
                        <m:sty m:val="p"/>
                      </m:rPr>
                      <a:rPr lang="en-US" sz="2800" i="0" dirty="0" smtClean="0">
                        <a:latin typeface="Cambria Math" panose="02040503050406030204" pitchFamily="18" charset="0"/>
                      </a:rPr>
                      <m:t>Δ</m:t>
                    </m:r>
                  </m:oMath>
                </a14:m>
                <a:endParaRPr lang="en-US" sz="2800" dirty="0"/>
              </a:p>
              <a:p>
                <a:r>
                  <a:rPr lang="en-US" sz="2800" dirty="0"/>
                  <a:t>When </a:t>
                </a:r>
                <a14:m>
                  <m:oMath xmlns:m="http://schemas.openxmlformats.org/officeDocument/2006/math">
                    <m:r>
                      <a:rPr lang="en-US" sz="2800" b="0" i="0" smtClean="0">
                        <a:latin typeface="Cambria Math" panose="02040503050406030204" pitchFamily="18" charset="0"/>
                      </a:rPr>
                      <m:t>&gt;</m:t>
                    </m:r>
                    <m:f>
                      <m:fPr>
                        <m:ctrlPr>
                          <a:rPr lang="en-US" sz="2800" b="0" i="1" smtClean="0">
                            <a:latin typeface="Cambria Math" panose="02040503050406030204" pitchFamily="18" charset="0"/>
                          </a:rPr>
                        </m:ctrlPr>
                      </m:fPr>
                      <m:num>
                        <m:r>
                          <a:rPr lang="en-US" sz="2800" b="0" i="0" smtClean="0">
                            <a:latin typeface="Cambria Math" panose="02040503050406030204" pitchFamily="18" charset="0"/>
                          </a:rPr>
                          <m:t>3</m:t>
                        </m:r>
                        <m:r>
                          <a:rPr lang="en-US" sz="2800" b="0" i="1" smtClean="0">
                            <a:latin typeface="Cambria Math" panose="02040503050406030204" pitchFamily="18" charset="0"/>
                          </a:rPr>
                          <m:t>𝑛</m:t>
                        </m:r>
                      </m:num>
                      <m:den>
                        <m:r>
                          <a:rPr lang="en-US" sz="2800" b="0" i="1" smtClean="0">
                            <a:latin typeface="Cambria Math" panose="02040503050406030204" pitchFamily="18" charset="0"/>
                          </a:rPr>
                          <m:t>4</m:t>
                        </m:r>
                      </m:den>
                    </m:f>
                  </m:oMath>
                </a14:m>
                <a:r>
                  <a:rPr lang="en-US" sz="2800" dirty="0"/>
                  <a:t> servers behave correctly, we can ensure optimistic responsiveness, i.e., rounds progress at network speed </a:t>
                </a:r>
                <a14:m>
                  <m:oMath xmlns:m="http://schemas.openxmlformats.org/officeDocument/2006/math">
                    <m:r>
                      <a:rPr lang="en-US" sz="2800" b="0" i="1" smtClean="0">
                        <a:latin typeface="Cambria Math" panose="02040503050406030204" pitchFamily="18" charset="0"/>
                      </a:rPr>
                      <m:t>𝛿</m:t>
                    </m:r>
                  </m:oMath>
                </a14:m>
                <a:r>
                  <a:rPr lang="en-US" sz="2800" dirty="0"/>
                  <a:t> instead of </a:t>
                </a:r>
                <a14:m>
                  <m:oMath xmlns:m="http://schemas.openxmlformats.org/officeDocument/2006/math">
                    <m:r>
                      <a:rPr lang="en-US" sz="2800" b="0" i="1" smtClean="0">
                        <a:latin typeface="Cambria Math" panose="02040503050406030204" pitchFamily="18" charset="0"/>
                      </a:rPr>
                      <m:t>11</m:t>
                    </m:r>
                    <m:r>
                      <m:rPr>
                        <m:sty m:val="p"/>
                      </m:rPr>
                      <a:rPr lang="en-US" sz="2800" b="0" i="0" smtClean="0">
                        <a:latin typeface="Cambria Math" panose="02040503050406030204" pitchFamily="18" charset="0"/>
                      </a:rPr>
                      <m:t>Δ</m:t>
                    </m:r>
                  </m:oMath>
                </a14:m>
                <a:r>
                  <a:rPr lang="en-US" dirty="0"/>
                  <a:t> (with some help from cryptography)</a:t>
                </a:r>
                <a:endParaRPr lang="en-US" sz="2800" dirty="0"/>
              </a:p>
            </p:txBody>
          </p:sp>
        </mc:Choice>
        <mc:Fallback xmlns="">
          <p:sp>
            <p:nvSpPr>
              <p:cNvPr id="3" name="Content Placeholder 2">
                <a:extLst>
                  <a:ext uri="{FF2B5EF4-FFF2-40B4-BE49-F238E27FC236}">
                    <a16:creationId xmlns:a16="http://schemas.microsoft.com/office/drawing/2014/main" id="{642D3618-04A9-E6C3-4150-065B88150BD6}"/>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13D13DB8-9D30-0418-E4F4-595B8FA82022}"/>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26</a:t>
            </a:fld>
            <a:endParaRPr lang="en-US" dirty="0"/>
          </a:p>
        </p:txBody>
      </p:sp>
    </p:spTree>
    <p:extLst>
      <p:ext uri="{BB962C8B-B14F-4D97-AF65-F5344CB8AC3E}">
        <p14:creationId xmlns:p14="http://schemas.microsoft.com/office/powerpoint/2010/main" val="257546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35E730A-1E5E-F500-BCB9-749C913A734C}"/>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a:t>Random Beacons</a:t>
            </a:r>
          </a:p>
        </p:txBody>
      </p:sp>
      <p:sp>
        <p:nvSpPr>
          <p:cNvPr id="5" name="Text Placeholder 4">
            <a:extLst>
              <a:ext uri="{FF2B5EF4-FFF2-40B4-BE49-F238E27FC236}">
                <a16:creationId xmlns:a16="http://schemas.microsoft.com/office/drawing/2014/main" id="{25D3EDBF-C0A4-0D41-6BEA-61058E4F5AD8}"/>
              </a:ext>
            </a:extLst>
          </p:cNvPr>
          <p:cNvSpPr>
            <a:spLocks noGrp="1"/>
          </p:cNvSpPr>
          <p:nvPr>
            <p:ph type="body" idx="1"/>
          </p:nvPr>
        </p:nvSpPr>
        <p:spPr>
          <a:xfrm>
            <a:off x="5297760" y="4636008"/>
            <a:ext cx="6251111" cy="1572768"/>
          </a:xfrm>
        </p:spPr>
        <p:txBody>
          <a:bodyPr vert="horz" lIns="91440" tIns="45720" rIns="91440" bIns="45720" rtlCol="0">
            <a:normAutofit/>
          </a:bodyPr>
          <a:lstStyle/>
          <a:p>
            <a:r>
              <a:rPr lang="en-US" dirty="0">
                <a:solidFill>
                  <a:schemeClr val="tx1"/>
                </a:solidFill>
              </a:rPr>
              <a:t>How to construct the beacons given our SMR engine?</a:t>
            </a:r>
          </a:p>
        </p:txBody>
      </p:sp>
      <p:pic>
        <p:nvPicPr>
          <p:cNvPr id="6" name="Picture 5" descr="Logo, icon&#10;&#10;Description automatically generated with medium confidence">
            <a:extLst>
              <a:ext uri="{FF2B5EF4-FFF2-40B4-BE49-F238E27FC236}">
                <a16:creationId xmlns:a16="http://schemas.microsoft.com/office/drawing/2014/main" id="{75FED1BF-3EC5-FC5E-A16B-D7EA5163329C}"/>
              </a:ext>
            </a:extLst>
          </p:cNvPr>
          <p:cNvPicPr>
            <a:picLocks noChangeAspect="1"/>
          </p:cNvPicPr>
          <p:nvPr/>
        </p:nvPicPr>
        <p:blipFill rotWithShape="1">
          <a:blip r:embed="rId2"/>
          <a:srcRect l="16304" r="15787" b="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D2217E77-5030-9EE6-EE8E-01B7D3006B93}"/>
              </a:ext>
            </a:extLst>
          </p:cNvPr>
          <p:cNvSpPr>
            <a:spLocks noGrp="1"/>
          </p:cNvSpPr>
          <p:nvPr>
            <p:ph type="sldNum" sz="quarter" idx="12"/>
          </p:nvPr>
        </p:nvSpPr>
        <p:spPr/>
        <p:txBody>
          <a:bodyPr/>
          <a:lstStyle/>
          <a:p>
            <a:fld id="{C3B1FDB0-F84F-A045-9252-79C8979CA824}" type="slidenum">
              <a:rPr lang="en-US" smtClean="0"/>
              <a:t>27</a:t>
            </a:fld>
            <a:endParaRPr lang="en-US"/>
          </a:p>
        </p:txBody>
      </p:sp>
    </p:spTree>
    <p:extLst>
      <p:ext uri="{BB962C8B-B14F-4D97-AF65-F5344CB8AC3E}">
        <p14:creationId xmlns:p14="http://schemas.microsoft.com/office/powerpoint/2010/main" val="3091844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B946-3A56-3557-9787-817F896A93A9}"/>
              </a:ext>
            </a:extLst>
          </p:cNvPr>
          <p:cNvSpPr>
            <a:spLocks noGrp="1"/>
          </p:cNvSpPr>
          <p:nvPr>
            <p:ph type="title"/>
          </p:nvPr>
        </p:nvSpPr>
        <p:spPr/>
        <p:txBody>
          <a:bodyPr/>
          <a:lstStyle/>
          <a:p>
            <a:r>
              <a:rPr lang="en-US" dirty="0"/>
              <a:t>Beacon Overview</a:t>
            </a:r>
          </a:p>
        </p:txBody>
      </p:sp>
      <p:grpSp>
        <p:nvGrpSpPr>
          <p:cNvPr id="42" name="Group 41">
            <a:extLst>
              <a:ext uri="{FF2B5EF4-FFF2-40B4-BE49-F238E27FC236}">
                <a16:creationId xmlns:a16="http://schemas.microsoft.com/office/drawing/2014/main" id="{551065A8-9980-CA29-25EF-6D8EA9D7721D}"/>
              </a:ext>
            </a:extLst>
          </p:cNvPr>
          <p:cNvGrpSpPr/>
          <p:nvPr/>
        </p:nvGrpSpPr>
        <p:grpSpPr>
          <a:xfrm>
            <a:off x="5534813" y="2944597"/>
            <a:ext cx="1340785" cy="1837566"/>
            <a:chOff x="1079639" y="4583401"/>
            <a:chExt cx="1340785" cy="1837566"/>
          </a:xfrm>
        </p:grpSpPr>
        <p:pic>
          <p:nvPicPr>
            <p:cNvPr id="43" name="Picture 42" descr="Icon&#10;&#10;Description automatically generated">
              <a:extLst>
                <a:ext uri="{FF2B5EF4-FFF2-40B4-BE49-F238E27FC236}">
                  <a16:creationId xmlns:a16="http://schemas.microsoft.com/office/drawing/2014/main" id="{45A536CF-742E-03BE-106B-7B555D9FF0AC}"/>
                </a:ext>
              </a:extLst>
            </p:cNvPr>
            <p:cNvPicPr>
              <a:picLocks noChangeAspect="1"/>
            </p:cNvPicPr>
            <p:nvPr/>
          </p:nvPicPr>
          <p:blipFill rotWithShape="1">
            <a:blip r:embed="rId2"/>
            <a:srcRect l="25535" t="11728" r="26247" b="14402"/>
            <a:stretch/>
          </p:blipFill>
          <p:spPr>
            <a:xfrm>
              <a:off x="1079639" y="4583401"/>
              <a:ext cx="1340785" cy="1390444"/>
            </a:xfrm>
            <a:prstGeom prst="rect">
              <a:avLst/>
            </a:prstGeom>
          </p:spPr>
        </p:pic>
        <p:sp>
          <p:nvSpPr>
            <p:cNvPr id="44" name="TextBox 43">
              <a:extLst>
                <a:ext uri="{FF2B5EF4-FFF2-40B4-BE49-F238E27FC236}">
                  <a16:creationId xmlns:a16="http://schemas.microsoft.com/office/drawing/2014/main" id="{FFF94F2A-20DA-1C0D-8D8E-A73623A336F8}"/>
                </a:ext>
              </a:extLst>
            </p:cNvPr>
            <p:cNvSpPr txBox="1"/>
            <p:nvPr/>
          </p:nvSpPr>
          <p:spPr>
            <a:xfrm>
              <a:off x="1336208" y="5959302"/>
              <a:ext cx="772969" cy="461665"/>
            </a:xfrm>
            <a:prstGeom prst="rect">
              <a:avLst/>
            </a:prstGeom>
            <a:noFill/>
          </p:spPr>
          <p:txBody>
            <a:bodyPr wrap="none" rtlCol="0">
              <a:spAutoFit/>
            </a:bodyPr>
            <a:lstStyle/>
            <a:p>
              <a:r>
                <a:rPr lang="en-US" sz="2400" b="1"/>
                <a:t>SMR</a:t>
              </a:r>
            </a:p>
          </p:txBody>
        </p:sp>
      </p:grpSp>
      <p:pic>
        <p:nvPicPr>
          <p:cNvPr id="45" name="Picture 44" descr="Shape&#10;&#10;Description automatically generated with low confidence">
            <a:extLst>
              <a:ext uri="{FF2B5EF4-FFF2-40B4-BE49-F238E27FC236}">
                <a16:creationId xmlns:a16="http://schemas.microsoft.com/office/drawing/2014/main" id="{BCA942F4-2265-2C62-CD3A-EF1577E29B8D}"/>
              </a:ext>
            </a:extLst>
          </p:cNvPr>
          <p:cNvPicPr>
            <a:picLocks noChangeAspect="1"/>
          </p:cNvPicPr>
          <p:nvPr/>
        </p:nvPicPr>
        <p:blipFill>
          <a:blip r:embed="rId3"/>
          <a:stretch>
            <a:fillRect/>
          </a:stretch>
        </p:blipFill>
        <p:spPr>
          <a:xfrm>
            <a:off x="2157240" y="3196959"/>
            <a:ext cx="743358" cy="743358"/>
          </a:xfrm>
          <a:prstGeom prst="rect">
            <a:avLst/>
          </a:prstGeom>
          <a:ln>
            <a:noFill/>
          </a:ln>
          <a:effectLst>
            <a:outerShdw blurRad="292100" dist="139700" dir="2700000" algn="tl" rotWithShape="0">
              <a:srgbClr val="333333">
                <a:alpha val="65000"/>
              </a:srgbClr>
            </a:outerShdw>
          </a:effectLst>
        </p:spPr>
      </p:pic>
      <p:pic>
        <p:nvPicPr>
          <p:cNvPr id="46" name="Picture 45" descr="Shape&#10;&#10;Description automatically generated with low confidence">
            <a:extLst>
              <a:ext uri="{FF2B5EF4-FFF2-40B4-BE49-F238E27FC236}">
                <a16:creationId xmlns:a16="http://schemas.microsoft.com/office/drawing/2014/main" id="{6F5BD185-F71E-7D2E-96A7-742D6335CD49}"/>
              </a:ext>
            </a:extLst>
          </p:cNvPr>
          <p:cNvPicPr>
            <a:picLocks noChangeAspect="1"/>
          </p:cNvPicPr>
          <p:nvPr/>
        </p:nvPicPr>
        <p:blipFill>
          <a:blip r:embed="rId3"/>
          <a:stretch>
            <a:fillRect/>
          </a:stretch>
        </p:blipFill>
        <p:spPr>
          <a:xfrm>
            <a:off x="2157240" y="1610091"/>
            <a:ext cx="743358" cy="743358"/>
          </a:xfrm>
          <a:prstGeom prst="rect">
            <a:avLst/>
          </a:prstGeom>
          <a:ln>
            <a:noFill/>
          </a:ln>
          <a:effectLst>
            <a:outerShdw blurRad="292100" dist="139700" dir="2700000" algn="tl" rotWithShape="0">
              <a:srgbClr val="333333">
                <a:alpha val="65000"/>
              </a:srgbClr>
            </a:outerShdw>
          </a:effectLst>
        </p:spPr>
      </p:pic>
      <p:pic>
        <p:nvPicPr>
          <p:cNvPr id="47" name="Picture 46" descr="A picture containing text, vector graphics&#10;&#10;Description automatically generated">
            <a:extLst>
              <a:ext uri="{FF2B5EF4-FFF2-40B4-BE49-F238E27FC236}">
                <a16:creationId xmlns:a16="http://schemas.microsoft.com/office/drawing/2014/main" id="{B9A8F42E-72A1-A922-33BF-787E193F55B2}"/>
              </a:ext>
            </a:extLst>
          </p:cNvPr>
          <p:cNvPicPr>
            <a:picLocks noChangeAspect="1"/>
          </p:cNvPicPr>
          <p:nvPr/>
        </p:nvPicPr>
        <p:blipFill>
          <a:blip r:embed="rId4"/>
          <a:stretch>
            <a:fillRect/>
          </a:stretch>
        </p:blipFill>
        <p:spPr>
          <a:xfrm>
            <a:off x="2097964" y="4902377"/>
            <a:ext cx="861910" cy="861910"/>
          </a:xfrm>
          <a:prstGeom prst="rect">
            <a:avLst/>
          </a:prstGeom>
          <a:ln>
            <a:noFill/>
          </a:ln>
          <a:effectLst>
            <a:outerShdw blurRad="292100" dist="139700" dir="2700000" algn="tl" rotWithShape="0">
              <a:srgbClr val="333333">
                <a:alpha val="65000"/>
              </a:srgbClr>
            </a:outerShdw>
          </a:effectLst>
        </p:spPr>
      </p:pic>
      <p:pic>
        <p:nvPicPr>
          <p:cNvPr id="48" name="Picture 47" descr="A picture containing text, vector graphics&#10;&#10;Description automatically generated">
            <a:extLst>
              <a:ext uri="{FF2B5EF4-FFF2-40B4-BE49-F238E27FC236}">
                <a16:creationId xmlns:a16="http://schemas.microsoft.com/office/drawing/2014/main" id="{9DBAB5D2-D168-C957-D64D-78A02D4352D7}"/>
              </a:ext>
            </a:extLst>
          </p:cNvPr>
          <p:cNvPicPr>
            <a:picLocks noChangeAspect="1"/>
          </p:cNvPicPr>
          <p:nvPr/>
        </p:nvPicPr>
        <p:blipFill>
          <a:blip r:embed="rId4"/>
          <a:stretch>
            <a:fillRect/>
          </a:stretch>
        </p:blipFill>
        <p:spPr>
          <a:xfrm>
            <a:off x="2097964" y="3990393"/>
            <a:ext cx="861910" cy="861910"/>
          </a:xfrm>
          <a:prstGeom prst="rect">
            <a:avLst/>
          </a:prstGeom>
          <a:ln>
            <a:noFill/>
          </a:ln>
          <a:effectLst>
            <a:outerShdw blurRad="292100" dist="139700" dir="2700000" algn="tl" rotWithShape="0">
              <a:srgbClr val="333333">
                <a:alpha val="65000"/>
              </a:srgbClr>
            </a:outerShdw>
          </a:effectLst>
        </p:spPr>
      </p:pic>
      <p:pic>
        <p:nvPicPr>
          <p:cNvPr id="49" name="Picture 48" descr="Shape&#10;&#10;Description automatically generated with low confidence">
            <a:extLst>
              <a:ext uri="{FF2B5EF4-FFF2-40B4-BE49-F238E27FC236}">
                <a16:creationId xmlns:a16="http://schemas.microsoft.com/office/drawing/2014/main" id="{4F247169-6E3A-421C-E746-625AF4DD10E8}"/>
              </a:ext>
            </a:extLst>
          </p:cNvPr>
          <p:cNvPicPr>
            <a:picLocks noChangeAspect="1"/>
          </p:cNvPicPr>
          <p:nvPr/>
        </p:nvPicPr>
        <p:blipFill>
          <a:blip r:embed="rId3"/>
          <a:stretch>
            <a:fillRect/>
          </a:stretch>
        </p:blipFill>
        <p:spPr>
          <a:xfrm>
            <a:off x="2157240" y="2403525"/>
            <a:ext cx="743358" cy="743358"/>
          </a:xfrm>
          <a:prstGeom prst="rect">
            <a:avLst/>
          </a:prstGeom>
          <a:ln>
            <a:noFill/>
          </a:ln>
          <a:effectLst>
            <a:outerShdw blurRad="292100" dist="139700" dir="2700000" algn="tl" rotWithShape="0">
              <a:srgbClr val="333333">
                <a:alpha val="65000"/>
              </a:srgbClr>
            </a:outerShdw>
          </a:effectLst>
        </p:spPr>
      </p:pic>
      <p:sp>
        <p:nvSpPr>
          <p:cNvPr id="50" name="TextBox 49">
            <a:extLst>
              <a:ext uri="{FF2B5EF4-FFF2-40B4-BE49-F238E27FC236}">
                <a16:creationId xmlns:a16="http://schemas.microsoft.com/office/drawing/2014/main" id="{17440546-CB80-2707-66F8-D6ABC1FFB3F5}"/>
              </a:ext>
            </a:extLst>
          </p:cNvPr>
          <p:cNvSpPr txBox="1"/>
          <p:nvPr/>
        </p:nvSpPr>
        <p:spPr>
          <a:xfrm>
            <a:off x="3164965" y="5121125"/>
            <a:ext cx="3172829" cy="923330"/>
          </a:xfrm>
          <a:prstGeom prst="rect">
            <a:avLst/>
          </a:prstGeom>
          <a:noFill/>
        </p:spPr>
        <p:txBody>
          <a:bodyPr wrap="square" rtlCol="0">
            <a:spAutoFit/>
          </a:bodyPr>
          <a:lstStyle/>
          <a:p>
            <a:pPr algn="ctr"/>
            <a:r>
              <a:rPr lang="en-US" b="1" dirty="0"/>
              <a:t>1. Servers add verifiable </a:t>
            </a:r>
            <a:r>
              <a:rPr lang="en-US" b="1" dirty="0" err="1"/>
              <a:t>sharings</a:t>
            </a:r>
            <a:r>
              <a:rPr lang="en-US" b="1" dirty="0"/>
              <a:t> of random numbers in their turn as a leader</a:t>
            </a:r>
          </a:p>
        </p:txBody>
      </p:sp>
      <p:cxnSp>
        <p:nvCxnSpPr>
          <p:cNvPr id="51" name="Straight Arrow Connector 50">
            <a:extLst>
              <a:ext uri="{FF2B5EF4-FFF2-40B4-BE49-F238E27FC236}">
                <a16:creationId xmlns:a16="http://schemas.microsoft.com/office/drawing/2014/main" id="{FABB8A93-ADE4-E1B4-108E-F4A93771E1C1}"/>
              </a:ext>
            </a:extLst>
          </p:cNvPr>
          <p:cNvCxnSpPr>
            <a:cxnSpLocks/>
            <a:stCxn id="46" idx="3"/>
          </p:cNvCxnSpPr>
          <p:nvPr/>
        </p:nvCxnSpPr>
        <p:spPr>
          <a:xfrm>
            <a:off x="2900598" y="1981770"/>
            <a:ext cx="2574939" cy="1197031"/>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52" name="Straight Arrow Connector 51">
            <a:extLst>
              <a:ext uri="{FF2B5EF4-FFF2-40B4-BE49-F238E27FC236}">
                <a16:creationId xmlns:a16="http://schemas.microsoft.com/office/drawing/2014/main" id="{61B16ECE-8BB9-B5F5-8528-BE7DE64F4712}"/>
              </a:ext>
            </a:extLst>
          </p:cNvPr>
          <p:cNvCxnSpPr>
            <a:cxnSpLocks/>
          </p:cNvCxnSpPr>
          <p:nvPr/>
        </p:nvCxnSpPr>
        <p:spPr>
          <a:xfrm flipV="1">
            <a:off x="7168896" y="2229423"/>
            <a:ext cx="1920240" cy="1080321"/>
          </a:xfrm>
          <a:prstGeom prst="straightConnector1">
            <a:avLst/>
          </a:prstGeom>
          <a:ln w="76200">
            <a:solidFill>
              <a:srgbClr val="92D050"/>
            </a:solidFill>
            <a:tailEnd type="triangle"/>
          </a:ln>
        </p:spPr>
        <p:style>
          <a:lnRef idx="3">
            <a:schemeClr val="accent1"/>
          </a:lnRef>
          <a:fillRef idx="0">
            <a:schemeClr val="accent1"/>
          </a:fillRef>
          <a:effectRef idx="2">
            <a:schemeClr val="accent1"/>
          </a:effectRef>
          <a:fontRef idx="minor">
            <a:schemeClr val="tx1"/>
          </a:fontRef>
        </p:style>
      </p:cxnSp>
      <p:cxnSp>
        <p:nvCxnSpPr>
          <p:cNvPr id="53" name="Straight Arrow Connector 52">
            <a:extLst>
              <a:ext uri="{FF2B5EF4-FFF2-40B4-BE49-F238E27FC236}">
                <a16:creationId xmlns:a16="http://schemas.microsoft.com/office/drawing/2014/main" id="{1DD06868-A26A-03B2-DFF9-D3B9F1408D53}"/>
              </a:ext>
            </a:extLst>
          </p:cNvPr>
          <p:cNvCxnSpPr>
            <a:cxnSpLocks/>
          </p:cNvCxnSpPr>
          <p:nvPr/>
        </p:nvCxnSpPr>
        <p:spPr>
          <a:xfrm>
            <a:off x="7178163" y="3966000"/>
            <a:ext cx="1910973" cy="1155125"/>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01A3806-979E-6B75-F290-F98344E5AC9D}"/>
                  </a:ext>
                </a:extLst>
              </p:cNvPr>
              <p:cNvSpPr txBox="1"/>
              <p:nvPr/>
            </p:nvSpPr>
            <p:spPr>
              <a:xfrm>
                <a:off x="5494914" y="2564385"/>
                <a:ext cx="1411348" cy="369332"/>
              </a:xfrm>
              <a:prstGeom prst="rect">
                <a:avLst/>
              </a:prstGeom>
              <a:noFill/>
            </p:spPr>
            <p:txBody>
              <a:bodyPr wrap="none" rtlCol="0">
                <a:spAutoFit/>
              </a:bodyPr>
              <a:lstStyle/>
              <a:p>
                <a14:m>
                  <m:oMath xmlns:m="http://schemas.openxmlformats.org/officeDocument/2006/math">
                    <m:r>
                      <a:rPr lang="en-US" b="1" i="1" smtClean="0">
                        <a:latin typeface="Cambria Math" panose="02040503050406030204" pitchFamily="18" charset="0"/>
                      </a:rPr>
                      <m:t>𝒕</m:t>
                    </m:r>
                    <m:r>
                      <a:rPr lang="en-US" b="1" i="1" smtClean="0">
                        <a:latin typeface="Cambria Math" panose="02040503050406030204" pitchFamily="18" charset="0"/>
                      </a:rPr>
                      <m:t>+</m:t>
                    </m:r>
                    <m:r>
                      <a:rPr lang="en-US" b="1" i="1" smtClean="0">
                        <a:latin typeface="Cambria Math" panose="02040503050406030204" pitchFamily="18" charset="0"/>
                      </a:rPr>
                      <m:t>𝟏</m:t>
                    </m:r>
                  </m:oMath>
                </a14:m>
                <a:r>
                  <a:rPr lang="en-US" b="1" dirty="0"/>
                  <a:t> rounds</a:t>
                </a:r>
              </a:p>
            </p:txBody>
          </p:sp>
        </mc:Choice>
        <mc:Fallback xmlns="">
          <p:sp>
            <p:nvSpPr>
              <p:cNvPr id="54" name="TextBox 53">
                <a:extLst>
                  <a:ext uri="{FF2B5EF4-FFF2-40B4-BE49-F238E27FC236}">
                    <a16:creationId xmlns:a16="http://schemas.microsoft.com/office/drawing/2014/main" id="{E01A3806-979E-6B75-F290-F98344E5AC9D}"/>
                  </a:ext>
                </a:extLst>
              </p:cNvPr>
              <p:cNvSpPr txBox="1">
                <a:spLocks noRot="1" noChangeAspect="1" noMove="1" noResize="1" noEditPoints="1" noAdjustHandles="1" noChangeArrowheads="1" noChangeShapeType="1" noTextEdit="1"/>
              </p:cNvSpPr>
              <p:nvPr/>
            </p:nvSpPr>
            <p:spPr>
              <a:xfrm>
                <a:off x="5494914" y="2564385"/>
                <a:ext cx="1411348" cy="369332"/>
              </a:xfrm>
              <a:prstGeom prst="rect">
                <a:avLst/>
              </a:prstGeom>
              <a:blipFill>
                <a:blip r:embed="rId5"/>
                <a:stretch>
                  <a:fillRect t="-10000" r="-3448" b="-26667"/>
                </a:stretch>
              </a:blipFill>
            </p:spPr>
            <p:txBody>
              <a:bodyPr/>
              <a:lstStyle/>
              <a:p>
                <a:r>
                  <a:rPr lang="en-US">
                    <a:noFill/>
                  </a:rPr>
                  <a:t> </a:t>
                </a:r>
              </a:p>
            </p:txBody>
          </p:sp>
        </mc:Fallback>
      </mc:AlternateContent>
      <p:sp>
        <p:nvSpPr>
          <p:cNvPr id="55" name="Rectangle: Rounded Corners 29">
            <a:extLst>
              <a:ext uri="{FF2B5EF4-FFF2-40B4-BE49-F238E27FC236}">
                <a16:creationId xmlns:a16="http://schemas.microsoft.com/office/drawing/2014/main" id="{70AA48AE-52F6-87D4-4F66-1B138618798C}"/>
              </a:ext>
            </a:extLst>
          </p:cNvPr>
          <p:cNvSpPr/>
          <p:nvPr/>
        </p:nvSpPr>
        <p:spPr>
          <a:xfrm>
            <a:off x="9241355" y="4650008"/>
            <a:ext cx="2383972" cy="979714"/>
          </a:xfrm>
          <a:prstGeom prst="roundRect">
            <a:avLst>
              <a:gd name="adj" fmla="val 5000"/>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2. Remove server from the system. (No longer eligible to be a leader)</a:t>
            </a:r>
          </a:p>
        </p:txBody>
      </p:sp>
      <p:sp>
        <p:nvSpPr>
          <p:cNvPr id="56" name="Rectangle: Rounded Corners 30">
            <a:extLst>
              <a:ext uri="{FF2B5EF4-FFF2-40B4-BE49-F238E27FC236}">
                <a16:creationId xmlns:a16="http://schemas.microsoft.com/office/drawing/2014/main" id="{5A06D989-575B-635A-4E65-B3A24EC227D7}"/>
              </a:ext>
            </a:extLst>
          </p:cNvPr>
          <p:cNvSpPr/>
          <p:nvPr/>
        </p:nvSpPr>
        <p:spPr>
          <a:xfrm>
            <a:off x="9232528" y="1763683"/>
            <a:ext cx="2383972" cy="979714"/>
          </a:xfrm>
          <a:prstGeom prst="roundRect">
            <a:avLst>
              <a:gd name="adj" fmla="val 5000"/>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2. Add the sharing for the random number to local state</a:t>
            </a:r>
          </a:p>
        </p:txBody>
      </p:sp>
      <p:sp>
        <p:nvSpPr>
          <p:cNvPr id="57" name="TextBox 56">
            <a:extLst>
              <a:ext uri="{FF2B5EF4-FFF2-40B4-BE49-F238E27FC236}">
                <a16:creationId xmlns:a16="http://schemas.microsoft.com/office/drawing/2014/main" id="{BDC3E68A-DFD1-9952-C6B7-B59A5DDF046F}"/>
              </a:ext>
            </a:extLst>
          </p:cNvPr>
          <p:cNvSpPr txBox="1"/>
          <p:nvPr/>
        </p:nvSpPr>
        <p:spPr>
          <a:xfrm>
            <a:off x="10089336" y="3311982"/>
            <a:ext cx="688009" cy="769441"/>
          </a:xfrm>
          <a:prstGeom prst="rect">
            <a:avLst/>
          </a:prstGeom>
          <a:noFill/>
        </p:spPr>
        <p:txBody>
          <a:bodyPr wrap="none" rtlCol="0">
            <a:spAutoFit/>
          </a:bodyPr>
          <a:lstStyle/>
          <a:p>
            <a:r>
              <a:rPr lang="en-US" sz="4400" b="1"/>
              <a:t>or</a:t>
            </a:r>
          </a:p>
        </p:txBody>
      </p:sp>
      <p:grpSp>
        <p:nvGrpSpPr>
          <p:cNvPr id="58" name="Group 57">
            <a:extLst>
              <a:ext uri="{FF2B5EF4-FFF2-40B4-BE49-F238E27FC236}">
                <a16:creationId xmlns:a16="http://schemas.microsoft.com/office/drawing/2014/main" id="{C53A7082-915C-2757-9DB2-EE588B3B5EF1}"/>
              </a:ext>
            </a:extLst>
          </p:cNvPr>
          <p:cNvGrpSpPr/>
          <p:nvPr/>
        </p:nvGrpSpPr>
        <p:grpSpPr>
          <a:xfrm>
            <a:off x="570284" y="1717498"/>
            <a:ext cx="1586609" cy="846971"/>
            <a:chOff x="570284" y="1717498"/>
            <a:chExt cx="1586609" cy="846971"/>
          </a:xfrm>
        </p:grpSpPr>
        <p:sp>
          <p:nvSpPr>
            <p:cNvPr id="59" name="Rectangle: Rounded Corners 33">
              <a:extLst>
                <a:ext uri="{FF2B5EF4-FFF2-40B4-BE49-F238E27FC236}">
                  <a16:creationId xmlns:a16="http://schemas.microsoft.com/office/drawing/2014/main" id="{7271B4C2-E1FE-79B6-A27D-ADBF01D5ADF9}"/>
                </a:ext>
              </a:extLst>
            </p:cNvPr>
            <p:cNvSpPr/>
            <p:nvPr/>
          </p:nvSpPr>
          <p:spPr>
            <a:xfrm>
              <a:off x="570284" y="1717498"/>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0xf567</a:t>
              </a:r>
            </a:p>
          </p:txBody>
        </p:sp>
        <p:pic>
          <p:nvPicPr>
            <p:cNvPr id="60" name="Picture 59" descr="Icon&#10;&#10;Description automatically generated">
              <a:extLst>
                <a:ext uri="{FF2B5EF4-FFF2-40B4-BE49-F238E27FC236}">
                  <a16:creationId xmlns:a16="http://schemas.microsoft.com/office/drawing/2014/main" id="{3298B199-36BF-794C-1C9C-DADA22D687D1}"/>
                </a:ext>
              </a:extLst>
            </p:cNvPr>
            <p:cNvPicPr>
              <a:picLocks noChangeAspect="1"/>
            </p:cNvPicPr>
            <p:nvPr/>
          </p:nvPicPr>
          <p:blipFill>
            <a:blip r:embed="rId6"/>
            <a:stretch>
              <a:fillRect/>
            </a:stretch>
          </p:blipFill>
          <p:spPr>
            <a:xfrm>
              <a:off x="1684536" y="2092112"/>
              <a:ext cx="472357" cy="472357"/>
            </a:xfrm>
            <a:prstGeom prst="rect">
              <a:avLst/>
            </a:prstGeom>
            <a:ln>
              <a:noFill/>
            </a:ln>
            <a:effectLst>
              <a:softEdge rad="112500"/>
            </a:effectLst>
          </p:spPr>
        </p:pic>
      </p:grpSp>
      <mc:AlternateContent xmlns:mc="http://schemas.openxmlformats.org/markup-compatibility/2006" xmlns:a14="http://schemas.microsoft.com/office/drawing/2010/main">
        <mc:Choice Requires="a14">
          <p:sp>
            <p:nvSpPr>
              <p:cNvPr id="61" name="Rectangle: Rounded Corners 35">
                <a:extLst>
                  <a:ext uri="{FF2B5EF4-FFF2-40B4-BE49-F238E27FC236}">
                    <a16:creationId xmlns:a16="http://schemas.microsoft.com/office/drawing/2014/main" id="{222E47FB-DA70-6713-65DB-4950A1023B0D}"/>
                  </a:ext>
                </a:extLst>
              </p:cNvPr>
              <p:cNvSpPr/>
              <p:nvPr/>
            </p:nvSpPr>
            <p:spPr>
              <a:xfrm>
                <a:off x="4760513" y="1548078"/>
                <a:ext cx="2765702" cy="996945"/>
              </a:xfrm>
              <a:prstGeom prst="roundRect">
                <a:avLst>
                  <a:gd name="adj" fmla="val 5526"/>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a:t>3. Reconstruct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+1 </m:t>
                    </m:r>
                  </m:oMath>
                </a14:m>
                <a:r>
                  <a:rPr lang="en-US" dirty="0" err="1"/>
                  <a:t>sharings</a:t>
                </a:r>
                <a:r>
                  <a:rPr lang="en-US" dirty="0"/>
                  <a:t> to build the beacon</a:t>
                </a:r>
              </a:p>
            </p:txBody>
          </p:sp>
        </mc:Choice>
        <mc:Fallback xmlns="">
          <p:sp>
            <p:nvSpPr>
              <p:cNvPr id="61" name="Rectangle: Rounded Corners 35">
                <a:extLst>
                  <a:ext uri="{FF2B5EF4-FFF2-40B4-BE49-F238E27FC236}">
                    <a16:creationId xmlns:a16="http://schemas.microsoft.com/office/drawing/2014/main" id="{222E47FB-DA70-6713-65DB-4950A1023B0D}"/>
                  </a:ext>
                </a:extLst>
              </p:cNvPr>
              <p:cNvSpPr>
                <a:spLocks noRot="1" noChangeAspect="1" noMove="1" noResize="1" noEditPoints="1" noAdjustHandles="1" noChangeArrowheads="1" noChangeShapeType="1" noTextEdit="1"/>
              </p:cNvSpPr>
              <p:nvPr/>
            </p:nvSpPr>
            <p:spPr>
              <a:xfrm>
                <a:off x="4760513" y="1548078"/>
                <a:ext cx="2765702" cy="996945"/>
              </a:xfrm>
              <a:prstGeom prst="roundRect">
                <a:avLst>
                  <a:gd name="adj" fmla="val 5526"/>
                </a:avLst>
              </a:prstGeom>
              <a:blipFill>
                <a:blip r:embed="rId7"/>
                <a:stretch>
                  <a:fillRect b="-4819"/>
                </a:stretch>
              </a:blipFill>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2C4F1BDC-1BC5-2D38-49E0-DE6675C3CA37}"/>
              </a:ext>
            </a:extLst>
          </p:cNvPr>
          <p:cNvCxnSpPr>
            <a:cxnSpLocks/>
            <a:stCxn id="49" idx="3"/>
          </p:cNvCxnSpPr>
          <p:nvPr/>
        </p:nvCxnSpPr>
        <p:spPr>
          <a:xfrm>
            <a:off x="2900598" y="2775204"/>
            <a:ext cx="2535040" cy="590486"/>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63" name="Straight Arrow Connector 62">
            <a:extLst>
              <a:ext uri="{FF2B5EF4-FFF2-40B4-BE49-F238E27FC236}">
                <a16:creationId xmlns:a16="http://schemas.microsoft.com/office/drawing/2014/main" id="{C3921CEB-45B8-8E3E-EEB3-FC07CE067DDA}"/>
              </a:ext>
            </a:extLst>
          </p:cNvPr>
          <p:cNvCxnSpPr>
            <a:cxnSpLocks/>
            <a:stCxn id="45" idx="3"/>
          </p:cNvCxnSpPr>
          <p:nvPr/>
        </p:nvCxnSpPr>
        <p:spPr>
          <a:xfrm flipV="1">
            <a:off x="2900598" y="3568636"/>
            <a:ext cx="2535040" cy="2"/>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64" name="Straight Arrow Connector 63">
            <a:extLst>
              <a:ext uri="{FF2B5EF4-FFF2-40B4-BE49-F238E27FC236}">
                <a16:creationId xmlns:a16="http://schemas.microsoft.com/office/drawing/2014/main" id="{DAF103A5-C07B-FB40-2B04-F102BA9C8B9B}"/>
              </a:ext>
            </a:extLst>
          </p:cNvPr>
          <p:cNvCxnSpPr>
            <a:cxnSpLocks/>
            <a:stCxn id="48" idx="3"/>
          </p:cNvCxnSpPr>
          <p:nvPr/>
        </p:nvCxnSpPr>
        <p:spPr>
          <a:xfrm flipV="1">
            <a:off x="2959874" y="3771584"/>
            <a:ext cx="2502269" cy="649764"/>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65" name="Straight Arrow Connector 64">
            <a:extLst>
              <a:ext uri="{FF2B5EF4-FFF2-40B4-BE49-F238E27FC236}">
                <a16:creationId xmlns:a16="http://schemas.microsoft.com/office/drawing/2014/main" id="{DD1B2CBB-328E-C710-A9EB-9464130E69A3}"/>
              </a:ext>
            </a:extLst>
          </p:cNvPr>
          <p:cNvCxnSpPr>
            <a:cxnSpLocks/>
            <a:stCxn id="47" idx="3"/>
          </p:cNvCxnSpPr>
          <p:nvPr/>
        </p:nvCxnSpPr>
        <p:spPr>
          <a:xfrm flipV="1">
            <a:off x="2959874" y="3958472"/>
            <a:ext cx="2574939" cy="137486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grpSp>
        <p:nvGrpSpPr>
          <p:cNvPr id="66" name="Group 65">
            <a:extLst>
              <a:ext uri="{FF2B5EF4-FFF2-40B4-BE49-F238E27FC236}">
                <a16:creationId xmlns:a16="http://schemas.microsoft.com/office/drawing/2014/main" id="{169530B7-BEF0-6A2F-0F5A-284213EB30DD}"/>
              </a:ext>
            </a:extLst>
          </p:cNvPr>
          <p:cNvGrpSpPr/>
          <p:nvPr/>
        </p:nvGrpSpPr>
        <p:grpSpPr>
          <a:xfrm>
            <a:off x="570284" y="2515347"/>
            <a:ext cx="1586609" cy="846971"/>
            <a:chOff x="570284" y="2515347"/>
            <a:chExt cx="1586609" cy="846971"/>
          </a:xfrm>
        </p:grpSpPr>
        <p:sp>
          <p:nvSpPr>
            <p:cNvPr id="67" name="Rectangle: Rounded Corners 33">
              <a:extLst>
                <a:ext uri="{FF2B5EF4-FFF2-40B4-BE49-F238E27FC236}">
                  <a16:creationId xmlns:a16="http://schemas.microsoft.com/office/drawing/2014/main" id="{4EF4E46F-C492-37CC-A0B0-A54AE3DD7D73}"/>
                </a:ext>
              </a:extLst>
            </p:cNvPr>
            <p:cNvSpPr/>
            <p:nvPr/>
          </p:nvSpPr>
          <p:spPr>
            <a:xfrm>
              <a:off x="570284" y="2515347"/>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0xa1e3</a:t>
              </a:r>
            </a:p>
          </p:txBody>
        </p:sp>
        <p:pic>
          <p:nvPicPr>
            <p:cNvPr id="68" name="Picture 67" descr="Icon&#10;&#10;Description automatically generated">
              <a:extLst>
                <a:ext uri="{FF2B5EF4-FFF2-40B4-BE49-F238E27FC236}">
                  <a16:creationId xmlns:a16="http://schemas.microsoft.com/office/drawing/2014/main" id="{C04F18F4-0A0F-A12C-3FB5-9C3C356D01D2}"/>
                </a:ext>
              </a:extLst>
            </p:cNvPr>
            <p:cNvPicPr>
              <a:picLocks noChangeAspect="1"/>
            </p:cNvPicPr>
            <p:nvPr/>
          </p:nvPicPr>
          <p:blipFill>
            <a:blip r:embed="rId6"/>
            <a:stretch>
              <a:fillRect/>
            </a:stretch>
          </p:blipFill>
          <p:spPr>
            <a:xfrm>
              <a:off x="1684536" y="2889961"/>
              <a:ext cx="472357" cy="472357"/>
            </a:xfrm>
            <a:prstGeom prst="rect">
              <a:avLst/>
            </a:prstGeom>
            <a:ln>
              <a:noFill/>
            </a:ln>
            <a:effectLst>
              <a:softEdge rad="112500"/>
            </a:effectLst>
          </p:spPr>
        </p:pic>
      </p:grpSp>
      <p:grpSp>
        <p:nvGrpSpPr>
          <p:cNvPr id="69" name="Group 68">
            <a:extLst>
              <a:ext uri="{FF2B5EF4-FFF2-40B4-BE49-F238E27FC236}">
                <a16:creationId xmlns:a16="http://schemas.microsoft.com/office/drawing/2014/main" id="{57CA3B33-FCB1-2224-59A7-BDC90B087BFF}"/>
              </a:ext>
            </a:extLst>
          </p:cNvPr>
          <p:cNvGrpSpPr/>
          <p:nvPr/>
        </p:nvGrpSpPr>
        <p:grpSpPr>
          <a:xfrm>
            <a:off x="570284" y="3313196"/>
            <a:ext cx="1586609" cy="846971"/>
            <a:chOff x="570284" y="3313196"/>
            <a:chExt cx="1586609" cy="846971"/>
          </a:xfrm>
        </p:grpSpPr>
        <p:sp>
          <p:nvSpPr>
            <p:cNvPr id="70" name="Rectangle: Rounded Corners 33">
              <a:extLst>
                <a:ext uri="{FF2B5EF4-FFF2-40B4-BE49-F238E27FC236}">
                  <a16:creationId xmlns:a16="http://schemas.microsoft.com/office/drawing/2014/main" id="{130E29FA-B8E8-738D-25CD-AD76E75AB378}"/>
                </a:ext>
              </a:extLst>
            </p:cNvPr>
            <p:cNvSpPr/>
            <p:nvPr/>
          </p:nvSpPr>
          <p:spPr>
            <a:xfrm>
              <a:off x="570284" y="3313196"/>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0xd5f33</a:t>
              </a:r>
            </a:p>
          </p:txBody>
        </p:sp>
        <p:pic>
          <p:nvPicPr>
            <p:cNvPr id="71" name="Picture 70" descr="Icon&#10;&#10;Description automatically generated">
              <a:extLst>
                <a:ext uri="{FF2B5EF4-FFF2-40B4-BE49-F238E27FC236}">
                  <a16:creationId xmlns:a16="http://schemas.microsoft.com/office/drawing/2014/main" id="{9CC8A4D3-16C1-C7E1-BB23-3F1463A1CCF1}"/>
                </a:ext>
              </a:extLst>
            </p:cNvPr>
            <p:cNvPicPr>
              <a:picLocks noChangeAspect="1"/>
            </p:cNvPicPr>
            <p:nvPr/>
          </p:nvPicPr>
          <p:blipFill>
            <a:blip r:embed="rId6"/>
            <a:stretch>
              <a:fillRect/>
            </a:stretch>
          </p:blipFill>
          <p:spPr>
            <a:xfrm>
              <a:off x="1684536" y="3687810"/>
              <a:ext cx="472357" cy="472357"/>
            </a:xfrm>
            <a:prstGeom prst="rect">
              <a:avLst/>
            </a:prstGeom>
            <a:ln>
              <a:noFill/>
            </a:ln>
            <a:effectLst>
              <a:softEdge rad="112500"/>
            </a:effectLst>
          </p:spPr>
        </p:pic>
      </p:grpSp>
      <p:grpSp>
        <p:nvGrpSpPr>
          <p:cNvPr id="72" name="Group 71">
            <a:extLst>
              <a:ext uri="{FF2B5EF4-FFF2-40B4-BE49-F238E27FC236}">
                <a16:creationId xmlns:a16="http://schemas.microsoft.com/office/drawing/2014/main" id="{575A4B5F-6D99-9571-FB6F-A221A8D66DA6}"/>
              </a:ext>
            </a:extLst>
          </p:cNvPr>
          <p:cNvGrpSpPr/>
          <p:nvPr/>
        </p:nvGrpSpPr>
        <p:grpSpPr>
          <a:xfrm>
            <a:off x="570284" y="4111045"/>
            <a:ext cx="1586609" cy="846971"/>
            <a:chOff x="570284" y="4111045"/>
            <a:chExt cx="1586609" cy="846971"/>
          </a:xfrm>
        </p:grpSpPr>
        <p:sp>
          <p:nvSpPr>
            <p:cNvPr id="73" name="Rectangle: Rounded Corners 33">
              <a:extLst>
                <a:ext uri="{FF2B5EF4-FFF2-40B4-BE49-F238E27FC236}">
                  <a16:creationId xmlns:a16="http://schemas.microsoft.com/office/drawing/2014/main" id="{4FFA20C4-50A4-DE07-2D7A-3858CE80D615}"/>
                </a:ext>
              </a:extLst>
            </p:cNvPr>
            <p:cNvSpPr/>
            <p:nvPr/>
          </p:nvSpPr>
          <p:spPr>
            <a:xfrm>
              <a:off x="570284" y="4111045"/>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0x986e</a:t>
              </a:r>
            </a:p>
          </p:txBody>
        </p:sp>
        <p:pic>
          <p:nvPicPr>
            <p:cNvPr id="74" name="Picture 73" descr="Icon&#10;&#10;Description automatically generated">
              <a:extLst>
                <a:ext uri="{FF2B5EF4-FFF2-40B4-BE49-F238E27FC236}">
                  <a16:creationId xmlns:a16="http://schemas.microsoft.com/office/drawing/2014/main" id="{0E79FE33-D7CB-D4B9-DA20-91B17DF36ECC}"/>
                </a:ext>
              </a:extLst>
            </p:cNvPr>
            <p:cNvPicPr>
              <a:picLocks noChangeAspect="1"/>
            </p:cNvPicPr>
            <p:nvPr/>
          </p:nvPicPr>
          <p:blipFill>
            <a:blip r:embed="rId6"/>
            <a:stretch>
              <a:fillRect/>
            </a:stretch>
          </p:blipFill>
          <p:spPr>
            <a:xfrm>
              <a:off x="1684536" y="4485659"/>
              <a:ext cx="472357" cy="472357"/>
            </a:xfrm>
            <a:prstGeom prst="rect">
              <a:avLst/>
            </a:prstGeom>
            <a:ln>
              <a:noFill/>
            </a:ln>
            <a:effectLst>
              <a:softEdge rad="112500"/>
            </a:effectLst>
          </p:spPr>
        </p:pic>
      </p:grpSp>
      <p:grpSp>
        <p:nvGrpSpPr>
          <p:cNvPr id="75" name="Group 74">
            <a:extLst>
              <a:ext uri="{FF2B5EF4-FFF2-40B4-BE49-F238E27FC236}">
                <a16:creationId xmlns:a16="http://schemas.microsoft.com/office/drawing/2014/main" id="{D3B17877-4EC5-DC57-A78D-B7150B462380}"/>
              </a:ext>
            </a:extLst>
          </p:cNvPr>
          <p:cNvGrpSpPr/>
          <p:nvPr/>
        </p:nvGrpSpPr>
        <p:grpSpPr>
          <a:xfrm>
            <a:off x="570284" y="4908895"/>
            <a:ext cx="1586609" cy="846971"/>
            <a:chOff x="570284" y="4908895"/>
            <a:chExt cx="1586609" cy="846971"/>
          </a:xfrm>
        </p:grpSpPr>
        <p:sp>
          <p:nvSpPr>
            <p:cNvPr id="76" name="Rectangle: Rounded Corners 33">
              <a:extLst>
                <a:ext uri="{FF2B5EF4-FFF2-40B4-BE49-F238E27FC236}">
                  <a16:creationId xmlns:a16="http://schemas.microsoft.com/office/drawing/2014/main" id="{022E67A6-C3A8-1DAF-B7DD-84A03A6DF882}"/>
                </a:ext>
              </a:extLst>
            </p:cNvPr>
            <p:cNvSpPr/>
            <p:nvPr/>
          </p:nvSpPr>
          <p:spPr>
            <a:xfrm>
              <a:off x="570284" y="4908895"/>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0x0000</a:t>
              </a:r>
            </a:p>
          </p:txBody>
        </p:sp>
        <p:pic>
          <p:nvPicPr>
            <p:cNvPr id="77" name="Picture 76" descr="Icon&#10;&#10;Description automatically generated">
              <a:extLst>
                <a:ext uri="{FF2B5EF4-FFF2-40B4-BE49-F238E27FC236}">
                  <a16:creationId xmlns:a16="http://schemas.microsoft.com/office/drawing/2014/main" id="{9A6B9714-3A28-EC3E-5D26-18BDE21ABDE1}"/>
                </a:ext>
              </a:extLst>
            </p:cNvPr>
            <p:cNvPicPr>
              <a:picLocks noChangeAspect="1"/>
            </p:cNvPicPr>
            <p:nvPr/>
          </p:nvPicPr>
          <p:blipFill>
            <a:blip r:embed="rId6"/>
            <a:stretch>
              <a:fillRect/>
            </a:stretch>
          </p:blipFill>
          <p:spPr>
            <a:xfrm>
              <a:off x="1684536" y="5283509"/>
              <a:ext cx="472357" cy="472357"/>
            </a:xfrm>
            <a:prstGeom prst="rect">
              <a:avLst/>
            </a:prstGeom>
            <a:ln>
              <a:noFill/>
            </a:ln>
            <a:effectLst>
              <a:softEdge rad="112500"/>
            </a:effectLst>
          </p:spPr>
        </p:pic>
      </p:grpSp>
      <p:sp>
        <p:nvSpPr>
          <p:cNvPr id="6" name="Slide Number Placeholder 5">
            <a:extLst>
              <a:ext uri="{FF2B5EF4-FFF2-40B4-BE49-F238E27FC236}">
                <a16:creationId xmlns:a16="http://schemas.microsoft.com/office/drawing/2014/main" id="{7DE121A3-F8DD-31F1-0E3D-7C7BBC5CEC60}"/>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28</a:t>
            </a:fld>
            <a:endParaRPr lang="en-US" dirty="0"/>
          </a:p>
        </p:txBody>
      </p:sp>
    </p:spTree>
    <p:extLst>
      <p:ext uri="{BB962C8B-B14F-4D97-AF65-F5344CB8AC3E}">
        <p14:creationId xmlns:p14="http://schemas.microsoft.com/office/powerpoint/2010/main" val="28651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4" grpId="0"/>
      <p:bldP spid="55" grpId="0" animBg="1"/>
      <p:bldP spid="56" grpId="0" animBg="1"/>
      <p:bldP spid="57" grpId="0"/>
      <p:bldP spid="6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976E0F-8142-1E57-2F65-7ECCA9F13DB5}"/>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b="1" kern="1200" dirty="0" err="1">
                <a:solidFill>
                  <a:srgbClr val="FFFFFF"/>
                </a:solidFill>
                <a:latin typeface="+mj-lt"/>
                <a:ea typeface="+mj-ea"/>
                <a:cs typeface="+mj-cs"/>
              </a:rPr>
              <a:t>GRandPiper</a:t>
            </a:r>
            <a:endParaRPr lang="en-US" sz="6000" b="1"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4D8BF923-41CE-0FBB-D319-76DB1A55958C}"/>
              </a:ext>
            </a:extLst>
          </p:cNvPr>
          <p:cNvSpPr>
            <a:spLocks noGrp="1"/>
          </p:cNvSpPr>
          <p:nvPr>
            <p:ph type="body" idx="1"/>
          </p:nvPr>
        </p:nvSpPr>
        <p:spPr>
          <a:xfrm>
            <a:off x="1848465" y="5258851"/>
            <a:ext cx="8495070" cy="904005"/>
          </a:xfrm>
        </p:spPr>
        <p:txBody>
          <a:bodyPr vert="horz" lIns="91440" tIns="45720" rIns="91440" bIns="45720" rtlCol="0">
            <a:normAutofit/>
          </a:bodyPr>
          <a:lstStyle/>
          <a:p>
            <a:pPr algn="ctr"/>
            <a:r>
              <a:rPr lang="en-US" sz="2400" b="1" dirty="0">
                <a:solidFill>
                  <a:srgbClr val="FFFFFF"/>
                </a:solidFill>
              </a:rPr>
              <a:t>Synchronous, always quadratic</a:t>
            </a:r>
            <a:r>
              <a:rPr lang="en-US" sz="2400" b="1" kern="1200" dirty="0">
                <a:solidFill>
                  <a:srgbClr val="FFFFFF"/>
                </a:solidFill>
                <a:latin typeface="+mn-lt"/>
                <a:ea typeface="+mn-ea"/>
                <a:cs typeface="+mn-cs"/>
              </a:rPr>
              <a:t> random beacon</a:t>
            </a:r>
          </a:p>
        </p:txBody>
      </p:sp>
      <p:sp>
        <p:nvSpPr>
          <p:cNvPr id="14" name="Oval 13">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ice with solid fill">
            <a:extLst>
              <a:ext uri="{FF2B5EF4-FFF2-40B4-BE49-F238E27FC236}">
                <a16:creationId xmlns:a16="http://schemas.microsoft.com/office/drawing/2014/main" id="{24D7A971-3B80-5314-FCEE-9D6F0D1CBF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06212" y="1369549"/>
            <a:ext cx="1179576" cy="1179576"/>
          </a:xfrm>
          <a:prstGeom prst="rect">
            <a:avLst/>
          </a:prstGeom>
        </p:spPr>
      </p:pic>
      <p:sp>
        <p:nvSpPr>
          <p:cNvPr id="6" name="TextBox 5">
            <a:extLst>
              <a:ext uri="{FF2B5EF4-FFF2-40B4-BE49-F238E27FC236}">
                <a16:creationId xmlns:a16="http://schemas.microsoft.com/office/drawing/2014/main" id="{8975FD4C-152C-7439-7523-AEF2AC521749}"/>
              </a:ext>
            </a:extLst>
          </p:cNvPr>
          <p:cNvSpPr txBox="1"/>
          <p:nvPr/>
        </p:nvSpPr>
        <p:spPr>
          <a:xfrm>
            <a:off x="27317" y="6184007"/>
            <a:ext cx="11733362" cy="646331"/>
          </a:xfrm>
          <a:prstGeom prst="rect">
            <a:avLst/>
          </a:prstGeom>
          <a:noFill/>
        </p:spPr>
        <p:txBody>
          <a:bodyPr wrap="square">
            <a:spAutoFit/>
          </a:bodyPr>
          <a:lstStyle/>
          <a:p>
            <a:r>
              <a:rPr lang="en-US" b="0" i="1" u="none" strike="noStrike" dirty="0" err="1">
                <a:solidFill>
                  <a:srgbClr val="DCDCDC"/>
                </a:solidFill>
                <a:effectLst/>
                <a:latin typeface="-apple-system"/>
              </a:rPr>
              <a:t>RandPiper</a:t>
            </a:r>
            <a:r>
              <a:rPr lang="en-US" b="0" i="1" u="none" strike="noStrike" dirty="0">
                <a:solidFill>
                  <a:srgbClr val="DCDCDC"/>
                </a:solidFill>
                <a:effectLst/>
                <a:latin typeface="-apple-system"/>
              </a:rPr>
              <a:t> – Reconfiguration Friendly Random Beacons with Quadratic Communication.</a:t>
            </a:r>
            <a:r>
              <a:rPr lang="en-US" b="0" i="0" u="none" strike="noStrike" dirty="0">
                <a:solidFill>
                  <a:srgbClr val="DCDCDC"/>
                </a:solidFill>
                <a:effectLst/>
                <a:latin typeface="-apple-system"/>
              </a:rPr>
              <a:t> CCS 2021. </a:t>
            </a:r>
            <a:r>
              <a:rPr lang="en-US" b="1" i="0" u="none" strike="noStrike" dirty="0">
                <a:solidFill>
                  <a:srgbClr val="DCDCDC"/>
                </a:solidFill>
                <a:effectLst/>
                <a:latin typeface="-apple-system"/>
              </a:rPr>
              <a:t>Adithya Bhat</a:t>
            </a:r>
            <a:r>
              <a:rPr lang="en-US" b="0" i="0" u="none" strike="noStrike" dirty="0">
                <a:solidFill>
                  <a:srgbClr val="DCDCDC"/>
                </a:solidFill>
                <a:effectLst/>
                <a:latin typeface="-apple-system"/>
              </a:rPr>
              <a:t>, </a:t>
            </a:r>
            <a:r>
              <a:rPr lang="en-US" b="0" i="0" u="none" strike="noStrike" dirty="0" err="1">
                <a:solidFill>
                  <a:srgbClr val="DCDCDC"/>
                </a:solidFill>
                <a:effectLst/>
                <a:latin typeface="-apple-system"/>
              </a:rPr>
              <a:t>Nibesh</a:t>
            </a:r>
            <a:r>
              <a:rPr lang="en-US" b="0" i="0" u="none" strike="noStrike" dirty="0">
                <a:solidFill>
                  <a:srgbClr val="DCDCDC"/>
                </a:solidFill>
                <a:effectLst/>
                <a:latin typeface="-apple-system"/>
              </a:rPr>
              <a:t> Shrestha, Aniket Kate, Kartik Nayak.</a:t>
            </a:r>
            <a:endParaRPr lang="en-US" dirty="0"/>
          </a:p>
        </p:txBody>
      </p:sp>
      <p:sp>
        <p:nvSpPr>
          <p:cNvPr id="10" name="Slide Number Placeholder 9">
            <a:extLst>
              <a:ext uri="{FF2B5EF4-FFF2-40B4-BE49-F238E27FC236}">
                <a16:creationId xmlns:a16="http://schemas.microsoft.com/office/drawing/2014/main" id="{C6F1DC08-D721-94C2-8773-26227C3B892C}"/>
              </a:ext>
            </a:extLst>
          </p:cNvPr>
          <p:cNvSpPr>
            <a:spLocks noGrp="1"/>
          </p:cNvSpPr>
          <p:nvPr>
            <p:ph type="sldNum" sz="quarter" idx="12"/>
          </p:nvPr>
        </p:nvSpPr>
        <p:spPr/>
        <p:txBody>
          <a:bodyPr/>
          <a:lstStyle/>
          <a:p>
            <a:fld id="{1F2B25C4-2BDB-4E48-8978-07CD07B90987}" type="slidenum">
              <a:rPr lang="en-US" smtClean="0"/>
              <a:t>29</a:t>
            </a:fld>
            <a:endParaRPr lang="en-US"/>
          </a:p>
        </p:txBody>
      </p:sp>
    </p:spTree>
    <p:extLst>
      <p:ext uri="{BB962C8B-B14F-4D97-AF65-F5344CB8AC3E}">
        <p14:creationId xmlns:p14="http://schemas.microsoft.com/office/powerpoint/2010/main" val="1873204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A155A-F31B-BD4A-98DC-01DE980D301E}"/>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80E1DAEF-7781-B440-BC01-A1A22CEB0FCF}"/>
              </a:ext>
            </a:extLst>
          </p:cNvPr>
          <p:cNvSpPr>
            <a:spLocks noGrp="1"/>
          </p:cNvSpPr>
          <p:nvPr>
            <p:ph idx="1"/>
          </p:nvPr>
        </p:nvSpPr>
        <p:spPr/>
        <p:txBody>
          <a:bodyPr>
            <a:normAutofit/>
          </a:bodyPr>
          <a:lstStyle/>
          <a:p>
            <a:r>
              <a:rPr lang="en-US" dirty="0"/>
              <a:t>A coin-toss protocol can be used to agree on something</a:t>
            </a:r>
          </a:p>
          <a:p>
            <a:pPr lvl="1"/>
            <a:r>
              <a:rPr lang="en-US" dirty="0"/>
              <a:t>who does the dishes</a:t>
            </a:r>
          </a:p>
          <a:p>
            <a:pPr lvl="1"/>
            <a:r>
              <a:rPr lang="en-US" dirty="0"/>
              <a:t>who goes first in a contest/sports</a:t>
            </a:r>
          </a:p>
          <a:p>
            <a:pPr lvl="1"/>
            <a:r>
              <a:rPr lang="en-US" dirty="0"/>
              <a:t>Zero knowledge protocols, 2-party MPC</a:t>
            </a:r>
          </a:p>
          <a:p>
            <a:r>
              <a:rPr lang="en-US" dirty="0"/>
              <a:t>A random beacon protocol is used when continuous service is required</a:t>
            </a:r>
          </a:p>
          <a:p>
            <a:pPr lvl="1"/>
            <a:r>
              <a:rPr lang="en-US" dirty="0"/>
              <a:t>Lotteries and Casinos</a:t>
            </a:r>
          </a:p>
          <a:p>
            <a:pPr lvl="1"/>
            <a:r>
              <a:rPr lang="en-US" dirty="0"/>
              <a:t>Proof-of-Stake systems, Asynchronous agreement (due to FLP)</a:t>
            </a:r>
          </a:p>
          <a:p>
            <a:pPr lvl="1"/>
            <a:r>
              <a:rPr lang="en-US" dirty="0"/>
              <a:t>MPC</a:t>
            </a:r>
          </a:p>
        </p:txBody>
      </p:sp>
      <p:sp>
        <p:nvSpPr>
          <p:cNvPr id="8" name="Slide Number Placeholder 7">
            <a:extLst>
              <a:ext uri="{FF2B5EF4-FFF2-40B4-BE49-F238E27FC236}">
                <a16:creationId xmlns:a16="http://schemas.microsoft.com/office/drawing/2014/main" id="{683A37FC-46AD-DA1D-F645-B2B07FE60606}"/>
              </a:ext>
            </a:extLst>
          </p:cNvPr>
          <p:cNvSpPr>
            <a:spLocks noGrp="1"/>
          </p:cNvSpPr>
          <p:nvPr>
            <p:ph type="sldNum" sz="quarter" idx="12"/>
          </p:nvPr>
        </p:nvSpPr>
        <p:spPr/>
        <p:txBody>
          <a:bodyPr/>
          <a:lstStyle/>
          <a:p>
            <a:fld id="{A2CD4435-F189-FF4B-910B-9F1842D32735}" type="slidenum">
              <a:rPr lang="en-US" smtClean="0"/>
              <a:t>3</a:t>
            </a:fld>
            <a:endParaRPr lang="en-US"/>
          </a:p>
        </p:txBody>
      </p:sp>
    </p:spTree>
    <p:extLst>
      <p:ext uri="{BB962C8B-B14F-4D97-AF65-F5344CB8AC3E}">
        <p14:creationId xmlns:p14="http://schemas.microsoft.com/office/powerpoint/2010/main" val="334446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55E48DE-1792-5B4F-BB41-6681DD775E13}"/>
                  </a:ext>
                </a:extLst>
              </p:cNvPr>
              <p:cNvSpPr txBox="1"/>
              <p:nvPr/>
            </p:nvSpPr>
            <p:spPr>
              <a:xfrm>
                <a:off x="838200" y="1317168"/>
                <a:ext cx="10733313" cy="2817566"/>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Always </a:t>
                </a:r>
                <a14:m>
                  <m:oMath xmlns:m="http://schemas.openxmlformats.org/officeDocument/2006/math">
                    <m:r>
                      <a:rPr kumimoji="0" lang="en-US" sz="2400" b="1"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𝑶</m:t>
                    </m:r>
                    <m:r>
                      <a:rPr kumimoji="0" lang="en-US" sz="2400" b="1"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m:t>
                    </m:r>
                    <m:sSup>
                      <m:sSupPr>
                        <m:ctrlPr>
                          <a:rPr kumimoji="0" lang="en-US" sz="2400" b="1"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ctrlPr>
                      </m:sSupPr>
                      <m:e>
                        <m:r>
                          <a:rPr kumimoji="0" lang="en-US" sz="2400" b="1"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𝒏</m:t>
                        </m:r>
                      </m:e>
                      <m:sup>
                        <m:r>
                          <a:rPr kumimoji="0" lang="en-US" sz="2400" b="1"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𝟐</m:t>
                        </m:r>
                      </m:sup>
                    </m:sSup>
                    <m:r>
                      <a:rPr kumimoji="0" lang="en-US" sz="2400" b="1" i="1" u="none" strike="noStrike" kern="1200" cap="none" spc="0" normalizeH="0" baseline="0" noProof="0" smtClean="0">
                        <a:ln>
                          <a:noFill/>
                        </a:ln>
                        <a:solidFill>
                          <a:srgbClr val="70AD47">
                            <a:lumMod val="75000"/>
                          </a:srgbClr>
                        </a:solidFill>
                        <a:effectLst/>
                        <a:uLnTx/>
                        <a:uFillTx/>
                        <a:latin typeface="Cambria Math" panose="02040503050406030204" pitchFamily="18" charset="0"/>
                        <a:ea typeface="+mn-ea"/>
                        <a:cs typeface="+mn-cs"/>
                      </a:rPr>
                      <m:t>)</m:t>
                    </m:r>
                  </m:oMath>
                </a14:m>
                <a:r>
                  <a:rPr kumimoji="0" lang="en-US" sz="2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communication complexity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per beacon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14:m>
                  <m:oMath xmlns:m="http://schemas.openxmlformats.org/officeDocument/2006/math">
                    <m:r>
                      <m:rPr>
                        <m:sty m:val="p"/>
                      </m:rPr>
                      <a:rPr kumimoji="0" lang="en-US" sz="24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min</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𝜅</m:t>
                    </m:r>
                    <m:r>
                      <a:rPr kumimoji="0" lang="en-US" sz="2400" b="0" i="1" u="none" strike="noStrike" kern="1200" cap="none" spc="0" normalizeH="0" baseline="0" noProof="0" dirty="0" err="1" smtClean="0">
                        <a:ln>
                          <a:noFill/>
                        </a:ln>
                        <a:solidFill>
                          <a:prstClr val="black"/>
                        </a:solidFill>
                        <a:effectLst/>
                        <a:uLnTx/>
                        <a:uFillTx/>
                        <a:latin typeface="Cambria Math" panose="02040503050406030204" pitchFamily="18" charset="0"/>
                        <a:ea typeface="+mn-ea"/>
                        <a:cs typeface="+mn-cs"/>
                      </a:rPr>
                      <m:t>,</m:t>
                    </m:r>
                    <m:r>
                      <a:rPr kumimoji="0" lang="en-US" sz="2400" b="0" i="1" u="none" strike="noStrike" kern="1200" cap="none" spc="0" normalizeH="0" baseline="0" noProof="0" dirty="0" err="1" smtClean="0">
                        <a:ln>
                          <a:noFill/>
                        </a:ln>
                        <a:solidFill>
                          <a:prstClr val="black"/>
                        </a:solidFill>
                        <a:effectLst/>
                        <a:uLnTx/>
                        <a:uFillTx/>
                        <a:latin typeface="Cambria Math" panose="02040503050406030204" pitchFamily="18" charset="0"/>
                        <a:ea typeface="+mn-ea"/>
                        <a:cs typeface="+mn-cs"/>
                      </a:rPr>
                      <m:t>𝑡</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–absolute unpredictability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Uses Publicly Verifiable Secret Sharing (PVSS)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a:rPr>
                  <a:t>The leaders are chosen using the generated randomness without repetition for </a:t>
                </a:r>
                <a14:m>
                  <m:oMath xmlns:m="http://schemas.openxmlformats.org/officeDocument/2006/math">
                    <m:r>
                      <a:rPr lang="en-US" sz="2400" b="0" i="1" smtClean="0">
                        <a:solidFill>
                          <a:prstClr val="black"/>
                        </a:solidFill>
                        <a:latin typeface="Cambria Math" panose="02040503050406030204" pitchFamily="18" charset="0"/>
                      </a:rPr>
                      <m:t>𝑡</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rounds</a:t>
                </a:r>
              </a:p>
            </p:txBody>
          </p:sp>
        </mc:Choice>
        <mc:Fallback xmlns="">
          <p:sp>
            <p:nvSpPr>
              <p:cNvPr id="3" name="TextBox 2">
                <a:extLst>
                  <a:ext uri="{FF2B5EF4-FFF2-40B4-BE49-F238E27FC236}">
                    <a16:creationId xmlns:a16="http://schemas.microsoft.com/office/drawing/2014/main" id="{655E48DE-1792-5B4F-BB41-6681DD775E13}"/>
                  </a:ext>
                </a:extLst>
              </p:cNvPr>
              <p:cNvSpPr txBox="1">
                <a:spLocks noRot="1" noChangeAspect="1" noMove="1" noResize="1" noEditPoints="1" noAdjustHandles="1" noChangeArrowheads="1" noChangeShapeType="1" noTextEdit="1"/>
              </p:cNvSpPr>
              <p:nvPr/>
            </p:nvSpPr>
            <p:spPr>
              <a:xfrm>
                <a:off x="838200" y="1317168"/>
                <a:ext cx="10733313" cy="2817566"/>
              </a:xfrm>
              <a:prstGeom prst="rect">
                <a:avLst/>
              </a:prstGeom>
              <a:blipFill>
                <a:blip r:embed="rId4"/>
                <a:stretch>
                  <a:fillRect l="-795" b="-4113"/>
                </a:stretch>
              </a:blipFill>
            </p:spPr>
            <p:txBody>
              <a:bodyPr/>
              <a:lstStyle/>
              <a:p>
                <a:r>
                  <a:rPr lang="en-US">
                    <a:noFill/>
                  </a:rPr>
                  <a:t> </a:t>
                </a:r>
              </a:p>
            </p:txBody>
          </p:sp>
        </mc:Fallback>
      </mc:AlternateContent>
      <p:sp>
        <p:nvSpPr>
          <p:cNvPr id="7" name="Title 1">
            <a:extLst>
              <a:ext uri="{FF2B5EF4-FFF2-40B4-BE49-F238E27FC236}">
                <a16:creationId xmlns:a16="http://schemas.microsoft.com/office/drawing/2014/main" id="{2AA94D9E-913D-1845-9EAB-6CA1D5FB5F9A}"/>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GRandPiper</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Slide Number Placeholder 5">
            <a:extLst>
              <a:ext uri="{FF2B5EF4-FFF2-40B4-BE49-F238E27FC236}">
                <a16:creationId xmlns:a16="http://schemas.microsoft.com/office/drawing/2014/main" id="{1B84482F-079A-2867-1696-34F20A4A6A90}"/>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30</a:t>
            </a:fld>
            <a:endParaRPr lang="en-US" dirty="0"/>
          </a:p>
        </p:txBody>
      </p:sp>
    </p:spTree>
    <p:custDataLst>
      <p:tags r:id="rId1"/>
    </p:custDataLst>
    <p:extLst>
      <p:ext uri="{BB962C8B-B14F-4D97-AF65-F5344CB8AC3E}">
        <p14:creationId xmlns:p14="http://schemas.microsoft.com/office/powerpoint/2010/main" val="175295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92CBC24-A83E-E74D-8DE9-69675D0E1C10}"/>
              </a:ext>
            </a:extLst>
          </p:cNvPr>
          <p:cNvGrpSpPr/>
          <p:nvPr/>
        </p:nvGrpSpPr>
        <p:grpSpPr>
          <a:xfrm>
            <a:off x="356615" y="2073758"/>
            <a:ext cx="1581393" cy="846971"/>
            <a:chOff x="1075210" y="3623782"/>
            <a:chExt cx="1581393" cy="846971"/>
          </a:xfrm>
        </p:grpSpPr>
        <mc:AlternateContent xmlns:mc="http://schemas.openxmlformats.org/markup-compatibility/2006" xmlns:a14="http://schemas.microsoft.com/office/drawing/2010/main">
          <mc:Choice Requires="a14">
            <p:sp>
              <p:nvSpPr>
                <p:cNvPr id="6" name="Rectangle: Rounded Corners 33">
                  <a:extLst>
                    <a:ext uri="{FF2B5EF4-FFF2-40B4-BE49-F238E27FC236}">
                      <a16:creationId xmlns:a16="http://schemas.microsoft.com/office/drawing/2014/main" id="{D10199E6-8655-3948-B28A-E82A5195EA01}"/>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6" name="Rectangle: Rounded Corners 33">
                  <a:extLst>
                    <a:ext uri="{FF2B5EF4-FFF2-40B4-BE49-F238E27FC236}">
                      <a16:creationId xmlns:a16="http://schemas.microsoft.com/office/drawing/2014/main" id="{D10199E6-8655-3948-B28A-E82A5195EA01}"/>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4"/>
                  <a:stretch>
                    <a:fillRect/>
                  </a:stretch>
                </a:blipFill>
              </p:spPr>
              <p:txBody>
                <a:bodyPr/>
                <a:lstStyle/>
                <a:p>
                  <a:r>
                    <a:rPr lang="en-US">
                      <a:noFill/>
                    </a:rPr>
                    <a:t> </a:t>
                  </a:r>
                </a:p>
              </p:txBody>
            </p:sp>
          </mc:Fallback>
        </mc:AlternateContent>
        <p:pic>
          <p:nvPicPr>
            <p:cNvPr id="7" name="Picture 6" descr="Icon&#10;&#10;Description automatically generated">
              <a:extLst>
                <a:ext uri="{FF2B5EF4-FFF2-40B4-BE49-F238E27FC236}">
                  <a16:creationId xmlns:a16="http://schemas.microsoft.com/office/drawing/2014/main" id="{93474F0D-D9CA-8742-8935-6A6D08886E98}"/>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8" name="Group 7">
            <a:extLst>
              <a:ext uri="{FF2B5EF4-FFF2-40B4-BE49-F238E27FC236}">
                <a16:creationId xmlns:a16="http://schemas.microsoft.com/office/drawing/2014/main" id="{B7905CE9-BF84-544D-91F0-B07E7914D6C0}"/>
              </a:ext>
            </a:extLst>
          </p:cNvPr>
          <p:cNvGrpSpPr/>
          <p:nvPr/>
        </p:nvGrpSpPr>
        <p:grpSpPr>
          <a:xfrm>
            <a:off x="2358422" y="2073758"/>
            <a:ext cx="1581393" cy="846971"/>
            <a:chOff x="1075210" y="3623782"/>
            <a:chExt cx="1581393" cy="846971"/>
          </a:xfrm>
        </p:grpSpPr>
        <mc:AlternateContent xmlns:mc="http://schemas.openxmlformats.org/markup-compatibility/2006" xmlns:a14="http://schemas.microsoft.com/office/drawing/2010/main">
          <mc:Choice Requires="a14">
            <p:sp>
              <p:nvSpPr>
                <p:cNvPr id="9" name="Rectangle: Rounded Corners 33">
                  <a:extLst>
                    <a:ext uri="{FF2B5EF4-FFF2-40B4-BE49-F238E27FC236}">
                      <a16:creationId xmlns:a16="http://schemas.microsoft.com/office/drawing/2014/main" id="{F294B453-E88A-D947-BBC2-3D74EA3C4EE3}"/>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9" name="Rectangle: Rounded Corners 33">
                  <a:extLst>
                    <a:ext uri="{FF2B5EF4-FFF2-40B4-BE49-F238E27FC236}">
                      <a16:creationId xmlns:a16="http://schemas.microsoft.com/office/drawing/2014/main" id="{F294B453-E88A-D947-BBC2-3D74EA3C4EE3}"/>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6"/>
                  <a:stretch>
                    <a:fillRect/>
                  </a:stretch>
                </a:blipFill>
              </p:spPr>
              <p:txBody>
                <a:bodyPr/>
                <a:lstStyle/>
                <a:p>
                  <a:r>
                    <a:rPr lang="en-US">
                      <a:noFill/>
                    </a:rPr>
                    <a:t> </a:t>
                  </a:r>
                </a:p>
              </p:txBody>
            </p:sp>
          </mc:Fallback>
        </mc:AlternateContent>
        <p:pic>
          <p:nvPicPr>
            <p:cNvPr id="10" name="Picture 9" descr="Icon&#10;&#10;Description automatically generated">
              <a:extLst>
                <a:ext uri="{FF2B5EF4-FFF2-40B4-BE49-F238E27FC236}">
                  <a16:creationId xmlns:a16="http://schemas.microsoft.com/office/drawing/2014/main" id="{7B4C0019-5CA3-CA47-ADA1-2C5D9F10A4BA}"/>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11" name="Group 10">
            <a:extLst>
              <a:ext uri="{FF2B5EF4-FFF2-40B4-BE49-F238E27FC236}">
                <a16:creationId xmlns:a16="http://schemas.microsoft.com/office/drawing/2014/main" id="{1CA65EA1-4A5F-294E-9C09-A5D007F569A9}"/>
              </a:ext>
            </a:extLst>
          </p:cNvPr>
          <p:cNvGrpSpPr/>
          <p:nvPr/>
        </p:nvGrpSpPr>
        <p:grpSpPr>
          <a:xfrm>
            <a:off x="4360229" y="2073758"/>
            <a:ext cx="1581393" cy="846971"/>
            <a:chOff x="1075210" y="3623782"/>
            <a:chExt cx="1581393" cy="846971"/>
          </a:xfrm>
        </p:grpSpPr>
        <mc:AlternateContent xmlns:mc="http://schemas.openxmlformats.org/markup-compatibility/2006" xmlns:a14="http://schemas.microsoft.com/office/drawing/2010/main">
          <mc:Choice Requires="a14">
            <p:sp>
              <p:nvSpPr>
                <p:cNvPr id="12" name="Rectangle: Rounded Corners 33">
                  <a:extLst>
                    <a:ext uri="{FF2B5EF4-FFF2-40B4-BE49-F238E27FC236}">
                      <a16:creationId xmlns:a16="http://schemas.microsoft.com/office/drawing/2014/main" id="{05FFC46A-75D3-8647-B15A-AB0B213A8B4C}"/>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2" name="Rectangle: Rounded Corners 33">
                  <a:extLst>
                    <a:ext uri="{FF2B5EF4-FFF2-40B4-BE49-F238E27FC236}">
                      <a16:creationId xmlns:a16="http://schemas.microsoft.com/office/drawing/2014/main" id="{05FFC46A-75D3-8647-B15A-AB0B213A8B4C}"/>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7"/>
                  <a:stretch>
                    <a:fillRect/>
                  </a:stretch>
                </a:blipFill>
              </p:spPr>
              <p:txBody>
                <a:bodyPr/>
                <a:lstStyle/>
                <a:p>
                  <a:r>
                    <a:rPr lang="en-US">
                      <a:noFill/>
                    </a:rPr>
                    <a:t> </a:t>
                  </a:r>
                </a:p>
              </p:txBody>
            </p:sp>
          </mc:Fallback>
        </mc:AlternateContent>
        <p:pic>
          <p:nvPicPr>
            <p:cNvPr id="13" name="Picture 12" descr="Icon&#10;&#10;Description automatically generated">
              <a:extLst>
                <a:ext uri="{FF2B5EF4-FFF2-40B4-BE49-F238E27FC236}">
                  <a16:creationId xmlns:a16="http://schemas.microsoft.com/office/drawing/2014/main" id="{1142CD36-EAB6-D045-8D78-F7ED674A6F44}"/>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14" name="Group 13">
            <a:extLst>
              <a:ext uri="{FF2B5EF4-FFF2-40B4-BE49-F238E27FC236}">
                <a16:creationId xmlns:a16="http://schemas.microsoft.com/office/drawing/2014/main" id="{71C53122-8F21-D24A-9BAD-2C8C2B50B33D}"/>
              </a:ext>
            </a:extLst>
          </p:cNvPr>
          <p:cNvGrpSpPr/>
          <p:nvPr/>
        </p:nvGrpSpPr>
        <p:grpSpPr>
          <a:xfrm>
            <a:off x="6362036" y="2073758"/>
            <a:ext cx="1581393" cy="846971"/>
            <a:chOff x="1075210" y="3623782"/>
            <a:chExt cx="1581393" cy="846971"/>
          </a:xfrm>
        </p:grpSpPr>
        <mc:AlternateContent xmlns:mc="http://schemas.openxmlformats.org/markup-compatibility/2006" xmlns:a14="http://schemas.microsoft.com/office/drawing/2010/main">
          <mc:Choice Requires="a14">
            <p:sp>
              <p:nvSpPr>
                <p:cNvPr id="15" name="Rectangle: Rounded Corners 33">
                  <a:extLst>
                    <a:ext uri="{FF2B5EF4-FFF2-40B4-BE49-F238E27FC236}">
                      <a16:creationId xmlns:a16="http://schemas.microsoft.com/office/drawing/2014/main" id="{9DFCFD79-55A9-CE41-8517-A7244B531EB5}"/>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5" name="Rectangle: Rounded Corners 33">
                  <a:extLst>
                    <a:ext uri="{FF2B5EF4-FFF2-40B4-BE49-F238E27FC236}">
                      <a16:creationId xmlns:a16="http://schemas.microsoft.com/office/drawing/2014/main" id="{9DFCFD79-55A9-CE41-8517-A7244B531EB5}"/>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8"/>
                  <a:stretch>
                    <a:fillRect/>
                  </a:stretch>
                </a:blipFill>
              </p:spPr>
              <p:txBody>
                <a:bodyPr/>
                <a:lstStyle/>
                <a:p>
                  <a:r>
                    <a:rPr lang="en-US">
                      <a:noFill/>
                    </a:rPr>
                    <a:t> </a:t>
                  </a:r>
                </a:p>
              </p:txBody>
            </p:sp>
          </mc:Fallback>
        </mc:AlternateContent>
        <p:pic>
          <p:nvPicPr>
            <p:cNvPr id="16" name="Picture 15" descr="Icon&#10;&#10;Description automatically generated">
              <a:extLst>
                <a:ext uri="{FF2B5EF4-FFF2-40B4-BE49-F238E27FC236}">
                  <a16:creationId xmlns:a16="http://schemas.microsoft.com/office/drawing/2014/main" id="{CDD1456A-E001-9149-844D-3AB688B9729C}"/>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17" name="Group 16">
            <a:extLst>
              <a:ext uri="{FF2B5EF4-FFF2-40B4-BE49-F238E27FC236}">
                <a16:creationId xmlns:a16="http://schemas.microsoft.com/office/drawing/2014/main" id="{4C8C460D-0224-0D4B-BE9F-A88DE9E9AB04}"/>
              </a:ext>
            </a:extLst>
          </p:cNvPr>
          <p:cNvGrpSpPr/>
          <p:nvPr/>
        </p:nvGrpSpPr>
        <p:grpSpPr>
          <a:xfrm>
            <a:off x="8363843" y="2073758"/>
            <a:ext cx="1581393" cy="846971"/>
            <a:chOff x="1075210" y="3623782"/>
            <a:chExt cx="1581393" cy="846971"/>
          </a:xfrm>
        </p:grpSpPr>
        <mc:AlternateContent xmlns:mc="http://schemas.openxmlformats.org/markup-compatibility/2006" xmlns:a14="http://schemas.microsoft.com/office/drawing/2010/main">
          <mc:Choice Requires="a14">
            <p:sp>
              <p:nvSpPr>
                <p:cNvPr id="18" name="Rectangle: Rounded Corners 33">
                  <a:extLst>
                    <a:ext uri="{FF2B5EF4-FFF2-40B4-BE49-F238E27FC236}">
                      <a16:creationId xmlns:a16="http://schemas.microsoft.com/office/drawing/2014/main" id="{52E1916D-6E07-4745-853F-E99E095182F2}"/>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5</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8" name="Rectangle: Rounded Corners 33">
                  <a:extLst>
                    <a:ext uri="{FF2B5EF4-FFF2-40B4-BE49-F238E27FC236}">
                      <a16:creationId xmlns:a16="http://schemas.microsoft.com/office/drawing/2014/main" id="{52E1916D-6E07-4745-853F-E99E095182F2}"/>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9"/>
                  <a:stretch>
                    <a:fillRect/>
                  </a:stretch>
                </a:blipFill>
              </p:spPr>
              <p:txBody>
                <a:bodyPr/>
                <a:lstStyle/>
                <a:p>
                  <a:r>
                    <a:rPr lang="en-US">
                      <a:noFill/>
                    </a:rPr>
                    <a:t> </a:t>
                  </a:r>
                </a:p>
              </p:txBody>
            </p:sp>
          </mc:Fallback>
        </mc:AlternateContent>
        <p:pic>
          <p:nvPicPr>
            <p:cNvPr id="19" name="Picture 18" descr="Icon&#10;&#10;Description automatically generated">
              <a:extLst>
                <a:ext uri="{FF2B5EF4-FFF2-40B4-BE49-F238E27FC236}">
                  <a16:creationId xmlns:a16="http://schemas.microsoft.com/office/drawing/2014/main" id="{7997300D-114B-EA4A-A1D1-5056827E9E08}"/>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21" name="Straight Arrow Connector 20">
            <a:extLst>
              <a:ext uri="{FF2B5EF4-FFF2-40B4-BE49-F238E27FC236}">
                <a16:creationId xmlns:a16="http://schemas.microsoft.com/office/drawing/2014/main" id="{EABCA12A-27BE-8C4B-9D0B-D5E49A79E620}"/>
              </a:ext>
            </a:extLst>
          </p:cNvPr>
          <p:cNvCxnSpPr>
            <a:cxnSpLocks/>
            <a:stCxn id="9" idx="1"/>
            <a:endCxn id="6" idx="3"/>
          </p:cNvCxnSpPr>
          <p:nvPr/>
        </p:nvCxnSpPr>
        <p:spPr>
          <a:xfrm flipH="1">
            <a:off x="1749800" y="2407258"/>
            <a:ext cx="60862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7D2BEBE1-58E7-7C45-8392-B41C2CE5407C}"/>
              </a:ext>
            </a:extLst>
          </p:cNvPr>
          <p:cNvCxnSpPr>
            <a:cxnSpLocks/>
            <a:stCxn id="12" idx="1"/>
            <a:endCxn id="9" idx="3"/>
          </p:cNvCxnSpPr>
          <p:nvPr/>
        </p:nvCxnSpPr>
        <p:spPr>
          <a:xfrm flipH="1">
            <a:off x="3751607" y="2407258"/>
            <a:ext cx="60862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33687BE1-C5E1-2C44-B40E-DA2F45D39AAC}"/>
              </a:ext>
            </a:extLst>
          </p:cNvPr>
          <p:cNvCxnSpPr>
            <a:cxnSpLocks/>
            <a:stCxn id="15" idx="1"/>
            <a:endCxn id="12" idx="3"/>
          </p:cNvCxnSpPr>
          <p:nvPr/>
        </p:nvCxnSpPr>
        <p:spPr>
          <a:xfrm flipH="1">
            <a:off x="5753414" y="2407258"/>
            <a:ext cx="60862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538CDEC2-C1EF-1044-BD2A-D73002AE7187}"/>
              </a:ext>
            </a:extLst>
          </p:cNvPr>
          <p:cNvCxnSpPr>
            <a:cxnSpLocks/>
            <a:stCxn id="18" idx="1"/>
            <a:endCxn id="15" idx="3"/>
          </p:cNvCxnSpPr>
          <p:nvPr/>
        </p:nvCxnSpPr>
        <p:spPr>
          <a:xfrm flipH="1">
            <a:off x="7755221" y="2407258"/>
            <a:ext cx="60862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grpSp>
        <p:nvGrpSpPr>
          <p:cNvPr id="31" name="Group 30">
            <a:extLst>
              <a:ext uri="{FF2B5EF4-FFF2-40B4-BE49-F238E27FC236}">
                <a16:creationId xmlns:a16="http://schemas.microsoft.com/office/drawing/2014/main" id="{AF5BE661-C536-2D44-9AD2-3732577880DE}"/>
              </a:ext>
            </a:extLst>
          </p:cNvPr>
          <p:cNvGrpSpPr/>
          <p:nvPr/>
        </p:nvGrpSpPr>
        <p:grpSpPr>
          <a:xfrm>
            <a:off x="10365649" y="2073758"/>
            <a:ext cx="1581393" cy="846971"/>
            <a:chOff x="1075210" y="3623782"/>
            <a:chExt cx="1581393" cy="846971"/>
          </a:xfrm>
        </p:grpSpPr>
        <mc:AlternateContent xmlns:mc="http://schemas.openxmlformats.org/markup-compatibility/2006" xmlns:a14="http://schemas.microsoft.com/office/drawing/2010/main">
          <mc:Choice Requires="a14">
            <p:sp>
              <p:nvSpPr>
                <p:cNvPr id="32" name="Rectangle: Rounded Corners 33">
                  <a:extLst>
                    <a:ext uri="{FF2B5EF4-FFF2-40B4-BE49-F238E27FC236}">
                      <a16:creationId xmlns:a16="http://schemas.microsoft.com/office/drawing/2014/main" id="{BBE076C2-D90D-D54C-BBE7-8044720F2203}"/>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32" name="Rectangle: Rounded Corners 33">
                  <a:extLst>
                    <a:ext uri="{FF2B5EF4-FFF2-40B4-BE49-F238E27FC236}">
                      <a16:creationId xmlns:a16="http://schemas.microsoft.com/office/drawing/2014/main" id="{BBE076C2-D90D-D54C-BBE7-8044720F2203}"/>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0"/>
                  <a:stretch>
                    <a:fillRect/>
                  </a:stretch>
                </a:blipFill>
              </p:spPr>
              <p:txBody>
                <a:bodyPr/>
                <a:lstStyle/>
                <a:p>
                  <a:r>
                    <a:rPr lang="en-US">
                      <a:noFill/>
                    </a:rPr>
                    <a:t> </a:t>
                  </a:r>
                </a:p>
              </p:txBody>
            </p:sp>
          </mc:Fallback>
        </mc:AlternateContent>
        <p:pic>
          <p:nvPicPr>
            <p:cNvPr id="33" name="Picture 32" descr="Icon&#10;&#10;Description automatically generated">
              <a:extLst>
                <a:ext uri="{FF2B5EF4-FFF2-40B4-BE49-F238E27FC236}">
                  <a16:creationId xmlns:a16="http://schemas.microsoft.com/office/drawing/2014/main" id="{584B7CA5-3A21-3B49-934A-2490DFB7DCFA}"/>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34" name="Straight Arrow Connector 33">
            <a:extLst>
              <a:ext uri="{FF2B5EF4-FFF2-40B4-BE49-F238E27FC236}">
                <a16:creationId xmlns:a16="http://schemas.microsoft.com/office/drawing/2014/main" id="{EC177F37-5518-CC48-9C5F-4C82D0F9EF78}"/>
              </a:ext>
            </a:extLst>
          </p:cNvPr>
          <p:cNvCxnSpPr>
            <a:cxnSpLocks/>
            <a:stCxn id="32" idx="1"/>
            <a:endCxn id="18" idx="3"/>
          </p:cNvCxnSpPr>
          <p:nvPr/>
        </p:nvCxnSpPr>
        <p:spPr>
          <a:xfrm flipH="1">
            <a:off x="9757028" y="2407258"/>
            <a:ext cx="608621"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pic>
        <p:nvPicPr>
          <p:cNvPr id="44" name="Picture 43" descr="Icon&#10;&#10;Description automatically generated">
            <a:extLst>
              <a:ext uri="{FF2B5EF4-FFF2-40B4-BE49-F238E27FC236}">
                <a16:creationId xmlns:a16="http://schemas.microsoft.com/office/drawing/2014/main" id="{C7624221-FF48-6244-9909-E2D22DFF4C18}"/>
              </a:ext>
            </a:extLst>
          </p:cNvPr>
          <p:cNvPicPr>
            <a:picLocks noChangeAspect="1"/>
          </p:cNvPicPr>
          <p:nvPr/>
        </p:nvPicPr>
        <p:blipFill rotWithShape="1">
          <a:blip r:embed="rId11"/>
          <a:srcRect l="25535" t="11728" r="26247" b="14402"/>
          <a:stretch/>
        </p:blipFill>
        <p:spPr>
          <a:xfrm>
            <a:off x="801684" y="3099533"/>
            <a:ext cx="691255" cy="690972"/>
          </a:xfrm>
          <a:prstGeom prst="rect">
            <a:avLst/>
          </a:prstGeom>
        </p:spPr>
      </p:pic>
      <p:pic>
        <p:nvPicPr>
          <p:cNvPr id="46" name="Picture 45" descr="Icon&#10;&#10;Description automatically generated">
            <a:extLst>
              <a:ext uri="{FF2B5EF4-FFF2-40B4-BE49-F238E27FC236}">
                <a16:creationId xmlns:a16="http://schemas.microsoft.com/office/drawing/2014/main" id="{EE73E014-D8E2-7143-AAB5-F5FBE28AA4EF}"/>
              </a:ext>
            </a:extLst>
          </p:cNvPr>
          <p:cNvPicPr>
            <a:picLocks noChangeAspect="1"/>
          </p:cNvPicPr>
          <p:nvPr/>
        </p:nvPicPr>
        <p:blipFill rotWithShape="1">
          <a:blip r:embed="rId11"/>
          <a:srcRect l="25535" t="11728" r="26247" b="14402"/>
          <a:stretch/>
        </p:blipFill>
        <p:spPr>
          <a:xfrm>
            <a:off x="2797300" y="3099533"/>
            <a:ext cx="694944" cy="690972"/>
          </a:xfrm>
          <a:prstGeom prst="rect">
            <a:avLst/>
          </a:prstGeom>
        </p:spPr>
      </p:pic>
      <p:pic>
        <p:nvPicPr>
          <p:cNvPr id="47" name="Picture 46" descr="Icon&#10;&#10;Description automatically generated">
            <a:extLst>
              <a:ext uri="{FF2B5EF4-FFF2-40B4-BE49-F238E27FC236}">
                <a16:creationId xmlns:a16="http://schemas.microsoft.com/office/drawing/2014/main" id="{B7FCF930-6000-5E4D-899D-BFE9F1275CA3}"/>
              </a:ext>
            </a:extLst>
          </p:cNvPr>
          <p:cNvPicPr>
            <a:picLocks/>
          </p:cNvPicPr>
          <p:nvPr/>
        </p:nvPicPr>
        <p:blipFill rotWithShape="1">
          <a:blip r:embed="rId11"/>
          <a:srcRect l="25535" t="11728" r="26247" b="14402"/>
          <a:stretch/>
        </p:blipFill>
        <p:spPr>
          <a:xfrm>
            <a:off x="4796605" y="3099533"/>
            <a:ext cx="694944" cy="690972"/>
          </a:xfrm>
          <a:prstGeom prst="rect">
            <a:avLst/>
          </a:prstGeom>
        </p:spPr>
      </p:pic>
      <p:pic>
        <p:nvPicPr>
          <p:cNvPr id="48" name="Picture 47" descr="Icon&#10;&#10;Description automatically generated">
            <a:extLst>
              <a:ext uri="{FF2B5EF4-FFF2-40B4-BE49-F238E27FC236}">
                <a16:creationId xmlns:a16="http://schemas.microsoft.com/office/drawing/2014/main" id="{093E0BAC-FCA5-0142-BC14-4C5430DECD8D}"/>
              </a:ext>
            </a:extLst>
          </p:cNvPr>
          <p:cNvPicPr>
            <a:picLocks/>
          </p:cNvPicPr>
          <p:nvPr/>
        </p:nvPicPr>
        <p:blipFill rotWithShape="1">
          <a:blip r:embed="rId11"/>
          <a:srcRect l="25535" t="11728" r="26247" b="14402"/>
          <a:stretch/>
        </p:blipFill>
        <p:spPr>
          <a:xfrm>
            <a:off x="6795910" y="3099533"/>
            <a:ext cx="694944" cy="690972"/>
          </a:xfrm>
          <a:prstGeom prst="rect">
            <a:avLst/>
          </a:prstGeom>
        </p:spPr>
      </p:pic>
      <p:pic>
        <p:nvPicPr>
          <p:cNvPr id="49" name="Picture 48" descr="Icon&#10;&#10;Description automatically generated">
            <a:extLst>
              <a:ext uri="{FF2B5EF4-FFF2-40B4-BE49-F238E27FC236}">
                <a16:creationId xmlns:a16="http://schemas.microsoft.com/office/drawing/2014/main" id="{EA14E5E5-612A-F948-AEDD-D8DE4E629309}"/>
              </a:ext>
            </a:extLst>
          </p:cNvPr>
          <p:cNvPicPr>
            <a:picLocks/>
          </p:cNvPicPr>
          <p:nvPr/>
        </p:nvPicPr>
        <p:blipFill rotWithShape="1">
          <a:blip r:embed="rId11"/>
          <a:srcRect l="25535" t="11728" r="26247" b="14402"/>
          <a:stretch/>
        </p:blipFill>
        <p:spPr>
          <a:xfrm>
            <a:off x="8795215" y="3099533"/>
            <a:ext cx="694944" cy="690972"/>
          </a:xfrm>
          <a:prstGeom prst="rect">
            <a:avLst/>
          </a:prstGeom>
        </p:spPr>
      </p:pic>
      <p:pic>
        <p:nvPicPr>
          <p:cNvPr id="50" name="Picture 49" descr="Icon&#10;&#10;Description automatically generated">
            <a:extLst>
              <a:ext uri="{FF2B5EF4-FFF2-40B4-BE49-F238E27FC236}">
                <a16:creationId xmlns:a16="http://schemas.microsoft.com/office/drawing/2014/main" id="{0A916E03-E602-A140-A1EF-900BD893B474}"/>
              </a:ext>
            </a:extLst>
          </p:cNvPr>
          <p:cNvPicPr>
            <a:picLocks/>
          </p:cNvPicPr>
          <p:nvPr/>
        </p:nvPicPr>
        <p:blipFill rotWithShape="1">
          <a:blip r:embed="rId11"/>
          <a:srcRect l="25535" t="11728" r="26247" b="14402"/>
          <a:stretch/>
        </p:blipFill>
        <p:spPr>
          <a:xfrm>
            <a:off x="10794519" y="3099533"/>
            <a:ext cx="694944" cy="690972"/>
          </a:xfrm>
          <a:prstGeom prst="rect">
            <a:avLst/>
          </a:prstGeom>
        </p:spPr>
      </p:pic>
      <p:grpSp>
        <p:nvGrpSpPr>
          <p:cNvPr id="57" name="Group 56">
            <a:extLst>
              <a:ext uri="{FF2B5EF4-FFF2-40B4-BE49-F238E27FC236}">
                <a16:creationId xmlns:a16="http://schemas.microsoft.com/office/drawing/2014/main" id="{FBDEF4F8-10CE-9C44-871F-0E22F916C492}"/>
              </a:ext>
            </a:extLst>
          </p:cNvPr>
          <p:cNvGrpSpPr/>
          <p:nvPr/>
        </p:nvGrpSpPr>
        <p:grpSpPr>
          <a:xfrm>
            <a:off x="681528" y="1085987"/>
            <a:ext cx="743358" cy="743358"/>
            <a:chOff x="681528" y="726049"/>
            <a:chExt cx="743358" cy="743358"/>
          </a:xfrm>
        </p:grpSpPr>
        <p:pic>
          <p:nvPicPr>
            <p:cNvPr id="37" name="Picture 36" descr="Shape&#10;&#10;Description automatically generated with low confidence">
              <a:extLst>
                <a:ext uri="{FF2B5EF4-FFF2-40B4-BE49-F238E27FC236}">
                  <a16:creationId xmlns:a16="http://schemas.microsoft.com/office/drawing/2014/main" id="{BDE16792-84DC-894D-8745-5879D4C62C85}"/>
                </a:ext>
              </a:extLst>
            </p:cNvPr>
            <p:cNvPicPr>
              <a:picLocks noChangeAspect="1"/>
            </p:cNvPicPr>
            <p:nvPr/>
          </p:nvPicPr>
          <p:blipFill>
            <a:blip r:embed="rId12"/>
            <a:stretch>
              <a:fillRect/>
            </a:stretch>
          </p:blipFill>
          <p:spPr>
            <a:xfrm>
              <a:off x="681528" y="726049"/>
              <a:ext cx="743358" cy="743358"/>
            </a:xfrm>
            <a:prstGeom prst="rect">
              <a:avLst/>
            </a:prstGeom>
            <a:ln>
              <a:noFill/>
            </a:ln>
            <a:effectLst>
              <a:outerShdw blurRad="292100" dist="139700" dir="2700000" algn="tl" rotWithShape="0">
                <a:srgbClr val="333333">
                  <a:alpha val="65000"/>
                </a:srgbClr>
              </a:outerShdw>
            </a:effectLst>
          </p:spPr>
        </p:pic>
        <p:sp>
          <p:nvSpPr>
            <p:cNvPr id="51" name="TextBox 50">
              <a:extLst>
                <a:ext uri="{FF2B5EF4-FFF2-40B4-BE49-F238E27FC236}">
                  <a16:creationId xmlns:a16="http://schemas.microsoft.com/office/drawing/2014/main" id="{4909ECFA-200E-DF40-A756-E5FA209E4147}"/>
                </a:ext>
              </a:extLst>
            </p:cNvPr>
            <p:cNvSpPr txBox="1"/>
            <p:nvPr/>
          </p:nvSpPr>
          <p:spPr>
            <a:xfrm>
              <a:off x="902364"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grpSp>
      <p:grpSp>
        <p:nvGrpSpPr>
          <p:cNvPr id="58" name="Group 57">
            <a:extLst>
              <a:ext uri="{FF2B5EF4-FFF2-40B4-BE49-F238E27FC236}">
                <a16:creationId xmlns:a16="http://schemas.microsoft.com/office/drawing/2014/main" id="{0BE6D2BF-E90F-7449-BA1A-C4BC08A2B5EE}"/>
              </a:ext>
            </a:extLst>
          </p:cNvPr>
          <p:cNvGrpSpPr/>
          <p:nvPr/>
        </p:nvGrpSpPr>
        <p:grpSpPr>
          <a:xfrm>
            <a:off x="2683335" y="1085987"/>
            <a:ext cx="743358" cy="743358"/>
            <a:chOff x="2719878" y="726049"/>
            <a:chExt cx="743358" cy="743358"/>
          </a:xfrm>
        </p:grpSpPr>
        <p:pic>
          <p:nvPicPr>
            <p:cNvPr id="38" name="Picture 37" descr="Shape&#10;&#10;Description automatically generated with low confidence">
              <a:extLst>
                <a:ext uri="{FF2B5EF4-FFF2-40B4-BE49-F238E27FC236}">
                  <a16:creationId xmlns:a16="http://schemas.microsoft.com/office/drawing/2014/main" id="{68D2A860-A1FC-E64B-846E-1F0E21F43115}"/>
                </a:ext>
              </a:extLst>
            </p:cNvPr>
            <p:cNvPicPr>
              <a:picLocks noChangeAspect="1"/>
            </p:cNvPicPr>
            <p:nvPr/>
          </p:nvPicPr>
          <p:blipFill>
            <a:blip r:embed="rId12"/>
            <a:stretch>
              <a:fillRect/>
            </a:stretch>
          </p:blipFill>
          <p:spPr>
            <a:xfrm>
              <a:off x="2719878" y="726049"/>
              <a:ext cx="743358" cy="743358"/>
            </a:xfrm>
            <a:prstGeom prst="rect">
              <a:avLst/>
            </a:prstGeom>
            <a:ln>
              <a:noFill/>
            </a:ln>
            <a:effectLst>
              <a:outerShdw blurRad="292100" dist="139700" dir="2700000" algn="tl" rotWithShape="0">
                <a:srgbClr val="333333">
                  <a:alpha val="65000"/>
                </a:srgbClr>
              </a:outerShdw>
            </a:effectLst>
          </p:spPr>
        </p:pic>
        <p:sp>
          <p:nvSpPr>
            <p:cNvPr id="52" name="TextBox 51">
              <a:extLst>
                <a:ext uri="{FF2B5EF4-FFF2-40B4-BE49-F238E27FC236}">
                  <a16:creationId xmlns:a16="http://schemas.microsoft.com/office/drawing/2014/main" id="{B485554A-FFDE-8545-876D-0405AF633624}"/>
                </a:ext>
              </a:extLst>
            </p:cNvPr>
            <p:cNvSpPr txBox="1"/>
            <p:nvPr/>
          </p:nvSpPr>
          <p:spPr>
            <a:xfrm>
              <a:off x="2961979"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2</a:t>
              </a:r>
            </a:p>
          </p:txBody>
        </p:sp>
      </p:grpSp>
      <p:grpSp>
        <p:nvGrpSpPr>
          <p:cNvPr id="60" name="Group 59">
            <a:extLst>
              <a:ext uri="{FF2B5EF4-FFF2-40B4-BE49-F238E27FC236}">
                <a16:creationId xmlns:a16="http://schemas.microsoft.com/office/drawing/2014/main" id="{1F4673D3-C91F-1E44-B641-7F273ED87A68}"/>
              </a:ext>
            </a:extLst>
          </p:cNvPr>
          <p:cNvGrpSpPr/>
          <p:nvPr/>
        </p:nvGrpSpPr>
        <p:grpSpPr>
          <a:xfrm>
            <a:off x="4685142" y="1085987"/>
            <a:ext cx="743358" cy="743358"/>
            <a:chOff x="4712549" y="726049"/>
            <a:chExt cx="743358" cy="743358"/>
          </a:xfrm>
        </p:grpSpPr>
        <p:pic>
          <p:nvPicPr>
            <p:cNvPr id="39" name="Picture 38" descr="Shape&#10;&#10;Description automatically generated with low confidence">
              <a:extLst>
                <a:ext uri="{FF2B5EF4-FFF2-40B4-BE49-F238E27FC236}">
                  <a16:creationId xmlns:a16="http://schemas.microsoft.com/office/drawing/2014/main" id="{24F82773-1675-2E49-BB27-92D411D575A4}"/>
                </a:ext>
              </a:extLst>
            </p:cNvPr>
            <p:cNvPicPr>
              <a:picLocks noChangeAspect="1"/>
            </p:cNvPicPr>
            <p:nvPr/>
          </p:nvPicPr>
          <p:blipFill>
            <a:blip r:embed="rId12"/>
            <a:stretch>
              <a:fillRect/>
            </a:stretch>
          </p:blipFill>
          <p:spPr>
            <a:xfrm>
              <a:off x="4712549" y="726049"/>
              <a:ext cx="743358" cy="743358"/>
            </a:xfrm>
            <a:prstGeom prst="rect">
              <a:avLst/>
            </a:prstGeom>
            <a:ln>
              <a:noFill/>
            </a:ln>
            <a:effectLst>
              <a:outerShdw blurRad="292100" dist="139700" dir="2700000" algn="tl" rotWithShape="0">
                <a:srgbClr val="333333">
                  <a:alpha val="65000"/>
                </a:srgbClr>
              </a:outerShdw>
            </a:effectLst>
          </p:spPr>
        </p:pic>
        <p:sp>
          <p:nvSpPr>
            <p:cNvPr id="53" name="TextBox 52">
              <a:extLst>
                <a:ext uri="{FF2B5EF4-FFF2-40B4-BE49-F238E27FC236}">
                  <a16:creationId xmlns:a16="http://schemas.microsoft.com/office/drawing/2014/main" id="{7BFD6DB7-F85C-2740-9109-3C732226C75C}"/>
                </a:ext>
              </a:extLst>
            </p:cNvPr>
            <p:cNvSpPr txBox="1"/>
            <p:nvPr/>
          </p:nvSpPr>
          <p:spPr>
            <a:xfrm>
              <a:off x="4933385"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3</a:t>
              </a:r>
            </a:p>
          </p:txBody>
        </p:sp>
      </p:grpSp>
      <p:grpSp>
        <p:nvGrpSpPr>
          <p:cNvPr id="61" name="Group 60">
            <a:extLst>
              <a:ext uri="{FF2B5EF4-FFF2-40B4-BE49-F238E27FC236}">
                <a16:creationId xmlns:a16="http://schemas.microsoft.com/office/drawing/2014/main" id="{04D3B403-AD84-7843-A9DA-6971F43C35E9}"/>
              </a:ext>
            </a:extLst>
          </p:cNvPr>
          <p:cNvGrpSpPr/>
          <p:nvPr/>
        </p:nvGrpSpPr>
        <p:grpSpPr>
          <a:xfrm>
            <a:off x="6686949" y="1085987"/>
            <a:ext cx="743358" cy="743358"/>
            <a:chOff x="6705220" y="726049"/>
            <a:chExt cx="743358" cy="743358"/>
          </a:xfrm>
        </p:grpSpPr>
        <p:pic>
          <p:nvPicPr>
            <p:cNvPr id="40" name="Picture 39" descr="Shape&#10;&#10;Description automatically generated with low confidence">
              <a:extLst>
                <a:ext uri="{FF2B5EF4-FFF2-40B4-BE49-F238E27FC236}">
                  <a16:creationId xmlns:a16="http://schemas.microsoft.com/office/drawing/2014/main" id="{339B71A6-124C-4647-8D7C-9BD6B5AE3D67}"/>
                </a:ext>
              </a:extLst>
            </p:cNvPr>
            <p:cNvPicPr>
              <a:picLocks noChangeAspect="1"/>
            </p:cNvPicPr>
            <p:nvPr/>
          </p:nvPicPr>
          <p:blipFill>
            <a:blip r:embed="rId12"/>
            <a:stretch>
              <a:fillRect/>
            </a:stretch>
          </p:blipFill>
          <p:spPr>
            <a:xfrm>
              <a:off x="6705220" y="726049"/>
              <a:ext cx="743358" cy="743358"/>
            </a:xfrm>
            <a:prstGeom prst="rect">
              <a:avLst/>
            </a:prstGeom>
            <a:ln>
              <a:noFill/>
            </a:ln>
            <a:effectLst>
              <a:outerShdw blurRad="292100" dist="139700" dir="2700000" algn="tl" rotWithShape="0">
                <a:srgbClr val="333333">
                  <a:alpha val="65000"/>
                </a:srgbClr>
              </a:outerShdw>
            </a:effectLst>
          </p:spPr>
        </p:pic>
        <p:sp>
          <p:nvSpPr>
            <p:cNvPr id="54" name="TextBox 53">
              <a:extLst>
                <a:ext uri="{FF2B5EF4-FFF2-40B4-BE49-F238E27FC236}">
                  <a16:creationId xmlns:a16="http://schemas.microsoft.com/office/drawing/2014/main" id="{6951BEDA-FF63-9B44-AFF3-2722D707C224}"/>
                </a:ext>
              </a:extLst>
            </p:cNvPr>
            <p:cNvSpPr txBox="1"/>
            <p:nvPr/>
          </p:nvSpPr>
          <p:spPr>
            <a:xfrm>
              <a:off x="6929908"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4</a:t>
              </a:r>
            </a:p>
          </p:txBody>
        </p:sp>
      </p:grpSp>
      <p:grpSp>
        <p:nvGrpSpPr>
          <p:cNvPr id="63" name="Group 62">
            <a:extLst>
              <a:ext uri="{FF2B5EF4-FFF2-40B4-BE49-F238E27FC236}">
                <a16:creationId xmlns:a16="http://schemas.microsoft.com/office/drawing/2014/main" id="{8F85B4A4-DBA4-654E-8EC1-79099A93AAF9}"/>
              </a:ext>
            </a:extLst>
          </p:cNvPr>
          <p:cNvGrpSpPr/>
          <p:nvPr/>
        </p:nvGrpSpPr>
        <p:grpSpPr>
          <a:xfrm>
            <a:off x="8688756" y="1085987"/>
            <a:ext cx="743358" cy="743358"/>
            <a:chOff x="8697891" y="726049"/>
            <a:chExt cx="743358" cy="743358"/>
          </a:xfrm>
        </p:grpSpPr>
        <p:pic>
          <p:nvPicPr>
            <p:cNvPr id="41" name="Picture 40" descr="Shape&#10;&#10;Description automatically generated with low confidence">
              <a:extLst>
                <a:ext uri="{FF2B5EF4-FFF2-40B4-BE49-F238E27FC236}">
                  <a16:creationId xmlns:a16="http://schemas.microsoft.com/office/drawing/2014/main" id="{B86FE29D-D7D6-914F-BA4E-7B1A48A2782E}"/>
                </a:ext>
              </a:extLst>
            </p:cNvPr>
            <p:cNvPicPr>
              <a:picLocks noChangeAspect="1"/>
            </p:cNvPicPr>
            <p:nvPr/>
          </p:nvPicPr>
          <p:blipFill>
            <a:blip r:embed="rId12"/>
            <a:stretch>
              <a:fillRect/>
            </a:stretch>
          </p:blipFill>
          <p:spPr>
            <a:xfrm>
              <a:off x="8697891" y="726049"/>
              <a:ext cx="743358" cy="743358"/>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id="{8B54D586-1A5A-D642-A12B-C7C969F430CB}"/>
                </a:ext>
              </a:extLst>
            </p:cNvPr>
            <p:cNvSpPr txBox="1"/>
            <p:nvPr/>
          </p:nvSpPr>
          <p:spPr>
            <a:xfrm>
              <a:off x="8918727"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5</a:t>
              </a:r>
            </a:p>
          </p:txBody>
        </p:sp>
      </p:grpSp>
      <p:grpSp>
        <p:nvGrpSpPr>
          <p:cNvPr id="64" name="Group 63">
            <a:extLst>
              <a:ext uri="{FF2B5EF4-FFF2-40B4-BE49-F238E27FC236}">
                <a16:creationId xmlns:a16="http://schemas.microsoft.com/office/drawing/2014/main" id="{5B8A234D-252C-C249-AC9F-D8D7B886417B}"/>
              </a:ext>
            </a:extLst>
          </p:cNvPr>
          <p:cNvGrpSpPr/>
          <p:nvPr/>
        </p:nvGrpSpPr>
        <p:grpSpPr>
          <a:xfrm>
            <a:off x="10690562" y="1085987"/>
            <a:ext cx="743358" cy="743358"/>
            <a:chOff x="10690562" y="722916"/>
            <a:chExt cx="743358" cy="743358"/>
          </a:xfrm>
        </p:grpSpPr>
        <p:pic>
          <p:nvPicPr>
            <p:cNvPr id="42" name="Picture 41" descr="Shape&#10;&#10;Description automatically generated with low confidence">
              <a:extLst>
                <a:ext uri="{FF2B5EF4-FFF2-40B4-BE49-F238E27FC236}">
                  <a16:creationId xmlns:a16="http://schemas.microsoft.com/office/drawing/2014/main" id="{7D4845C0-EACF-664F-AA04-B26FCE78B0B3}"/>
                </a:ext>
              </a:extLst>
            </p:cNvPr>
            <p:cNvPicPr>
              <a:picLocks noChangeAspect="1"/>
            </p:cNvPicPr>
            <p:nvPr/>
          </p:nvPicPr>
          <p:blipFill>
            <a:blip r:embed="rId12"/>
            <a:stretch>
              <a:fillRect/>
            </a:stretch>
          </p:blipFill>
          <p:spPr>
            <a:xfrm>
              <a:off x="10690562" y="722916"/>
              <a:ext cx="743358" cy="743358"/>
            </a:xfrm>
            <a:prstGeom prst="rect">
              <a:avLst/>
            </a:prstGeom>
            <a:ln>
              <a:noFill/>
            </a:ln>
            <a:effectLst>
              <a:outerShdw blurRad="292100" dist="139700" dir="2700000" algn="tl" rotWithShape="0">
                <a:srgbClr val="333333">
                  <a:alpha val="65000"/>
                </a:srgbClr>
              </a:outerShdw>
            </a:effectLst>
          </p:spPr>
        </p:pic>
        <p:sp>
          <p:nvSpPr>
            <p:cNvPr id="56" name="TextBox 55">
              <a:extLst>
                <a:ext uri="{FF2B5EF4-FFF2-40B4-BE49-F238E27FC236}">
                  <a16:creationId xmlns:a16="http://schemas.microsoft.com/office/drawing/2014/main" id="{E83E086D-818F-2243-A8AC-78E5DC601665}"/>
                </a:ext>
              </a:extLst>
            </p:cNvPr>
            <p:cNvSpPr txBox="1"/>
            <p:nvPr/>
          </p:nvSpPr>
          <p:spPr>
            <a:xfrm>
              <a:off x="10911398"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grpSp>
      <p:grpSp>
        <p:nvGrpSpPr>
          <p:cNvPr id="65" name="Group 64">
            <a:extLst>
              <a:ext uri="{FF2B5EF4-FFF2-40B4-BE49-F238E27FC236}">
                <a16:creationId xmlns:a16="http://schemas.microsoft.com/office/drawing/2014/main" id="{9C63B194-CF2B-5441-A03A-F3ED216BE8D1}"/>
              </a:ext>
            </a:extLst>
          </p:cNvPr>
          <p:cNvGrpSpPr/>
          <p:nvPr/>
        </p:nvGrpSpPr>
        <p:grpSpPr>
          <a:xfrm>
            <a:off x="4387636" y="3991678"/>
            <a:ext cx="1581393" cy="846971"/>
            <a:chOff x="1075210" y="3623782"/>
            <a:chExt cx="1581393" cy="846971"/>
          </a:xfrm>
        </p:grpSpPr>
        <mc:AlternateContent xmlns:mc="http://schemas.openxmlformats.org/markup-compatibility/2006" xmlns:a14="http://schemas.microsoft.com/office/drawing/2010/main">
          <mc:Choice Requires="a14">
            <p:sp>
              <p:nvSpPr>
                <p:cNvPr id="66" name="Rectangle: Rounded Corners 33">
                  <a:extLst>
                    <a:ext uri="{FF2B5EF4-FFF2-40B4-BE49-F238E27FC236}">
                      <a16:creationId xmlns:a16="http://schemas.microsoft.com/office/drawing/2014/main" id="{D216674D-9482-BF48-AEB3-D4F907B35B60}"/>
                    </a:ext>
                  </a:extLst>
                </p:cNvPr>
                <p:cNvSpPr/>
                <p:nvPr/>
              </p:nvSpPr>
              <p:spPr>
                <a:xfrm>
                  <a:off x="1075210" y="3623782"/>
                  <a:ext cx="1393185" cy="6669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66" name="Rectangle: Rounded Corners 33">
                  <a:extLst>
                    <a:ext uri="{FF2B5EF4-FFF2-40B4-BE49-F238E27FC236}">
                      <a16:creationId xmlns:a16="http://schemas.microsoft.com/office/drawing/2014/main" id="{D216674D-9482-BF48-AEB3-D4F907B35B60}"/>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3"/>
                  <a:stretch>
                    <a:fillRect/>
                  </a:stretch>
                </a:blipFill>
              </p:spPr>
              <p:txBody>
                <a:bodyPr/>
                <a:lstStyle/>
                <a:p>
                  <a:r>
                    <a:rPr lang="en-US">
                      <a:noFill/>
                    </a:rPr>
                    <a:t> </a:t>
                  </a:r>
                </a:p>
              </p:txBody>
            </p:sp>
          </mc:Fallback>
        </mc:AlternateContent>
        <p:pic>
          <p:nvPicPr>
            <p:cNvPr id="67" name="Picture 66" descr="Icon&#10;&#10;Description automatically generated">
              <a:extLst>
                <a:ext uri="{FF2B5EF4-FFF2-40B4-BE49-F238E27FC236}">
                  <a16:creationId xmlns:a16="http://schemas.microsoft.com/office/drawing/2014/main" id="{E4DAA06D-5691-8C47-9BB3-097C1398D384}"/>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68" name="Group 67">
            <a:extLst>
              <a:ext uri="{FF2B5EF4-FFF2-40B4-BE49-F238E27FC236}">
                <a16:creationId xmlns:a16="http://schemas.microsoft.com/office/drawing/2014/main" id="{96948611-6653-A742-B8F6-67735B4B73F8}"/>
              </a:ext>
            </a:extLst>
          </p:cNvPr>
          <p:cNvGrpSpPr/>
          <p:nvPr/>
        </p:nvGrpSpPr>
        <p:grpSpPr>
          <a:xfrm>
            <a:off x="6372495" y="3997989"/>
            <a:ext cx="1598442" cy="834349"/>
            <a:chOff x="1058161" y="3636404"/>
            <a:chExt cx="1598442" cy="834349"/>
          </a:xfrm>
        </p:grpSpPr>
        <mc:AlternateContent xmlns:mc="http://schemas.openxmlformats.org/markup-compatibility/2006" xmlns:a14="http://schemas.microsoft.com/office/drawing/2010/main">
          <mc:Choice Requires="a14">
            <p:sp>
              <p:nvSpPr>
                <p:cNvPr id="69" name="Rectangle: Rounded Corners 33">
                  <a:extLst>
                    <a:ext uri="{FF2B5EF4-FFF2-40B4-BE49-F238E27FC236}">
                      <a16:creationId xmlns:a16="http://schemas.microsoft.com/office/drawing/2014/main" id="{B3C51C31-A833-AC49-96C9-7BD4AF307269}"/>
                    </a:ext>
                  </a:extLst>
                </p:cNvPr>
                <p:cNvSpPr/>
                <p:nvPr/>
              </p:nvSpPr>
              <p:spPr>
                <a:xfrm>
                  <a:off x="1058161" y="3636404"/>
                  <a:ext cx="1393185" cy="6669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69" name="Rectangle: Rounded Corners 33">
                  <a:extLst>
                    <a:ext uri="{FF2B5EF4-FFF2-40B4-BE49-F238E27FC236}">
                      <a16:creationId xmlns:a16="http://schemas.microsoft.com/office/drawing/2014/main" id="{B3C51C31-A833-AC49-96C9-7BD4AF307269}"/>
                    </a:ext>
                  </a:extLst>
                </p:cNvPr>
                <p:cNvSpPr>
                  <a:spLocks noRot="1" noChangeAspect="1" noMove="1" noResize="1" noEditPoints="1" noAdjustHandles="1" noChangeArrowheads="1" noChangeShapeType="1" noTextEdit="1"/>
                </p:cNvSpPr>
                <p:nvPr/>
              </p:nvSpPr>
              <p:spPr>
                <a:xfrm>
                  <a:off x="1058161" y="3636404"/>
                  <a:ext cx="1393185" cy="666999"/>
                </a:xfrm>
                <a:prstGeom prst="roundRect">
                  <a:avLst/>
                </a:prstGeom>
                <a:blipFill>
                  <a:blip r:embed="rId14"/>
                  <a:stretch>
                    <a:fillRect/>
                  </a:stretch>
                </a:blipFill>
              </p:spPr>
              <p:txBody>
                <a:bodyPr/>
                <a:lstStyle/>
                <a:p>
                  <a:r>
                    <a:rPr lang="en-US">
                      <a:noFill/>
                    </a:rPr>
                    <a:t> </a:t>
                  </a:r>
                </a:p>
              </p:txBody>
            </p:sp>
          </mc:Fallback>
        </mc:AlternateContent>
        <p:pic>
          <p:nvPicPr>
            <p:cNvPr id="70" name="Picture 69" descr="Icon&#10;&#10;Description automatically generated">
              <a:extLst>
                <a:ext uri="{FF2B5EF4-FFF2-40B4-BE49-F238E27FC236}">
                  <a16:creationId xmlns:a16="http://schemas.microsoft.com/office/drawing/2014/main" id="{B9B7EFBB-7F62-C94D-B75E-538E2487D6EC}"/>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71" name="Straight Arrow Connector 70">
            <a:extLst>
              <a:ext uri="{FF2B5EF4-FFF2-40B4-BE49-F238E27FC236}">
                <a16:creationId xmlns:a16="http://schemas.microsoft.com/office/drawing/2014/main" id="{A7BD377E-6A0B-C742-A34F-F7D5DD1E3AA2}"/>
              </a:ext>
            </a:extLst>
          </p:cNvPr>
          <p:cNvCxnSpPr>
            <a:cxnSpLocks/>
            <a:stCxn id="69" idx="1"/>
            <a:endCxn id="66" idx="3"/>
          </p:cNvCxnSpPr>
          <p:nvPr/>
        </p:nvCxnSpPr>
        <p:spPr>
          <a:xfrm flipH="1" flipV="1">
            <a:off x="5780821" y="4325178"/>
            <a:ext cx="591674" cy="631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grpSp>
        <p:nvGrpSpPr>
          <p:cNvPr id="74" name="Group 73">
            <a:extLst>
              <a:ext uri="{FF2B5EF4-FFF2-40B4-BE49-F238E27FC236}">
                <a16:creationId xmlns:a16="http://schemas.microsoft.com/office/drawing/2014/main" id="{A69110EB-2FBB-2348-AFBF-81FA1EBF8466}"/>
              </a:ext>
            </a:extLst>
          </p:cNvPr>
          <p:cNvGrpSpPr/>
          <p:nvPr/>
        </p:nvGrpSpPr>
        <p:grpSpPr>
          <a:xfrm>
            <a:off x="8378671" y="3991678"/>
            <a:ext cx="1581393" cy="846971"/>
            <a:chOff x="1075210" y="3623782"/>
            <a:chExt cx="1581393" cy="846971"/>
          </a:xfrm>
        </p:grpSpPr>
        <mc:AlternateContent xmlns:mc="http://schemas.openxmlformats.org/markup-compatibility/2006" xmlns:a14="http://schemas.microsoft.com/office/drawing/2010/main">
          <mc:Choice Requires="a14">
            <p:sp>
              <p:nvSpPr>
                <p:cNvPr id="75" name="Rectangle: Rounded Corners 33">
                  <a:extLst>
                    <a:ext uri="{FF2B5EF4-FFF2-40B4-BE49-F238E27FC236}">
                      <a16:creationId xmlns:a16="http://schemas.microsoft.com/office/drawing/2014/main" id="{13B5AC40-7652-434C-86CF-47EAA196B719}"/>
                    </a:ext>
                  </a:extLst>
                </p:cNvPr>
                <p:cNvSpPr/>
                <p:nvPr/>
              </p:nvSpPr>
              <p:spPr>
                <a:xfrm>
                  <a:off x="1075210" y="3623782"/>
                  <a:ext cx="1393185" cy="6669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75" name="Rectangle: Rounded Corners 33">
                  <a:extLst>
                    <a:ext uri="{FF2B5EF4-FFF2-40B4-BE49-F238E27FC236}">
                      <a16:creationId xmlns:a16="http://schemas.microsoft.com/office/drawing/2014/main" id="{13B5AC40-7652-434C-86CF-47EAA196B719}"/>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5"/>
                  <a:stretch>
                    <a:fillRect/>
                  </a:stretch>
                </a:blipFill>
              </p:spPr>
              <p:txBody>
                <a:bodyPr/>
                <a:lstStyle/>
                <a:p>
                  <a:r>
                    <a:rPr lang="en-US">
                      <a:noFill/>
                    </a:rPr>
                    <a:t> </a:t>
                  </a:r>
                </a:p>
              </p:txBody>
            </p:sp>
          </mc:Fallback>
        </mc:AlternateContent>
        <p:pic>
          <p:nvPicPr>
            <p:cNvPr id="76" name="Picture 75" descr="Icon&#10;&#10;Description automatically generated">
              <a:extLst>
                <a:ext uri="{FF2B5EF4-FFF2-40B4-BE49-F238E27FC236}">
                  <a16:creationId xmlns:a16="http://schemas.microsoft.com/office/drawing/2014/main" id="{A55FF595-BFF7-9644-ABE1-7C67077C7E06}"/>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77" name="Straight Arrow Connector 76">
            <a:extLst>
              <a:ext uri="{FF2B5EF4-FFF2-40B4-BE49-F238E27FC236}">
                <a16:creationId xmlns:a16="http://schemas.microsoft.com/office/drawing/2014/main" id="{6DFFFAE5-6A20-F34D-8A3A-F8AC200A1721}"/>
              </a:ext>
            </a:extLst>
          </p:cNvPr>
          <p:cNvCxnSpPr>
            <a:cxnSpLocks/>
            <a:stCxn id="75" idx="1"/>
            <a:endCxn id="69" idx="3"/>
          </p:cNvCxnSpPr>
          <p:nvPr/>
        </p:nvCxnSpPr>
        <p:spPr>
          <a:xfrm flipH="1">
            <a:off x="7765680" y="4325178"/>
            <a:ext cx="612991" cy="631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grpSp>
        <p:nvGrpSpPr>
          <p:cNvPr id="78" name="Group 77">
            <a:extLst>
              <a:ext uri="{FF2B5EF4-FFF2-40B4-BE49-F238E27FC236}">
                <a16:creationId xmlns:a16="http://schemas.microsoft.com/office/drawing/2014/main" id="{6E4A6E59-4B59-6141-88E8-90BB9325E622}"/>
              </a:ext>
            </a:extLst>
          </p:cNvPr>
          <p:cNvGrpSpPr/>
          <p:nvPr/>
        </p:nvGrpSpPr>
        <p:grpSpPr>
          <a:xfrm>
            <a:off x="10367487" y="3991678"/>
            <a:ext cx="1581393" cy="846971"/>
            <a:chOff x="1075210" y="3623782"/>
            <a:chExt cx="1581393" cy="846971"/>
          </a:xfrm>
        </p:grpSpPr>
        <mc:AlternateContent xmlns:mc="http://schemas.openxmlformats.org/markup-compatibility/2006" xmlns:a14="http://schemas.microsoft.com/office/drawing/2010/main">
          <mc:Choice Requires="a14">
            <p:sp>
              <p:nvSpPr>
                <p:cNvPr id="79" name="Rectangle: Rounded Corners 33">
                  <a:extLst>
                    <a:ext uri="{FF2B5EF4-FFF2-40B4-BE49-F238E27FC236}">
                      <a16:creationId xmlns:a16="http://schemas.microsoft.com/office/drawing/2014/main" id="{F1A32B01-6E21-4D49-84AF-38DA76D0D0B6}"/>
                    </a:ext>
                  </a:extLst>
                </p:cNvPr>
                <p:cNvSpPr/>
                <p:nvPr/>
              </p:nvSpPr>
              <p:spPr>
                <a:xfrm>
                  <a:off x="1075210" y="3623782"/>
                  <a:ext cx="1393185" cy="6669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79" name="Rectangle: Rounded Corners 33">
                  <a:extLst>
                    <a:ext uri="{FF2B5EF4-FFF2-40B4-BE49-F238E27FC236}">
                      <a16:creationId xmlns:a16="http://schemas.microsoft.com/office/drawing/2014/main" id="{F1A32B01-6E21-4D49-84AF-38DA76D0D0B6}"/>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6"/>
                  <a:stretch>
                    <a:fillRect/>
                  </a:stretch>
                </a:blipFill>
              </p:spPr>
              <p:txBody>
                <a:bodyPr/>
                <a:lstStyle/>
                <a:p>
                  <a:r>
                    <a:rPr lang="en-US">
                      <a:noFill/>
                    </a:rPr>
                    <a:t> </a:t>
                  </a:r>
                </a:p>
              </p:txBody>
            </p:sp>
          </mc:Fallback>
        </mc:AlternateContent>
        <p:pic>
          <p:nvPicPr>
            <p:cNvPr id="80" name="Picture 79" descr="Icon&#10;&#10;Description automatically generated">
              <a:extLst>
                <a:ext uri="{FF2B5EF4-FFF2-40B4-BE49-F238E27FC236}">
                  <a16:creationId xmlns:a16="http://schemas.microsoft.com/office/drawing/2014/main" id="{64D6C1C9-6189-3240-B611-A4DA3A3093E9}"/>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81" name="Straight Arrow Connector 80">
            <a:extLst>
              <a:ext uri="{FF2B5EF4-FFF2-40B4-BE49-F238E27FC236}">
                <a16:creationId xmlns:a16="http://schemas.microsoft.com/office/drawing/2014/main" id="{E65832BB-C053-214F-9648-0A38AD375216}"/>
              </a:ext>
            </a:extLst>
          </p:cNvPr>
          <p:cNvCxnSpPr>
            <a:cxnSpLocks/>
            <a:stCxn id="79" idx="1"/>
            <a:endCxn id="75" idx="3"/>
          </p:cNvCxnSpPr>
          <p:nvPr/>
        </p:nvCxnSpPr>
        <p:spPr>
          <a:xfrm flipH="1">
            <a:off x="9771856" y="4325178"/>
            <a:ext cx="595631"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sp>
        <p:nvSpPr>
          <p:cNvPr id="82" name="TextBox 81">
            <a:extLst>
              <a:ext uri="{FF2B5EF4-FFF2-40B4-BE49-F238E27FC236}">
                <a16:creationId xmlns:a16="http://schemas.microsoft.com/office/drawing/2014/main" id="{273FD642-D94B-EF46-A1A1-9C05F07BB5E1}"/>
              </a:ext>
            </a:extLst>
          </p:cNvPr>
          <p:cNvSpPr txBox="1"/>
          <p:nvPr/>
        </p:nvSpPr>
        <p:spPr>
          <a:xfrm>
            <a:off x="4834328" y="4737811"/>
            <a:ext cx="68800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or</a:t>
            </a:r>
          </a:p>
        </p:txBody>
      </p:sp>
      <p:grpSp>
        <p:nvGrpSpPr>
          <p:cNvPr id="83" name="Group 82">
            <a:extLst>
              <a:ext uri="{FF2B5EF4-FFF2-40B4-BE49-F238E27FC236}">
                <a16:creationId xmlns:a16="http://schemas.microsoft.com/office/drawing/2014/main" id="{4658B4D0-7E4D-C044-AF55-4F8FB158E5BB}"/>
              </a:ext>
            </a:extLst>
          </p:cNvPr>
          <p:cNvGrpSpPr/>
          <p:nvPr/>
        </p:nvGrpSpPr>
        <p:grpSpPr>
          <a:xfrm>
            <a:off x="4387636" y="5607088"/>
            <a:ext cx="1581393" cy="846971"/>
            <a:chOff x="1075210" y="3623782"/>
            <a:chExt cx="1581393" cy="846971"/>
          </a:xfrm>
        </p:grpSpPr>
        <mc:AlternateContent xmlns:mc="http://schemas.openxmlformats.org/markup-compatibility/2006" xmlns:a14="http://schemas.microsoft.com/office/drawing/2010/main">
          <mc:Choice Requires="a14">
            <p:sp>
              <p:nvSpPr>
                <p:cNvPr id="84" name="Rectangle: Rounded Corners 33">
                  <a:extLst>
                    <a:ext uri="{FF2B5EF4-FFF2-40B4-BE49-F238E27FC236}">
                      <a16:creationId xmlns:a16="http://schemas.microsoft.com/office/drawing/2014/main" id="{AA8644D5-1A86-B04E-9B82-B987D16A7861}"/>
                    </a:ext>
                  </a:extLst>
                </p:cNvPr>
                <p:cNvSpPr/>
                <p:nvPr/>
              </p:nvSpPr>
              <p:spPr>
                <a:xfrm>
                  <a:off x="1075210" y="3623782"/>
                  <a:ext cx="1393185" cy="666999"/>
                </a:xfrm>
                <a:prstGeom prst="round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84" name="Rectangle: Rounded Corners 33">
                  <a:extLst>
                    <a:ext uri="{FF2B5EF4-FFF2-40B4-BE49-F238E27FC236}">
                      <a16:creationId xmlns:a16="http://schemas.microsoft.com/office/drawing/2014/main" id="{AA8644D5-1A86-B04E-9B82-B987D16A7861}"/>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7"/>
                  <a:stretch>
                    <a:fillRect/>
                  </a:stretch>
                </a:blipFill>
              </p:spPr>
              <p:txBody>
                <a:bodyPr/>
                <a:lstStyle/>
                <a:p>
                  <a:r>
                    <a:rPr lang="en-US">
                      <a:noFill/>
                    </a:rPr>
                    <a:t> </a:t>
                  </a:r>
                </a:p>
              </p:txBody>
            </p:sp>
          </mc:Fallback>
        </mc:AlternateContent>
        <p:pic>
          <p:nvPicPr>
            <p:cNvPr id="85" name="Picture 84" descr="Icon&#10;&#10;Description automatically generated">
              <a:extLst>
                <a:ext uri="{FF2B5EF4-FFF2-40B4-BE49-F238E27FC236}">
                  <a16:creationId xmlns:a16="http://schemas.microsoft.com/office/drawing/2014/main" id="{E0418CF7-5192-6248-9345-AA6749D2E7D7}"/>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sp>
        <p:nvSpPr>
          <p:cNvPr id="86" name="TextBox 85">
            <a:extLst>
              <a:ext uri="{FF2B5EF4-FFF2-40B4-BE49-F238E27FC236}">
                <a16:creationId xmlns:a16="http://schemas.microsoft.com/office/drawing/2014/main" id="{CA280A4A-D7E6-0A4C-B668-C00B82EA9F1F}"/>
              </a:ext>
            </a:extLst>
          </p:cNvPr>
          <p:cNvSpPr txBox="1"/>
          <p:nvPr/>
        </p:nvSpPr>
        <p:spPr>
          <a:xfrm>
            <a:off x="6827712" y="4737811"/>
            <a:ext cx="68800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or</a:t>
            </a:r>
          </a:p>
        </p:txBody>
      </p:sp>
      <p:grpSp>
        <p:nvGrpSpPr>
          <p:cNvPr id="87" name="Group 86">
            <a:extLst>
              <a:ext uri="{FF2B5EF4-FFF2-40B4-BE49-F238E27FC236}">
                <a16:creationId xmlns:a16="http://schemas.microsoft.com/office/drawing/2014/main" id="{F7881EB4-0CF1-E14F-857A-CEA352BBE9D3}"/>
              </a:ext>
            </a:extLst>
          </p:cNvPr>
          <p:cNvGrpSpPr/>
          <p:nvPr/>
        </p:nvGrpSpPr>
        <p:grpSpPr>
          <a:xfrm>
            <a:off x="6381020" y="5607088"/>
            <a:ext cx="1581393" cy="846971"/>
            <a:chOff x="1075210" y="3623782"/>
            <a:chExt cx="1581393" cy="846971"/>
          </a:xfrm>
        </p:grpSpPr>
        <mc:AlternateContent xmlns:mc="http://schemas.openxmlformats.org/markup-compatibility/2006" xmlns:a14="http://schemas.microsoft.com/office/drawing/2010/main">
          <mc:Choice Requires="a14">
            <p:sp>
              <p:nvSpPr>
                <p:cNvPr id="88" name="Rectangle: Rounded Corners 33">
                  <a:extLst>
                    <a:ext uri="{FF2B5EF4-FFF2-40B4-BE49-F238E27FC236}">
                      <a16:creationId xmlns:a16="http://schemas.microsoft.com/office/drawing/2014/main" id="{605AEF85-837D-1144-B429-2992C8F59001}"/>
                    </a:ext>
                  </a:extLst>
                </p:cNvPr>
                <p:cNvSpPr/>
                <p:nvPr/>
              </p:nvSpPr>
              <p:spPr>
                <a:xfrm>
                  <a:off x="1075210" y="3623782"/>
                  <a:ext cx="1393185" cy="666999"/>
                </a:xfrm>
                <a:prstGeom prst="round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88" name="Rectangle: Rounded Corners 33">
                  <a:extLst>
                    <a:ext uri="{FF2B5EF4-FFF2-40B4-BE49-F238E27FC236}">
                      <a16:creationId xmlns:a16="http://schemas.microsoft.com/office/drawing/2014/main" id="{605AEF85-837D-1144-B429-2992C8F59001}"/>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7"/>
                  <a:stretch>
                    <a:fillRect/>
                  </a:stretch>
                </a:blipFill>
              </p:spPr>
              <p:txBody>
                <a:bodyPr/>
                <a:lstStyle/>
                <a:p>
                  <a:r>
                    <a:rPr lang="en-US">
                      <a:noFill/>
                    </a:rPr>
                    <a:t> </a:t>
                  </a:r>
                </a:p>
              </p:txBody>
            </p:sp>
          </mc:Fallback>
        </mc:AlternateContent>
        <p:pic>
          <p:nvPicPr>
            <p:cNvPr id="89" name="Picture 88" descr="Icon&#10;&#10;Description automatically generated">
              <a:extLst>
                <a:ext uri="{FF2B5EF4-FFF2-40B4-BE49-F238E27FC236}">
                  <a16:creationId xmlns:a16="http://schemas.microsoft.com/office/drawing/2014/main" id="{4A18D687-4977-8848-97EC-0692ABE6A76F}"/>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sp>
        <p:nvSpPr>
          <p:cNvPr id="90" name="TextBox 89">
            <a:extLst>
              <a:ext uri="{FF2B5EF4-FFF2-40B4-BE49-F238E27FC236}">
                <a16:creationId xmlns:a16="http://schemas.microsoft.com/office/drawing/2014/main" id="{97260B6E-D759-7E44-9DEB-72EDCE7B5ACC}"/>
              </a:ext>
            </a:extLst>
          </p:cNvPr>
          <p:cNvSpPr txBox="1"/>
          <p:nvPr/>
        </p:nvSpPr>
        <p:spPr>
          <a:xfrm>
            <a:off x="8825363" y="4737811"/>
            <a:ext cx="68800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or</a:t>
            </a:r>
          </a:p>
        </p:txBody>
      </p:sp>
      <p:grpSp>
        <p:nvGrpSpPr>
          <p:cNvPr id="91" name="Group 90">
            <a:extLst>
              <a:ext uri="{FF2B5EF4-FFF2-40B4-BE49-F238E27FC236}">
                <a16:creationId xmlns:a16="http://schemas.microsoft.com/office/drawing/2014/main" id="{CDD1C679-0E1B-1F40-B6C0-46B29303C786}"/>
              </a:ext>
            </a:extLst>
          </p:cNvPr>
          <p:cNvGrpSpPr/>
          <p:nvPr/>
        </p:nvGrpSpPr>
        <p:grpSpPr>
          <a:xfrm>
            <a:off x="8378671" y="5607088"/>
            <a:ext cx="1581393" cy="846971"/>
            <a:chOff x="1075210" y="3623782"/>
            <a:chExt cx="1581393" cy="846971"/>
          </a:xfrm>
        </p:grpSpPr>
        <mc:AlternateContent xmlns:mc="http://schemas.openxmlformats.org/markup-compatibility/2006" xmlns:a14="http://schemas.microsoft.com/office/drawing/2010/main">
          <mc:Choice Requires="a14">
            <p:sp>
              <p:nvSpPr>
                <p:cNvPr id="92" name="Rectangle: Rounded Corners 33">
                  <a:extLst>
                    <a:ext uri="{FF2B5EF4-FFF2-40B4-BE49-F238E27FC236}">
                      <a16:creationId xmlns:a16="http://schemas.microsoft.com/office/drawing/2014/main" id="{09FE0694-2912-BC42-A9F3-17642C1638A0}"/>
                    </a:ext>
                  </a:extLst>
                </p:cNvPr>
                <p:cNvSpPr/>
                <p:nvPr/>
              </p:nvSpPr>
              <p:spPr>
                <a:xfrm>
                  <a:off x="1075210" y="3623782"/>
                  <a:ext cx="1393185" cy="666999"/>
                </a:xfrm>
                <a:prstGeom prst="round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92" name="Rectangle: Rounded Corners 33">
                  <a:extLst>
                    <a:ext uri="{FF2B5EF4-FFF2-40B4-BE49-F238E27FC236}">
                      <a16:creationId xmlns:a16="http://schemas.microsoft.com/office/drawing/2014/main" id="{09FE0694-2912-BC42-A9F3-17642C1638A0}"/>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8"/>
                  <a:stretch>
                    <a:fillRect/>
                  </a:stretch>
                </a:blipFill>
              </p:spPr>
              <p:txBody>
                <a:bodyPr/>
                <a:lstStyle/>
                <a:p>
                  <a:r>
                    <a:rPr lang="en-US">
                      <a:noFill/>
                    </a:rPr>
                    <a:t> </a:t>
                  </a:r>
                </a:p>
              </p:txBody>
            </p:sp>
          </mc:Fallback>
        </mc:AlternateContent>
        <p:pic>
          <p:nvPicPr>
            <p:cNvPr id="93" name="Picture 92" descr="Icon&#10;&#10;Description automatically generated">
              <a:extLst>
                <a:ext uri="{FF2B5EF4-FFF2-40B4-BE49-F238E27FC236}">
                  <a16:creationId xmlns:a16="http://schemas.microsoft.com/office/drawing/2014/main" id="{EF672F12-F872-FB4F-837C-E6FF8B713786}"/>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sp>
        <p:nvSpPr>
          <p:cNvPr id="94" name="TextBox 93">
            <a:extLst>
              <a:ext uri="{FF2B5EF4-FFF2-40B4-BE49-F238E27FC236}">
                <a16:creationId xmlns:a16="http://schemas.microsoft.com/office/drawing/2014/main" id="{F0B98E91-994E-B944-89F9-F936E484299A}"/>
              </a:ext>
            </a:extLst>
          </p:cNvPr>
          <p:cNvSpPr txBox="1"/>
          <p:nvPr/>
        </p:nvSpPr>
        <p:spPr>
          <a:xfrm>
            <a:off x="10814179" y="4678429"/>
            <a:ext cx="68800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or</a:t>
            </a:r>
          </a:p>
        </p:txBody>
      </p:sp>
      <p:grpSp>
        <p:nvGrpSpPr>
          <p:cNvPr id="95" name="Group 94">
            <a:extLst>
              <a:ext uri="{FF2B5EF4-FFF2-40B4-BE49-F238E27FC236}">
                <a16:creationId xmlns:a16="http://schemas.microsoft.com/office/drawing/2014/main" id="{8AEE3BD6-01D3-2043-A8BA-8950EF38CA1B}"/>
              </a:ext>
            </a:extLst>
          </p:cNvPr>
          <p:cNvGrpSpPr/>
          <p:nvPr/>
        </p:nvGrpSpPr>
        <p:grpSpPr>
          <a:xfrm>
            <a:off x="10367487" y="5607088"/>
            <a:ext cx="1581393" cy="846971"/>
            <a:chOff x="1075210" y="3623782"/>
            <a:chExt cx="1581393" cy="846971"/>
          </a:xfrm>
        </p:grpSpPr>
        <mc:AlternateContent xmlns:mc="http://schemas.openxmlformats.org/markup-compatibility/2006" xmlns:a14="http://schemas.microsoft.com/office/drawing/2010/main">
          <mc:Choice Requires="a14">
            <p:sp>
              <p:nvSpPr>
                <p:cNvPr id="96" name="Rectangle: Rounded Corners 33">
                  <a:extLst>
                    <a:ext uri="{FF2B5EF4-FFF2-40B4-BE49-F238E27FC236}">
                      <a16:creationId xmlns:a16="http://schemas.microsoft.com/office/drawing/2014/main" id="{B3D516F0-1AAB-4F4A-B28B-6A3951C7BD4C}"/>
                    </a:ext>
                  </a:extLst>
                </p:cNvPr>
                <p:cNvSpPr/>
                <p:nvPr/>
              </p:nvSpPr>
              <p:spPr>
                <a:xfrm>
                  <a:off x="1075210" y="3623782"/>
                  <a:ext cx="1393185" cy="666999"/>
                </a:xfrm>
                <a:prstGeom prst="round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96" name="Rectangle: Rounded Corners 33">
                  <a:extLst>
                    <a:ext uri="{FF2B5EF4-FFF2-40B4-BE49-F238E27FC236}">
                      <a16:creationId xmlns:a16="http://schemas.microsoft.com/office/drawing/2014/main" id="{B3D516F0-1AAB-4F4A-B28B-6A3951C7BD4C}"/>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7"/>
                  <a:stretch>
                    <a:fillRect/>
                  </a:stretch>
                </a:blipFill>
              </p:spPr>
              <p:txBody>
                <a:bodyPr/>
                <a:lstStyle/>
                <a:p>
                  <a:r>
                    <a:rPr lang="en-US">
                      <a:noFill/>
                    </a:rPr>
                    <a:t> </a:t>
                  </a:r>
                </a:p>
              </p:txBody>
            </p:sp>
          </mc:Fallback>
        </mc:AlternateContent>
        <p:pic>
          <p:nvPicPr>
            <p:cNvPr id="97" name="Picture 96" descr="Icon&#10;&#10;Description automatically generated">
              <a:extLst>
                <a:ext uri="{FF2B5EF4-FFF2-40B4-BE49-F238E27FC236}">
                  <a16:creationId xmlns:a16="http://schemas.microsoft.com/office/drawing/2014/main" id="{F9122568-2A63-E849-9FC7-80C64C4B7973}"/>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98" name="Group 97">
            <a:extLst>
              <a:ext uri="{FF2B5EF4-FFF2-40B4-BE49-F238E27FC236}">
                <a16:creationId xmlns:a16="http://schemas.microsoft.com/office/drawing/2014/main" id="{106852D7-92E2-F143-B86E-700FAC7DB541}"/>
              </a:ext>
            </a:extLst>
          </p:cNvPr>
          <p:cNvGrpSpPr/>
          <p:nvPr/>
        </p:nvGrpSpPr>
        <p:grpSpPr>
          <a:xfrm>
            <a:off x="6619914" y="6315298"/>
            <a:ext cx="5072480" cy="477822"/>
            <a:chOff x="6619914" y="6315298"/>
            <a:chExt cx="5072480" cy="477822"/>
          </a:xfrm>
        </p:grpSpPr>
        <p:grpSp>
          <p:nvGrpSpPr>
            <p:cNvPr id="99" name="Group 98">
              <a:extLst>
                <a:ext uri="{FF2B5EF4-FFF2-40B4-BE49-F238E27FC236}">
                  <a16:creationId xmlns:a16="http://schemas.microsoft.com/office/drawing/2014/main" id="{F55E5E4F-525E-7D4A-835A-3E857D39ED9B}"/>
                </a:ext>
              </a:extLst>
            </p:cNvPr>
            <p:cNvGrpSpPr/>
            <p:nvPr/>
          </p:nvGrpSpPr>
          <p:grpSpPr>
            <a:xfrm>
              <a:off x="6619914" y="6315298"/>
              <a:ext cx="5072480" cy="477822"/>
              <a:chOff x="7011797" y="6221008"/>
              <a:chExt cx="5072480" cy="477822"/>
            </a:xfrm>
          </p:grpSpPr>
          <p:grpSp>
            <p:nvGrpSpPr>
              <p:cNvPr id="101" name="Group 100">
                <a:extLst>
                  <a:ext uri="{FF2B5EF4-FFF2-40B4-BE49-F238E27FC236}">
                    <a16:creationId xmlns:a16="http://schemas.microsoft.com/office/drawing/2014/main" id="{E63201D3-601B-3A47-8F94-9C638BA3C88B}"/>
                  </a:ext>
                </a:extLst>
              </p:cNvPr>
              <p:cNvGrpSpPr/>
              <p:nvPr/>
            </p:nvGrpSpPr>
            <p:grpSpPr>
              <a:xfrm>
                <a:off x="7011797" y="6226473"/>
                <a:ext cx="1871201" cy="472357"/>
                <a:chOff x="9516995" y="6134148"/>
                <a:chExt cx="1871201" cy="472357"/>
              </a:xfrm>
            </p:grpSpPr>
            <p:pic>
              <p:nvPicPr>
                <p:cNvPr id="105" name="Picture 104" descr="Icon&#10;&#10;Description automatically generated">
                  <a:extLst>
                    <a:ext uri="{FF2B5EF4-FFF2-40B4-BE49-F238E27FC236}">
                      <a16:creationId xmlns:a16="http://schemas.microsoft.com/office/drawing/2014/main" id="{BF219DAD-2448-0D41-B773-E2D722C62D95}"/>
                    </a:ext>
                  </a:extLst>
                </p:cNvPr>
                <p:cNvPicPr>
                  <a:picLocks noChangeAspect="1"/>
                </p:cNvPicPr>
                <p:nvPr/>
              </p:nvPicPr>
              <p:blipFill>
                <a:blip r:embed="rId5"/>
                <a:stretch>
                  <a:fillRect/>
                </a:stretch>
              </p:blipFill>
              <p:spPr>
                <a:xfrm>
                  <a:off x="9516995" y="6134148"/>
                  <a:ext cx="472357" cy="472357"/>
                </a:xfrm>
                <a:prstGeom prst="rect">
                  <a:avLst/>
                </a:prstGeom>
              </p:spPr>
            </p:pic>
            <p:sp>
              <p:nvSpPr>
                <p:cNvPr id="106" name="TextBox 105">
                  <a:extLst>
                    <a:ext uri="{FF2B5EF4-FFF2-40B4-BE49-F238E27FC236}">
                      <a16:creationId xmlns:a16="http://schemas.microsoft.com/office/drawing/2014/main" id="{BBD84CA3-ABD6-B94B-81A7-15D9CCB1A775}"/>
                    </a:ext>
                  </a:extLst>
                </p:cNvPr>
                <p:cNvSpPr txBox="1"/>
                <p:nvPr/>
              </p:nvSpPr>
              <p:spPr>
                <a:xfrm>
                  <a:off x="9989352" y="6185660"/>
                  <a:ext cx="13988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PVSS Sharing</a:t>
                  </a:r>
                </a:p>
              </p:txBody>
            </p:sp>
          </p:grpSp>
          <p:grpSp>
            <p:nvGrpSpPr>
              <p:cNvPr id="102" name="Group 101">
                <a:extLst>
                  <a:ext uri="{FF2B5EF4-FFF2-40B4-BE49-F238E27FC236}">
                    <a16:creationId xmlns:a16="http://schemas.microsoft.com/office/drawing/2014/main" id="{6F90E7DF-F5F8-BF41-ACC0-E37D109A39F7}"/>
                  </a:ext>
                </a:extLst>
              </p:cNvPr>
              <p:cNvGrpSpPr/>
              <p:nvPr/>
            </p:nvGrpSpPr>
            <p:grpSpPr>
              <a:xfrm>
                <a:off x="9419390" y="6221008"/>
                <a:ext cx="2664887" cy="472357"/>
                <a:chOff x="9419390" y="6221008"/>
                <a:chExt cx="2664887" cy="472357"/>
              </a:xfrm>
            </p:grpSpPr>
            <p:pic>
              <p:nvPicPr>
                <p:cNvPr id="103" name="Picture 102" descr="Icon&#10;&#10;Description automatically generated">
                  <a:extLst>
                    <a:ext uri="{FF2B5EF4-FFF2-40B4-BE49-F238E27FC236}">
                      <a16:creationId xmlns:a16="http://schemas.microsoft.com/office/drawing/2014/main" id="{75EB023A-97C7-EE45-AAC7-7C5E18705DE8}"/>
                    </a:ext>
                  </a:extLst>
                </p:cNvPr>
                <p:cNvPicPr>
                  <a:picLocks noChangeAspect="1"/>
                </p:cNvPicPr>
                <p:nvPr/>
              </p:nvPicPr>
              <p:blipFill>
                <a:blip r:embed="rId19"/>
                <a:stretch>
                  <a:fillRect/>
                </a:stretch>
              </p:blipFill>
              <p:spPr>
                <a:xfrm>
                  <a:off x="9419390" y="6221008"/>
                  <a:ext cx="472357" cy="472357"/>
                </a:xfrm>
                <a:prstGeom prst="rect">
                  <a:avLst/>
                </a:prstGeom>
              </p:spPr>
            </p:pic>
            <p:sp>
              <p:nvSpPr>
                <p:cNvPr id="104" name="TextBox 103">
                  <a:extLst>
                    <a:ext uri="{FF2B5EF4-FFF2-40B4-BE49-F238E27FC236}">
                      <a16:creationId xmlns:a16="http://schemas.microsoft.com/office/drawing/2014/main" id="{32309557-6E65-D843-9DC9-3331F4D075B0}"/>
                    </a:ext>
                  </a:extLst>
                </p:cNvPr>
                <p:cNvSpPr txBox="1"/>
                <p:nvPr/>
              </p:nvSpPr>
              <p:spPr>
                <a:xfrm>
                  <a:off x="9974212" y="6272520"/>
                  <a:ext cx="21100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PVSS Reconstruction</a:t>
                  </a:r>
                </a:p>
              </p:txBody>
            </p:sp>
          </p:grpSp>
        </p:grpSp>
        <p:sp>
          <p:nvSpPr>
            <p:cNvPr id="100" name="TextBox 99">
              <a:extLst>
                <a:ext uri="{FF2B5EF4-FFF2-40B4-BE49-F238E27FC236}">
                  <a16:creationId xmlns:a16="http://schemas.microsoft.com/office/drawing/2014/main" id="{AA1EA9A7-3377-BF49-A84C-15A8C54A7893}"/>
                </a:ext>
              </a:extLst>
            </p:cNvPr>
            <p:cNvSpPr txBox="1"/>
            <p:nvPr/>
          </p:nvSpPr>
          <p:spPr>
            <a:xfrm>
              <a:off x="8302990" y="6412976"/>
              <a:ext cx="64979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a:ln>
                    <a:noFill/>
                  </a:ln>
                  <a:solidFill>
                    <a:prstClr val="black"/>
                  </a:solidFill>
                  <a:effectLst/>
                  <a:uLnTx/>
                  <a:uFillTx/>
                  <a:latin typeface="Calibri" panose="020F0502020204030204"/>
                  <a:ea typeface="+mn-ea"/>
                  <a:cs typeface="+mn-cs"/>
                </a:rPr>
                <a:t>[CD’17]</a:t>
              </a:r>
            </a:p>
          </p:txBody>
        </p:sp>
      </p:grpSp>
      <p:sp>
        <p:nvSpPr>
          <p:cNvPr id="107" name="Title 1">
            <a:extLst>
              <a:ext uri="{FF2B5EF4-FFF2-40B4-BE49-F238E27FC236}">
                <a16:creationId xmlns:a16="http://schemas.microsoft.com/office/drawing/2014/main" id="{CACCB7AD-8D7B-EA8E-4CBE-F8E4E9AD9C73}"/>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GRandPiper</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TextBox 2">
            <a:extLst>
              <a:ext uri="{FF2B5EF4-FFF2-40B4-BE49-F238E27FC236}">
                <a16:creationId xmlns:a16="http://schemas.microsoft.com/office/drawing/2014/main" id="{591B25CE-90B4-7B24-FBB6-47C798DE8756}"/>
              </a:ext>
            </a:extLst>
          </p:cNvPr>
          <p:cNvSpPr txBox="1"/>
          <p:nvPr/>
        </p:nvSpPr>
        <p:spPr>
          <a:xfrm>
            <a:off x="25958" y="6259087"/>
            <a:ext cx="2418524" cy="584775"/>
          </a:xfrm>
          <a:prstGeom prst="rect">
            <a:avLst/>
          </a:prstGeom>
          <a:noFill/>
        </p:spPr>
        <p:txBody>
          <a:bodyPr wrap="square" rtlCol="0">
            <a:spAutoFit/>
          </a:bodyPr>
          <a:lstStyle/>
          <a:p>
            <a:r>
              <a:rPr lang="en-US" sz="1600" dirty="0">
                <a:solidFill>
                  <a:schemeClr val="bg2">
                    <a:lumMod val="75000"/>
                  </a:schemeClr>
                </a:solidFill>
              </a:rPr>
              <a:t>*Assume round-robin leader-scheduling for now</a:t>
            </a:r>
          </a:p>
        </p:txBody>
      </p:sp>
      <p:sp>
        <p:nvSpPr>
          <p:cNvPr id="24" name="Slide Number Placeholder 23">
            <a:extLst>
              <a:ext uri="{FF2B5EF4-FFF2-40B4-BE49-F238E27FC236}">
                <a16:creationId xmlns:a16="http://schemas.microsoft.com/office/drawing/2014/main" id="{2D12AE89-A87A-7FE9-A734-B80CB610861D}"/>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31</a:t>
            </a:fld>
            <a:endParaRPr lang="en-US" dirty="0"/>
          </a:p>
        </p:txBody>
      </p:sp>
    </p:spTree>
    <p:custDataLst>
      <p:tags r:id="rId1"/>
    </p:custDataLst>
    <p:extLst>
      <p:ext uri="{BB962C8B-B14F-4D97-AF65-F5344CB8AC3E}">
        <p14:creationId xmlns:p14="http://schemas.microsoft.com/office/powerpoint/2010/main" val="391242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6" presetClass="emph" presetSubtype="0" repeatCount="indefinite" fill="hold" nodeType="clickEffect">
                                  <p:stCondLst>
                                    <p:cond delay="0"/>
                                  </p:stCondLst>
                                  <p:endCondLst>
                                    <p:cond evt="onNext" delay="0">
                                      <p:tgtEl>
                                        <p:sldTgt/>
                                      </p:tgtEl>
                                    </p:cond>
                                  </p:endCondLst>
                                  <p:childTnLst>
                                    <p:animEffect transition="out" filter="fade">
                                      <p:cBhvr>
                                        <p:cTn id="80" dur="2000" tmFilter="0, 0; .2, .5; .8, .5; 1, 0"/>
                                        <p:tgtEl>
                                          <p:spTgt spid="57"/>
                                        </p:tgtEl>
                                      </p:cBhvr>
                                    </p:animEffect>
                                    <p:animScale>
                                      <p:cBhvr>
                                        <p:cTn id="81" dur="1000" autoRev="1" fill="hold"/>
                                        <p:tgtEl>
                                          <p:spTgt spid="57"/>
                                        </p:tgtEl>
                                      </p:cBhvr>
                                      <p:by x="105000" y="105000"/>
                                    </p:animScale>
                                  </p:childTnLst>
                                </p:cTn>
                              </p:par>
                              <p:par>
                                <p:cTn id="82" presetID="26" presetClass="emph" presetSubtype="0" repeatCount="indefinite" fill="hold" nodeType="withEffect">
                                  <p:stCondLst>
                                    <p:cond delay="0"/>
                                  </p:stCondLst>
                                  <p:endCondLst>
                                    <p:cond evt="onNext" delay="0">
                                      <p:tgtEl>
                                        <p:sldTgt/>
                                      </p:tgtEl>
                                    </p:cond>
                                  </p:endCondLst>
                                  <p:childTnLst>
                                    <p:animEffect transition="out" filter="fade">
                                      <p:cBhvr>
                                        <p:cTn id="83" dur="2000" tmFilter="0, 0; .2, .5; .8, .5; 1, 0"/>
                                        <p:tgtEl>
                                          <p:spTgt spid="64"/>
                                        </p:tgtEl>
                                      </p:cBhvr>
                                    </p:animEffect>
                                    <p:animScale>
                                      <p:cBhvr>
                                        <p:cTn id="84" dur="1000" autoRev="1" fill="hold"/>
                                        <p:tgtEl>
                                          <p:spTgt spid="64"/>
                                        </p:tgtEl>
                                      </p:cBhvr>
                                      <p:by x="105000" y="105000"/>
                                    </p:animScale>
                                  </p:childTnLst>
                                </p:cTn>
                              </p:par>
                              <p:par>
                                <p:cTn id="85" presetID="26" presetClass="emph" presetSubtype="0" repeatCount="indefinite" fill="hold" nodeType="withEffect">
                                  <p:stCondLst>
                                    <p:cond delay="0"/>
                                  </p:stCondLst>
                                  <p:endCondLst>
                                    <p:cond evt="onNext" delay="0">
                                      <p:tgtEl>
                                        <p:sldTgt/>
                                      </p:tgtEl>
                                    </p:cond>
                                  </p:endCondLst>
                                  <p:childTnLst>
                                    <p:animEffect transition="out" filter="fade">
                                      <p:cBhvr>
                                        <p:cTn id="86" dur="2000" tmFilter="0, 0; .2, .5; .8, .5; 1, 0"/>
                                        <p:tgtEl>
                                          <p:spTgt spid="65"/>
                                        </p:tgtEl>
                                      </p:cBhvr>
                                    </p:animEffect>
                                    <p:animScale>
                                      <p:cBhvr>
                                        <p:cTn id="87" dur="1000" autoRev="1" fill="hold"/>
                                        <p:tgtEl>
                                          <p:spTgt spid="65"/>
                                        </p:tgtEl>
                                      </p:cBhvr>
                                      <p:by x="105000" y="105000"/>
                                    </p:animScale>
                                  </p:childTnLst>
                                </p:cTn>
                              </p:par>
                              <p:par>
                                <p:cTn id="88" presetID="26" presetClass="emph" presetSubtype="0" repeatCount="indefinite" fill="hold" grpId="1" nodeType="withEffect">
                                  <p:stCondLst>
                                    <p:cond delay="0"/>
                                  </p:stCondLst>
                                  <p:endCondLst>
                                    <p:cond evt="onNext" delay="0">
                                      <p:tgtEl>
                                        <p:sldTgt/>
                                      </p:tgtEl>
                                    </p:cond>
                                  </p:endCondLst>
                                  <p:childTnLst>
                                    <p:animEffect transition="out" filter="fade">
                                      <p:cBhvr>
                                        <p:cTn id="89" dur="2000" tmFilter="0, 0; .2, .5; .8, .5; 1, 0"/>
                                        <p:tgtEl>
                                          <p:spTgt spid="82"/>
                                        </p:tgtEl>
                                      </p:cBhvr>
                                    </p:animEffect>
                                    <p:animScale>
                                      <p:cBhvr>
                                        <p:cTn id="90" dur="1000" autoRev="1" fill="hold"/>
                                        <p:tgtEl>
                                          <p:spTgt spid="82"/>
                                        </p:tgtEl>
                                      </p:cBhvr>
                                      <p:by x="105000" y="105000"/>
                                    </p:animScale>
                                  </p:childTnLst>
                                </p:cTn>
                              </p:par>
                              <p:par>
                                <p:cTn id="91" presetID="26" presetClass="emph" presetSubtype="0" repeatCount="indefinite" fill="hold" nodeType="withEffect">
                                  <p:stCondLst>
                                    <p:cond delay="0"/>
                                  </p:stCondLst>
                                  <p:endCondLst>
                                    <p:cond evt="onNext" delay="0">
                                      <p:tgtEl>
                                        <p:sldTgt/>
                                      </p:tgtEl>
                                    </p:cond>
                                  </p:endCondLst>
                                  <p:childTnLst>
                                    <p:animEffect transition="out" filter="fade">
                                      <p:cBhvr>
                                        <p:cTn id="92" dur="2000" tmFilter="0, 0; .2, .5; .8, .5; 1, 0"/>
                                        <p:tgtEl>
                                          <p:spTgt spid="83"/>
                                        </p:tgtEl>
                                      </p:cBhvr>
                                    </p:animEffect>
                                    <p:animScale>
                                      <p:cBhvr>
                                        <p:cTn id="93" dur="1000" autoRev="1" fill="hold"/>
                                        <p:tgtEl>
                                          <p:spTgt spid="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2" grpId="1"/>
      <p:bldP spid="86" grpId="0"/>
      <p:bldP spid="90" grpId="0"/>
      <p:bldP spid="9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92CBC24-A83E-E74D-8DE9-69675D0E1C10}"/>
              </a:ext>
            </a:extLst>
          </p:cNvPr>
          <p:cNvGrpSpPr/>
          <p:nvPr/>
        </p:nvGrpSpPr>
        <p:grpSpPr>
          <a:xfrm>
            <a:off x="356615" y="2073758"/>
            <a:ext cx="1584523" cy="850101"/>
            <a:chOff x="1075210" y="3623782"/>
            <a:chExt cx="1584523" cy="850101"/>
          </a:xfrm>
        </p:grpSpPr>
        <mc:AlternateContent xmlns:mc="http://schemas.openxmlformats.org/markup-compatibility/2006" xmlns:a14="http://schemas.microsoft.com/office/drawing/2010/main">
          <mc:Choice Requires="a14">
            <p:sp>
              <p:nvSpPr>
                <p:cNvPr id="6" name="Rectangle: Rounded Corners 33">
                  <a:extLst>
                    <a:ext uri="{FF2B5EF4-FFF2-40B4-BE49-F238E27FC236}">
                      <a16:creationId xmlns:a16="http://schemas.microsoft.com/office/drawing/2014/main" id="{D10199E6-8655-3948-B28A-E82A5195EA01}"/>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6" name="Rectangle: Rounded Corners 33">
                  <a:extLst>
                    <a:ext uri="{FF2B5EF4-FFF2-40B4-BE49-F238E27FC236}">
                      <a16:creationId xmlns:a16="http://schemas.microsoft.com/office/drawing/2014/main" id="{D10199E6-8655-3948-B28A-E82A5195EA01}"/>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4"/>
                  <a:stretch>
                    <a:fillRect/>
                  </a:stretch>
                </a:blipFill>
              </p:spPr>
              <p:txBody>
                <a:bodyPr/>
                <a:lstStyle/>
                <a:p>
                  <a:r>
                    <a:rPr lang="en-US">
                      <a:noFill/>
                    </a:rPr>
                    <a:t> </a:t>
                  </a:r>
                </a:p>
              </p:txBody>
            </p:sp>
          </mc:Fallback>
        </mc:AlternateContent>
        <p:pic>
          <p:nvPicPr>
            <p:cNvPr id="7" name="Picture 6" descr="Icon&#10;&#10;Description automatically generated">
              <a:extLst>
                <a:ext uri="{FF2B5EF4-FFF2-40B4-BE49-F238E27FC236}">
                  <a16:creationId xmlns:a16="http://schemas.microsoft.com/office/drawing/2014/main" id="{93474F0D-D9CA-8742-8935-6A6D08886E98}"/>
                </a:ext>
              </a:extLst>
            </p:cNvPr>
            <p:cNvPicPr>
              <a:picLocks noChangeAspect="1"/>
            </p:cNvPicPr>
            <p:nvPr/>
          </p:nvPicPr>
          <p:blipFill>
            <a:blip r:embed="rId5"/>
            <a:stretch>
              <a:fillRect/>
            </a:stretch>
          </p:blipFill>
          <p:spPr>
            <a:xfrm>
              <a:off x="2184245" y="3998395"/>
              <a:ext cx="475488" cy="475488"/>
            </a:xfrm>
            <a:prstGeom prst="rect">
              <a:avLst/>
            </a:prstGeom>
            <a:ln>
              <a:noFill/>
            </a:ln>
            <a:effectLst>
              <a:softEdge rad="112500"/>
            </a:effectLst>
          </p:spPr>
        </p:pic>
      </p:grpSp>
      <p:grpSp>
        <p:nvGrpSpPr>
          <p:cNvPr id="8" name="Group 7">
            <a:extLst>
              <a:ext uri="{FF2B5EF4-FFF2-40B4-BE49-F238E27FC236}">
                <a16:creationId xmlns:a16="http://schemas.microsoft.com/office/drawing/2014/main" id="{B7905CE9-BF84-544D-91F0-B07E7914D6C0}"/>
              </a:ext>
            </a:extLst>
          </p:cNvPr>
          <p:cNvGrpSpPr/>
          <p:nvPr/>
        </p:nvGrpSpPr>
        <p:grpSpPr>
          <a:xfrm>
            <a:off x="2394965" y="2073758"/>
            <a:ext cx="1581393" cy="846971"/>
            <a:chOff x="1075210" y="3623782"/>
            <a:chExt cx="1581393" cy="846971"/>
          </a:xfrm>
        </p:grpSpPr>
        <mc:AlternateContent xmlns:mc="http://schemas.openxmlformats.org/markup-compatibility/2006" xmlns:a14="http://schemas.microsoft.com/office/drawing/2010/main">
          <mc:Choice Requires="a14">
            <p:sp>
              <p:nvSpPr>
                <p:cNvPr id="9" name="Rectangle: Rounded Corners 33">
                  <a:extLst>
                    <a:ext uri="{FF2B5EF4-FFF2-40B4-BE49-F238E27FC236}">
                      <a16:creationId xmlns:a16="http://schemas.microsoft.com/office/drawing/2014/main" id="{F294B453-E88A-D947-BBC2-3D74EA3C4EE3}"/>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9" name="Rectangle: Rounded Corners 33">
                  <a:extLst>
                    <a:ext uri="{FF2B5EF4-FFF2-40B4-BE49-F238E27FC236}">
                      <a16:creationId xmlns:a16="http://schemas.microsoft.com/office/drawing/2014/main" id="{F294B453-E88A-D947-BBC2-3D74EA3C4EE3}"/>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6"/>
                  <a:stretch>
                    <a:fillRect/>
                  </a:stretch>
                </a:blipFill>
              </p:spPr>
              <p:txBody>
                <a:bodyPr/>
                <a:lstStyle/>
                <a:p>
                  <a:r>
                    <a:rPr lang="en-US">
                      <a:noFill/>
                    </a:rPr>
                    <a:t> </a:t>
                  </a:r>
                </a:p>
              </p:txBody>
            </p:sp>
          </mc:Fallback>
        </mc:AlternateContent>
        <p:pic>
          <p:nvPicPr>
            <p:cNvPr id="10" name="Picture 9" descr="Icon&#10;&#10;Description automatically generated">
              <a:extLst>
                <a:ext uri="{FF2B5EF4-FFF2-40B4-BE49-F238E27FC236}">
                  <a16:creationId xmlns:a16="http://schemas.microsoft.com/office/drawing/2014/main" id="{7B4C0019-5CA3-CA47-ADA1-2C5D9F10A4BA}"/>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11" name="Group 10">
            <a:extLst>
              <a:ext uri="{FF2B5EF4-FFF2-40B4-BE49-F238E27FC236}">
                <a16:creationId xmlns:a16="http://schemas.microsoft.com/office/drawing/2014/main" id="{1CA65EA1-4A5F-294E-9C09-A5D007F569A9}"/>
              </a:ext>
            </a:extLst>
          </p:cNvPr>
          <p:cNvGrpSpPr/>
          <p:nvPr/>
        </p:nvGrpSpPr>
        <p:grpSpPr>
          <a:xfrm>
            <a:off x="4387636" y="2073758"/>
            <a:ext cx="1581393" cy="846971"/>
            <a:chOff x="1075210" y="3623782"/>
            <a:chExt cx="1581393" cy="846971"/>
          </a:xfrm>
        </p:grpSpPr>
        <mc:AlternateContent xmlns:mc="http://schemas.openxmlformats.org/markup-compatibility/2006" xmlns:a14="http://schemas.microsoft.com/office/drawing/2010/main">
          <mc:Choice Requires="a14">
            <p:sp>
              <p:nvSpPr>
                <p:cNvPr id="12" name="Rectangle: Rounded Corners 33">
                  <a:extLst>
                    <a:ext uri="{FF2B5EF4-FFF2-40B4-BE49-F238E27FC236}">
                      <a16:creationId xmlns:a16="http://schemas.microsoft.com/office/drawing/2014/main" id="{05FFC46A-75D3-8647-B15A-AB0B213A8B4C}"/>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2" name="Rectangle: Rounded Corners 33">
                  <a:extLst>
                    <a:ext uri="{FF2B5EF4-FFF2-40B4-BE49-F238E27FC236}">
                      <a16:creationId xmlns:a16="http://schemas.microsoft.com/office/drawing/2014/main" id="{05FFC46A-75D3-8647-B15A-AB0B213A8B4C}"/>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7"/>
                  <a:stretch>
                    <a:fillRect/>
                  </a:stretch>
                </a:blipFill>
              </p:spPr>
              <p:txBody>
                <a:bodyPr/>
                <a:lstStyle/>
                <a:p>
                  <a:r>
                    <a:rPr lang="en-US">
                      <a:noFill/>
                    </a:rPr>
                    <a:t> </a:t>
                  </a:r>
                </a:p>
              </p:txBody>
            </p:sp>
          </mc:Fallback>
        </mc:AlternateContent>
        <p:pic>
          <p:nvPicPr>
            <p:cNvPr id="13" name="Picture 12" descr="Icon&#10;&#10;Description automatically generated">
              <a:extLst>
                <a:ext uri="{FF2B5EF4-FFF2-40B4-BE49-F238E27FC236}">
                  <a16:creationId xmlns:a16="http://schemas.microsoft.com/office/drawing/2014/main" id="{1142CD36-EAB6-D045-8D78-F7ED674A6F44}"/>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14" name="Group 13">
            <a:extLst>
              <a:ext uri="{FF2B5EF4-FFF2-40B4-BE49-F238E27FC236}">
                <a16:creationId xmlns:a16="http://schemas.microsoft.com/office/drawing/2014/main" id="{71C53122-8F21-D24A-9BAD-2C8C2B50B33D}"/>
              </a:ext>
            </a:extLst>
          </p:cNvPr>
          <p:cNvGrpSpPr/>
          <p:nvPr/>
        </p:nvGrpSpPr>
        <p:grpSpPr>
          <a:xfrm>
            <a:off x="6380307" y="2073758"/>
            <a:ext cx="1581393" cy="846971"/>
            <a:chOff x="1075210" y="3623782"/>
            <a:chExt cx="1581393" cy="846971"/>
          </a:xfrm>
        </p:grpSpPr>
        <mc:AlternateContent xmlns:mc="http://schemas.openxmlformats.org/markup-compatibility/2006" xmlns:a14="http://schemas.microsoft.com/office/drawing/2010/main">
          <mc:Choice Requires="a14">
            <p:sp>
              <p:nvSpPr>
                <p:cNvPr id="15" name="Rectangle: Rounded Corners 33">
                  <a:extLst>
                    <a:ext uri="{FF2B5EF4-FFF2-40B4-BE49-F238E27FC236}">
                      <a16:creationId xmlns:a16="http://schemas.microsoft.com/office/drawing/2014/main" id="{9DFCFD79-55A9-CE41-8517-A7244B531EB5}"/>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5" name="Rectangle: Rounded Corners 33">
                  <a:extLst>
                    <a:ext uri="{FF2B5EF4-FFF2-40B4-BE49-F238E27FC236}">
                      <a16:creationId xmlns:a16="http://schemas.microsoft.com/office/drawing/2014/main" id="{9DFCFD79-55A9-CE41-8517-A7244B531EB5}"/>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8"/>
                  <a:stretch>
                    <a:fillRect/>
                  </a:stretch>
                </a:blipFill>
              </p:spPr>
              <p:txBody>
                <a:bodyPr/>
                <a:lstStyle/>
                <a:p>
                  <a:r>
                    <a:rPr lang="en-US">
                      <a:noFill/>
                    </a:rPr>
                    <a:t> </a:t>
                  </a:r>
                </a:p>
              </p:txBody>
            </p:sp>
          </mc:Fallback>
        </mc:AlternateContent>
        <p:pic>
          <p:nvPicPr>
            <p:cNvPr id="16" name="Picture 15" descr="Icon&#10;&#10;Description automatically generated">
              <a:extLst>
                <a:ext uri="{FF2B5EF4-FFF2-40B4-BE49-F238E27FC236}">
                  <a16:creationId xmlns:a16="http://schemas.microsoft.com/office/drawing/2014/main" id="{CDD1456A-E001-9149-844D-3AB688B9729C}"/>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17" name="Group 16">
            <a:extLst>
              <a:ext uri="{FF2B5EF4-FFF2-40B4-BE49-F238E27FC236}">
                <a16:creationId xmlns:a16="http://schemas.microsoft.com/office/drawing/2014/main" id="{4C8C460D-0224-0D4B-BE9F-A88DE9E9AB04}"/>
              </a:ext>
            </a:extLst>
          </p:cNvPr>
          <p:cNvGrpSpPr/>
          <p:nvPr/>
        </p:nvGrpSpPr>
        <p:grpSpPr>
          <a:xfrm>
            <a:off x="8372978" y="2073758"/>
            <a:ext cx="1581393" cy="846971"/>
            <a:chOff x="1075210" y="3623782"/>
            <a:chExt cx="1581393" cy="846971"/>
          </a:xfrm>
        </p:grpSpPr>
        <mc:AlternateContent xmlns:mc="http://schemas.openxmlformats.org/markup-compatibility/2006" xmlns:a14="http://schemas.microsoft.com/office/drawing/2010/main">
          <mc:Choice Requires="a14">
            <p:sp>
              <p:nvSpPr>
                <p:cNvPr id="18" name="Rectangle: Rounded Corners 33">
                  <a:extLst>
                    <a:ext uri="{FF2B5EF4-FFF2-40B4-BE49-F238E27FC236}">
                      <a16:creationId xmlns:a16="http://schemas.microsoft.com/office/drawing/2014/main" id="{52E1916D-6E07-4745-853F-E99E095182F2}"/>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5</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8" name="Rectangle: Rounded Corners 33">
                  <a:extLst>
                    <a:ext uri="{FF2B5EF4-FFF2-40B4-BE49-F238E27FC236}">
                      <a16:creationId xmlns:a16="http://schemas.microsoft.com/office/drawing/2014/main" id="{52E1916D-6E07-4745-853F-E99E095182F2}"/>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9"/>
                  <a:stretch>
                    <a:fillRect/>
                  </a:stretch>
                </a:blipFill>
              </p:spPr>
              <p:txBody>
                <a:bodyPr/>
                <a:lstStyle/>
                <a:p>
                  <a:r>
                    <a:rPr lang="en-US">
                      <a:noFill/>
                    </a:rPr>
                    <a:t> </a:t>
                  </a:r>
                </a:p>
              </p:txBody>
            </p:sp>
          </mc:Fallback>
        </mc:AlternateContent>
        <p:pic>
          <p:nvPicPr>
            <p:cNvPr id="19" name="Picture 18" descr="Icon&#10;&#10;Description automatically generated">
              <a:extLst>
                <a:ext uri="{FF2B5EF4-FFF2-40B4-BE49-F238E27FC236}">
                  <a16:creationId xmlns:a16="http://schemas.microsoft.com/office/drawing/2014/main" id="{7997300D-114B-EA4A-A1D1-5056827E9E08}"/>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21" name="Straight Arrow Connector 20">
            <a:extLst>
              <a:ext uri="{FF2B5EF4-FFF2-40B4-BE49-F238E27FC236}">
                <a16:creationId xmlns:a16="http://schemas.microsoft.com/office/drawing/2014/main" id="{EABCA12A-27BE-8C4B-9D0B-D5E49A79E620}"/>
              </a:ext>
            </a:extLst>
          </p:cNvPr>
          <p:cNvCxnSpPr>
            <a:stCxn id="9" idx="1"/>
            <a:endCxn id="6" idx="3"/>
          </p:cNvCxnSpPr>
          <p:nvPr/>
        </p:nvCxnSpPr>
        <p:spPr>
          <a:xfrm flipH="1">
            <a:off x="1749800" y="2407258"/>
            <a:ext cx="645165"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7D2BEBE1-58E7-7C45-8392-B41C2CE5407C}"/>
              </a:ext>
            </a:extLst>
          </p:cNvPr>
          <p:cNvCxnSpPr>
            <a:cxnSpLocks/>
            <a:stCxn id="12" idx="1"/>
            <a:endCxn id="9" idx="3"/>
          </p:cNvCxnSpPr>
          <p:nvPr/>
        </p:nvCxnSpPr>
        <p:spPr>
          <a:xfrm flipH="1">
            <a:off x="3788150" y="2407258"/>
            <a:ext cx="599486"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33687BE1-C5E1-2C44-B40E-DA2F45D39AAC}"/>
              </a:ext>
            </a:extLst>
          </p:cNvPr>
          <p:cNvCxnSpPr>
            <a:cxnSpLocks/>
            <a:stCxn id="15" idx="1"/>
            <a:endCxn id="12" idx="3"/>
          </p:cNvCxnSpPr>
          <p:nvPr/>
        </p:nvCxnSpPr>
        <p:spPr>
          <a:xfrm flipH="1">
            <a:off x="5780821" y="2407258"/>
            <a:ext cx="599486"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538CDEC2-C1EF-1044-BD2A-D73002AE7187}"/>
              </a:ext>
            </a:extLst>
          </p:cNvPr>
          <p:cNvCxnSpPr>
            <a:cxnSpLocks/>
            <a:stCxn id="18" idx="1"/>
            <a:endCxn id="15" idx="3"/>
          </p:cNvCxnSpPr>
          <p:nvPr/>
        </p:nvCxnSpPr>
        <p:spPr>
          <a:xfrm flipH="1">
            <a:off x="7773492" y="2407258"/>
            <a:ext cx="599486"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grpSp>
        <p:nvGrpSpPr>
          <p:cNvPr id="31" name="Group 30">
            <a:extLst>
              <a:ext uri="{FF2B5EF4-FFF2-40B4-BE49-F238E27FC236}">
                <a16:creationId xmlns:a16="http://schemas.microsoft.com/office/drawing/2014/main" id="{AF5BE661-C536-2D44-9AD2-3732577880DE}"/>
              </a:ext>
            </a:extLst>
          </p:cNvPr>
          <p:cNvGrpSpPr/>
          <p:nvPr/>
        </p:nvGrpSpPr>
        <p:grpSpPr>
          <a:xfrm>
            <a:off x="10365649" y="2073758"/>
            <a:ext cx="1581393" cy="846971"/>
            <a:chOff x="1075210" y="3623782"/>
            <a:chExt cx="1581393" cy="846971"/>
          </a:xfrm>
        </p:grpSpPr>
        <mc:AlternateContent xmlns:mc="http://schemas.openxmlformats.org/markup-compatibility/2006" xmlns:a14="http://schemas.microsoft.com/office/drawing/2010/main">
          <mc:Choice Requires="a14">
            <p:sp>
              <p:nvSpPr>
                <p:cNvPr id="32" name="Rectangle: Rounded Corners 33">
                  <a:extLst>
                    <a:ext uri="{FF2B5EF4-FFF2-40B4-BE49-F238E27FC236}">
                      <a16:creationId xmlns:a16="http://schemas.microsoft.com/office/drawing/2014/main" id="{BBE076C2-D90D-D54C-BBE7-8044720F2203}"/>
                    </a:ext>
                  </a:extLst>
                </p:cNvPr>
                <p:cNvSpPr/>
                <p:nvPr/>
              </p:nvSpPr>
              <p:spPr>
                <a:xfrm>
                  <a:off x="1075210" y="3623782"/>
                  <a:ext cx="1393185" cy="666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32" name="Rectangle: Rounded Corners 33">
                  <a:extLst>
                    <a:ext uri="{FF2B5EF4-FFF2-40B4-BE49-F238E27FC236}">
                      <a16:creationId xmlns:a16="http://schemas.microsoft.com/office/drawing/2014/main" id="{BBE076C2-D90D-D54C-BBE7-8044720F2203}"/>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0"/>
                  <a:stretch>
                    <a:fillRect/>
                  </a:stretch>
                </a:blipFill>
              </p:spPr>
              <p:txBody>
                <a:bodyPr/>
                <a:lstStyle/>
                <a:p>
                  <a:r>
                    <a:rPr lang="en-US">
                      <a:noFill/>
                    </a:rPr>
                    <a:t> </a:t>
                  </a:r>
                </a:p>
              </p:txBody>
            </p:sp>
          </mc:Fallback>
        </mc:AlternateContent>
        <p:pic>
          <p:nvPicPr>
            <p:cNvPr id="33" name="Picture 32" descr="Icon&#10;&#10;Description automatically generated">
              <a:extLst>
                <a:ext uri="{FF2B5EF4-FFF2-40B4-BE49-F238E27FC236}">
                  <a16:creationId xmlns:a16="http://schemas.microsoft.com/office/drawing/2014/main" id="{584B7CA5-3A21-3B49-934A-2490DFB7DCFA}"/>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34" name="Straight Arrow Connector 33">
            <a:extLst>
              <a:ext uri="{FF2B5EF4-FFF2-40B4-BE49-F238E27FC236}">
                <a16:creationId xmlns:a16="http://schemas.microsoft.com/office/drawing/2014/main" id="{EC177F37-5518-CC48-9C5F-4C82D0F9EF78}"/>
              </a:ext>
            </a:extLst>
          </p:cNvPr>
          <p:cNvCxnSpPr>
            <a:cxnSpLocks/>
            <a:stCxn id="32" idx="1"/>
            <a:endCxn id="18" idx="3"/>
          </p:cNvCxnSpPr>
          <p:nvPr/>
        </p:nvCxnSpPr>
        <p:spPr>
          <a:xfrm flipH="1">
            <a:off x="9766163" y="2407258"/>
            <a:ext cx="599486"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pic>
        <p:nvPicPr>
          <p:cNvPr id="44" name="Picture 43" descr="Icon&#10;&#10;Description automatically generated">
            <a:extLst>
              <a:ext uri="{FF2B5EF4-FFF2-40B4-BE49-F238E27FC236}">
                <a16:creationId xmlns:a16="http://schemas.microsoft.com/office/drawing/2014/main" id="{C7624221-FF48-6244-9909-E2D22DFF4C18}"/>
              </a:ext>
            </a:extLst>
          </p:cNvPr>
          <p:cNvPicPr>
            <a:picLocks noChangeAspect="1"/>
          </p:cNvPicPr>
          <p:nvPr/>
        </p:nvPicPr>
        <p:blipFill rotWithShape="1">
          <a:blip r:embed="rId11"/>
          <a:srcRect l="25535" t="11728" r="26247" b="14402"/>
          <a:stretch/>
        </p:blipFill>
        <p:spPr>
          <a:xfrm>
            <a:off x="773297" y="3099533"/>
            <a:ext cx="599486" cy="690972"/>
          </a:xfrm>
          <a:prstGeom prst="rect">
            <a:avLst/>
          </a:prstGeom>
        </p:spPr>
      </p:pic>
      <p:pic>
        <p:nvPicPr>
          <p:cNvPr id="46" name="Picture 45" descr="Icon&#10;&#10;Description automatically generated">
            <a:extLst>
              <a:ext uri="{FF2B5EF4-FFF2-40B4-BE49-F238E27FC236}">
                <a16:creationId xmlns:a16="http://schemas.microsoft.com/office/drawing/2014/main" id="{EE73E014-D8E2-7143-AAB5-F5FBE28AA4EF}"/>
              </a:ext>
            </a:extLst>
          </p:cNvPr>
          <p:cNvPicPr>
            <a:picLocks noChangeAspect="1"/>
          </p:cNvPicPr>
          <p:nvPr/>
        </p:nvPicPr>
        <p:blipFill rotWithShape="1">
          <a:blip r:embed="rId11"/>
          <a:srcRect l="25535" t="11728" r="26247" b="14402"/>
          <a:stretch/>
        </p:blipFill>
        <p:spPr>
          <a:xfrm>
            <a:off x="2795489" y="3099533"/>
            <a:ext cx="599486" cy="690972"/>
          </a:xfrm>
          <a:prstGeom prst="rect">
            <a:avLst/>
          </a:prstGeom>
        </p:spPr>
      </p:pic>
      <p:pic>
        <p:nvPicPr>
          <p:cNvPr id="47" name="Picture 46" descr="Icon&#10;&#10;Description automatically generated">
            <a:extLst>
              <a:ext uri="{FF2B5EF4-FFF2-40B4-BE49-F238E27FC236}">
                <a16:creationId xmlns:a16="http://schemas.microsoft.com/office/drawing/2014/main" id="{B7FCF930-6000-5E4D-899D-BFE9F1275CA3}"/>
              </a:ext>
            </a:extLst>
          </p:cNvPr>
          <p:cNvPicPr>
            <a:picLocks noChangeAspect="1"/>
          </p:cNvPicPr>
          <p:nvPr/>
        </p:nvPicPr>
        <p:blipFill rotWithShape="1">
          <a:blip r:embed="rId11"/>
          <a:srcRect l="25535" t="11728" r="26247" b="14402"/>
          <a:stretch/>
        </p:blipFill>
        <p:spPr>
          <a:xfrm>
            <a:off x="4784485" y="3099533"/>
            <a:ext cx="599486" cy="690972"/>
          </a:xfrm>
          <a:prstGeom prst="rect">
            <a:avLst/>
          </a:prstGeom>
        </p:spPr>
      </p:pic>
      <p:pic>
        <p:nvPicPr>
          <p:cNvPr id="48" name="Picture 47" descr="Icon&#10;&#10;Description automatically generated">
            <a:extLst>
              <a:ext uri="{FF2B5EF4-FFF2-40B4-BE49-F238E27FC236}">
                <a16:creationId xmlns:a16="http://schemas.microsoft.com/office/drawing/2014/main" id="{093E0BAC-FCA5-0142-BC14-4C5430DECD8D}"/>
              </a:ext>
            </a:extLst>
          </p:cNvPr>
          <p:cNvPicPr>
            <a:picLocks noChangeAspect="1"/>
          </p:cNvPicPr>
          <p:nvPr/>
        </p:nvPicPr>
        <p:blipFill rotWithShape="1">
          <a:blip r:embed="rId11"/>
          <a:srcRect l="25535" t="11728" r="26247" b="14402"/>
          <a:stretch/>
        </p:blipFill>
        <p:spPr>
          <a:xfrm>
            <a:off x="6773481" y="3099533"/>
            <a:ext cx="599486" cy="690972"/>
          </a:xfrm>
          <a:prstGeom prst="rect">
            <a:avLst/>
          </a:prstGeom>
        </p:spPr>
      </p:pic>
      <p:pic>
        <p:nvPicPr>
          <p:cNvPr id="49" name="Picture 48" descr="Icon&#10;&#10;Description automatically generated">
            <a:extLst>
              <a:ext uri="{FF2B5EF4-FFF2-40B4-BE49-F238E27FC236}">
                <a16:creationId xmlns:a16="http://schemas.microsoft.com/office/drawing/2014/main" id="{EA14E5E5-612A-F948-AEDD-D8DE4E629309}"/>
              </a:ext>
            </a:extLst>
          </p:cNvPr>
          <p:cNvPicPr>
            <a:picLocks noChangeAspect="1"/>
          </p:cNvPicPr>
          <p:nvPr/>
        </p:nvPicPr>
        <p:blipFill rotWithShape="1">
          <a:blip r:embed="rId11"/>
          <a:srcRect l="25535" t="11728" r="26247" b="14402"/>
          <a:stretch/>
        </p:blipFill>
        <p:spPr>
          <a:xfrm>
            <a:off x="8797027" y="3099533"/>
            <a:ext cx="599486" cy="690972"/>
          </a:xfrm>
          <a:prstGeom prst="rect">
            <a:avLst/>
          </a:prstGeom>
        </p:spPr>
      </p:pic>
      <p:pic>
        <p:nvPicPr>
          <p:cNvPr id="50" name="Picture 49" descr="Icon&#10;&#10;Description automatically generated">
            <a:extLst>
              <a:ext uri="{FF2B5EF4-FFF2-40B4-BE49-F238E27FC236}">
                <a16:creationId xmlns:a16="http://schemas.microsoft.com/office/drawing/2014/main" id="{0A916E03-E602-A140-A1EF-900BD893B474}"/>
              </a:ext>
            </a:extLst>
          </p:cNvPr>
          <p:cNvPicPr>
            <a:picLocks noChangeAspect="1"/>
          </p:cNvPicPr>
          <p:nvPr/>
        </p:nvPicPr>
        <p:blipFill rotWithShape="1">
          <a:blip r:embed="rId11"/>
          <a:srcRect l="25535" t="11728" r="26247" b="14402"/>
          <a:stretch/>
        </p:blipFill>
        <p:spPr>
          <a:xfrm>
            <a:off x="10794519" y="3099533"/>
            <a:ext cx="599486" cy="690972"/>
          </a:xfrm>
          <a:prstGeom prst="rect">
            <a:avLst/>
          </a:prstGeom>
        </p:spPr>
      </p:pic>
      <p:grpSp>
        <p:nvGrpSpPr>
          <p:cNvPr id="57" name="Group 56">
            <a:extLst>
              <a:ext uri="{FF2B5EF4-FFF2-40B4-BE49-F238E27FC236}">
                <a16:creationId xmlns:a16="http://schemas.microsoft.com/office/drawing/2014/main" id="{FBDEF4F8-10CE-9C44-871F-0E22F916C492}"/>
              </a:ext>
            </a:extLst>
          </p:cNvPr>
          <p:cNvGrpSpPr/>
          <p:nvPr/>
        </p:nvGrpSpPr>
        <p:grpSpPr>
          <a:xfrm>
            <a:off x="681528" y="1087554"/>
            <a:ext cx="743358" cy="743358"/>
            <a:chOff x="681528" y="726049"/>
            <a:chExt cx="743358" cy="743358"/>
          </a:xfrm>
        </p:grpSpPr>
        <p:pic>
          <p:nvPicPr>
            <p:cNvPr id="37" name="Picture 36" descr="Shape&#10;&#10;Description automatically generated with low confidence">
              <a:extLst>
                <a:ext uri="{FF2B5EF4-FFF2-40B4-BE49-F238E27FC236}">
                  <a16:creationId xmlns:a16="http://schemas.microsoft.com/office/drawing/2014/main" id="{BDE16792-84DC-894D-8745-5879D4C62C85}"/>
                </a:ext>
              </a:extLst>
            </p:cNvPr>
            <p:cNvPicPr>
              <a:picLocks noChangeAspect="1"/>
            </p:cNvPicPr>
            <p:nvPr/>
          </p:nvPicPr>
          <p:blipFill>
            <a:blip r:embed="rId12"/>
            <a:stretch>
              <a:fillRect/>
            </a:stretch>
          </p:blipFill>
          <p:spPr>
            <a:xfrm>
              <a:off x="681528" y="726049"/>
              <a:ext cx="743358" cy="743358"/>
            </a:xfrm>
            <a:prstGeom prst="rect">
              <a:avLst/>
            </a:prstGeom>
            <a:ln>
              <a:noFill/>
            </a:ln>
            <a:effectLst>
              <a:outerShdw blurRad="292100" dist="139700" dir="2700000" algn="tl" rotWithShape="0">
                <a:srgbClr val="333333">
                  <a:alpha val="65000"/>
                </a:srgbClr>
              </a:outerShdw>
            </a:effectLst>
          </p:spPr>
        </p:pic>
        <p:sp>
          <p:nvSpPr>
            <p:cNvPr id="51" name="TextBox 50">
              <a:extLst>
                <a:ext uri="{FF2B5EF4-FFF2-40B4-BE49-F238E27FC236}">
                  <a16:creationId xmlns:a16="http://schemas.microsoft.com/office/drawing/2014/main" id="{4909ECFA-200E-DF40-A756-E5FA209E4147}"/>
                </a:ext>
              </a:extLst>
            </p:cNvPr>
            <p:cNvSpPr txBox="1"/>
            <p:nvPr/>
          </p:nvSpPr>
          <p:spPr>
            <a:xfrm>
              <a:off x="902364"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grpSp>
      <p:grpSp>
        <p:nvGrpSpPr>
          <p:cNvPr id="58" name="Group 57">
            <a:extLst>
              <a:ext uri="{FF2B5EF4-FFF2-40B4-BE49-F238E27FC236}">
                <a16:creationId xmlns:a16="http://schemas.microsoft.com/office/drawing/2014/main" id="{0BE6D2BF-E90F-7449-BA1A-C4BC08A2B5EE}"/>
              </a:ext>
            </a:extLst>
          </p:cNvPr>
          <p:cNvGrpSpPr/>
          <p:nvPr/>
        </p:nvGrpSpPr>
        <p:grpSpPr>
          <a:xfrm>
            <a:off x="2719878" y="1087554"/>
            <a:ext cx="743358" cy="743358"/>
            <a:chOff x="2719878" y="726049"/>
            <a:chExt cx="743358" cy="743358"/>
          </a:xfrm>
        </p:grpSpPr>
        <p:pic>
          <p:nvPicPr>
            <p:cNvPr id="38" name="Picture 37" descr="Shape&#10;&#10;Description automatically generated with low confidence">
              <a:extLst>
                <a:ext uri="{FF2B5EF4-FFF2-40B4-BE49-F238E27FC236}">
                  <a16:creationId xmlns:a16="http://schemas.microsoft.com/office/drawing/2014/main" id="{68D2A860-A1FC-E64B-846E-1F0E21F43115}"/>
                </a:ext>
              </a:extLst>
            </p:cNvPr>
            <p:cNvPicPr>
              <a:picLocks noChangeAspect="1"/>
            </p:cNvPicPr>
            <p:nvPr/>
          </p:nvPicPr>
          <p:blipFill>
            <a:blip r:embed="rId12"/>
            <a:stretch>
              <a:fillRect/>
            </a:stretch>
          </p:blipFill>
          <p:spPr>
            <a:xfrm>
              <a:off x="2719878" y="726049"/>
              <a:ext cx="743358" cy="743358"/>
            </a:xfrm>
            <a:prstGeom prst="rect">
              <a:avLst/>
            </a:prstGeom>
            <a:ln>
              <a:noFill/>
            </a:ln>
            <a:effectLst>
              <a:outerShdw blurRad="292100" dist="139700" dir="2700000" algn="tl" rotWithShape="0">
                <a:srgbClr val="333333">
                  <a:alpha val="65000"/>
                </a:srgbClr>
              </a:outerShdw>
            </a:effectLst>
          </p:spPr>
        </p:pic>
        <p:sp>
          <p:nvSpPr>
            <p:cNvPr id="52" name="TextBox 51">
              <a:extLst>
                <a:ext uri="{FF2B5EF4-FFF2-40B4-BE49-F238E27FC236}">
                  <a16:creationId xmlns:a16="http://schemas.microsoft.com/office/drawing/2014/main" id="{B485554A-FFDE-8545-876D-0405AF633624}"/>
                </a:ext>
              </a:extLst>
            </p:cNvPr>
            <p:cNvSpPr txBox="1"/>
            <p:nvPr/>
          </p:nvSpPr>
          <p:spPr>
            <a:xfrm>
              <a:off x="2961979"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2</a:t>
              </a:r>
            </a:p>
          </p:txBody>
        </p:sp>
      </p:grpSp>
      <p:grpSp>
        <p:nvGrpSpPr>
          <p:cNvPr id="60" name="Group 59">
            <a:extLst>
              <a:ext uri="{FF2B5EF4-FFF2-40B4-BE49-F238E27FC236}">
                <a16:creationId xmlns:a16="http://schemas.microsoft.com/office/drawing/2014/main" id="{1F4673D3-C91F-1E44-B641-7F273ED87A68}"/>
              </a:ext>
            </a:extLst>
          </p:cNvPr>
          <p:cNvGrpSpPr/>
          <p:nvPr/>
        </p:nvGrpSpPr>
        <p:grpSpPr>
          <a:xfrm>
            <a:off x="4712549" y="1087554"/>
            <a:ext cx="743358" cy="743358"/>
            <a:chOff x="4712549" y="726049"/>
            <a:chExt cx="743358" cy="743358"/>
          </a:xfrm>
        </p:grpSpPr>
        <p:pic>
          <p:nvPicPr>
            <p:cNvPr id="39" name="Picture 38" descr="Shape&#10;&#10;Description automatically generated with low confidence">
              <a:extLst>
                <a:ext uri="{FF2B5EF4-FFF2-40B4-BE49-F238E27FC236}">
                  <a16:creationId xmlns:a16="http://schemas.microsoft.com/office/drawing/2014/main" id="{24F82773-1675-2E49-BB27-92D411D575A4}"/>
                </a:ext>
              </a:extLst>
            </p:cNvPr>
            <p:cNvPicPr>
              <a:picLocks noChangeAspect="1"/>
            </p:cNvPicPr>
            <p:nvPr/>
          </p:nvPicPr>
          <p:blipFill>
            <a:blip r:embed="rId12"/>
            <a:stretch>
              <a:fillRect/>
            </a:stretch>
          </p:blipFill>
          <p:spPr>
            <a:xfrm>
              <a:off x="4712549" y="726049"/>
              <a:ext cx="743358" cy="743358"/>
            </a:xfrm>
            <a:prstGeom prst="rect">
              <a:avLst/>
            </a:prstGeom>
            <a:ln>
              <a:noFill/>
            </a:ln>
            <a:effectLst>
              <a:outerShdw blurRad="292100" dist="139700" dir="2700000" algn="tl" rotWithShape="0">
                <a:srgbClr val="333333">
                  <a:alpha val="65000"/>
                </a:srgbClr>
              </a:outerShdw>
            </a:effectLst>
          </p:spPr>
        </p:pic>
        <p:sp>
          <p:nvSpPr>
            <p:cNvPr id="53" name="TextBox 52">
              <a:extLst>
                <a:ext uri="{FF2B5EF4-FFF2-40B4-BE49-F238E27FC236}">
                  <a16:creationId xmlns:a16="http://schemas.microsoft.com/office/drawing/2014/main" id="{7BFD6DB7-F85C-2740-9109-3C732226C75C}"/>
                </a:ext>
              </a:extLst>
            </p:cNvPr>
            <p:cNvSpPr txBox="1"/>
            <p:nvPr/>
          </p:nvSpPr>
          <p:spPr>
            <a:xfrm>
              <a:off x="4933385"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3</a:t>
              </a:r>
            </a:p>
          </p:txBody>
        </p:sp>
      </p:grpSp>
      <p:grpSp>
        <p:nvGrpSpPr>
          <p:cNvPr id="61" name="Group 60">
            <a:extLst>
              <a:ext uri="{FF2B5EF4-FFF2-40B4-BE49-F238E27FC236}">
                <a16:creationId xmlns:a16="http://schemas.microsoft.com/office/drawing/2014/main" id="{04D3B403-AD84-7843-A9DA-6971F43C35E9}"/>
              </a:ext>
            </a:extLst>
          </p:cNvPr>
          <p:cNvGrpSpPr/>
          <p:nvPr/>
        </p:nvGrpSpPr>
        <p:grpSpPr>
          <a:xfrm>
            <a:off x="6705220" y="1087554"/>
            <a:ext cx="743358" cy="743358"/>
            <a:chOff x="6705220" y="726049"/>
            <a:chExt cx="743358" cy="743358"/>
          </a:xfrm>
        </p:grpSpPr>
        <p:pic>
          <p:nvPicPr>
            <p:cNvPr id="40" name="Picture 39" descr="Shape&#10;&#10;Description automatically generated with low confidence">
              <a:extLst>
                <a:ext uri="{FF2B5EF4-FFF2-40B4-BE49-F238E27FC236}">
                  <a16:creationId xmlns:a16="http://schemas.microsoft.com/office/drawing/2014/main" id="{339B71A6-124C-4647-8D7C-9BD6B5AE3D67}"/>
                </a:ext>
              </a:extLst>
            </p:cNvPr>
            <p:cNvPicPr>
              <a:picLocks noChangeAspect="1"/>
            </p:cNvPicPr>
            <p:nvPr/>
          </p:nvPicPr>
          <p:blipFill>
            <a:blip r:embed="rId12"/>
            <a:stretch>
              <a:fillRect/>
            </a:stretch>
          </p:blipFill>
          <p:spPr>
            <a:xfrm>
              <a:off x="6705220" y="726049"/>
              <a:ext cx="743358" cy="743358"/>
            </a:xfrm>
            <a:prstGeom prst="rect">
              <a:avLst/>
            </a:prstGeom>
            <a:ln>
              <a:noFill/>
            </a:ln>
            <a:effectLst>
              <a:outerShdw blurRad="292100" dist="139700" dir="2700000" algn="tl" rotWithShape="0">
                <a:srgbClr val="333333">
                  <a:alpha val="65000"/>
                </a:srgbClr>
              </a:outerShdw>
            </a:effectLst>
          </p:spPr>
        </p:pic>
        <p:sp>
          <p:nvSpPr>
            <p:cNvPr id="54" name="TextBox 53">
              <a:extLst>
                <a:ext uri="{FF2B5EF4-FFF2-40B4-BE49-F238E27FC236}">
                  <a16:creationId xmlns:a16="http://schemas.microsoft.com/office/drawing/2014/main" id="{6951BEDA-FF63-9B44-AFF3-2722D707C224}"/>
                </a:ext>
              </a:extLst>
            </p:cNvPr>
            <p:cNvSpPr txBox="1"/>
            <p:nvPr/>
          </p:nvSpPr>
          <p:spPr>
            <a:xfrm>
              <a:off x="6929908"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4</a:t>
              </a:r>
            </a:p>
          </p:txBody>
        </p:sp>
      </p:grpSp>
      <p:grpSp>
        <p:nvGrpSpPr>
          <p:cNvPr id="63" name="Group 62">
            <a:extLst>
              <a:ext uri="{FF2B5EF4-FFF2-40B4-BE49-F238E27FC236}">
                <a16:creationId xmlns:a16="http://schemas.microsoft.com/office/drawing/2014/main" id="{8F85B4A4-DBA4-654E-8EC1-79099A93AAF9}"/>
              </a:ext>
            </a:extLst>
          </p:cNvPr>
          <p:cNvGrpSpPr/>
          <p:nvPr/>
        </p:nvGrpSpPr>
        <p:grpSpPr>
          <a:xfrm>
            <a:off x="8697891" y="1087554"/>
            <a:ext cx="743358" cy="743358"/>
            <a:chOff x="8697891" y="726049"/>
            <a:chExt cx="743358" cy="743358"/>
          </a:xfrm>
        </p:grpSpPr>
        <p:pic>
          <p:nvPicPr>
            <p:cNvPr id="41" name="Picture 40" descr="Shape&#10;&#10;Description automatically generated with low confidence">
              <a:extLst>
                <a:ext uri="{FF2B5EF4-FFF2-40B4-BE49-F238E27FC236}">
                  <a16:creationId xmlns:a16="http://schemas.microsoft.com/office/drawing/2014/main" id="{B86FE29D-D7D6-914F-BA4E-7B1A48A2782E}"/>
                </a:ext>
              </a:extLst>
            </p:cNvPr>
            <p:cNvPicPr>
              <a:picLocks noChangeAspect="1"/>
            </p:cNvPicPr>
            <p:nvPr/>
          </p:nvPicPr>
          <p:blipFill>
            <a:blip r:embed="rId12"/>
            <a:stretch>
              <a:fillRect/>
            </a:stretch>
          </p:blipFill>
          <p:spPr>
            <a:xfrm>
              <a:off x="8697891" y="726049"/>
              <a:ext cx="743358" cy="743358"/>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id="{8B54D586-1A5A-D642-A12B-C7C969F430CB}"/>
                </a:ext>
              </a:extLst>
            </p:cNvPr>
            <p:cNvSpPr txBox="1"/>
            <p:nvPr/>
          </p:nvSpPr>
          <p:spPr>
            <a:xfrm>
              <a:off x="8918727"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5</a:t>
              </a:r>
            </a:p>
          </p:txBody>
        </p:sp>
      </p:grpSp>
      <p:grpSp>
        <p:nvGrpSpPr>
          <p:cNvPr id="64" name="Group 63">
            <a:extLst>
              <a:ext uri="{FF2B5EF4-FFF2-40B4-BE49-F238E27FC236}">
                <a16:creationId xmlns:a16="http://schemas.microsoft.com/office/drawing/2014/main" id="{5B8A234D-252C-C249-AC9F-D8D7B886417B}"/>
              </a:ext>
            </a:extLst>
          </p:cNvPr>
          <p:cNvGrpSpPr/>
          <p:nvPr/>
        </p:nvGrpSpPr>
        <p:grpSpPr>
          <a:xfrm>
            <a:off x="10690562" y="1084421"/>
            <a:ext cx="743358" cy="743358"/>
            <a:chOff x="10690562" y="722916"/>
            <a:chExt cx="743358" cy="743358"/>
          </a:xfrm>
        </p:grpSpPr>
        <p:pic>
          <p:nvPicPr>
            <p:cNvPr id="42" name="Picture 41" descr="Shape&#10;&#10;Description automatically generated with low confidence">
              <a:extLst>
                <a:ext uri="{FF2B5EF4-FFF2-40B4-BE49-F238E27FC236}">
                  <a16:creationId xmlns:a16="http://schemas.microsoft.com/office/drawing/2014/main" id="{7D4845C0-EACF-664F-AA04-B26FCE78B0B3}"/>
                </a:ext>
              </a:extLst>
            </p:cNvPr>
            <p:cNvPicPr>
              <a:picLocks noChangeAspect="1"/>
            </p:cNvPicPr>
            <p:nvPr/>
          </p:nvPicPr>
          <p:blipFill>
            <a:blip r:embed="rId12"/>
            <a:stretch>
              <a:fillRect/>
            </a:stretch>
          </p:blipFill>
          <p:spPr>
            <a:xfrm>
              <a:off x="10690562" y="722916"/>
              <a:ext cx="743358" cy="743358"/>
            </a:xfrm>
            <a:prstGeom prst="rect">
              <a:avLst/>
            </a:prstGeom>
            <a:ln>
              <a:noFill/>
            </a:ln>
            <a:effectLst>
              <a:outerShdw blurRad="292100" dist="139700" dir="2700000" algn="tl" rotWithShape="0">
                <a:srgbClr val="333333">
                  <a:alpha val="65000"/>
                </a:srgbClr>
              </a:outerShdw>
            </a:effectLst>
          </p:spPr>
        </p:pic>
        <p:sp>
          <p:nvSpPr>
            <p:cNvPr id="56" name="TextBox 55">
              <a:extLst>
                <a:ext uri="{FF2B5EF4-FFF2-40B4-BE49-F238E27FC236}">
                  <a16:creationId xmlns:a16="http://schemas.microsoft.com/office/drawing/2014/main" id="{E83E086D-818F-2243-A8AC-78E5DC601665}"/>
                </a:ext>
              </a:extLst>
            </p:cNvPr>
            <p:cNvSpPr txBox="1"/>
            <p:nvPr/>
          </p:nvSpPr>
          <p:spPr>
            <a:xfrm>
              <a:off x="10911398"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grpSp>
      <p:grpSp>
        <p:nvGrpSpPr>
          <p:cNvPr id="65" name="Group 64">
            <a:extLst>
              <a:ext uri="{FF2B5EF4-FFF2-40B4-BE49-F238E27FC236}">
                <a16:creationId xmlns:a16="http://schemas.microsoft.com/office/drawing/2014/main" id="{9C63B194-CF2B-5441-A03A-F3ED216BE8D1}"/>
              </a:ext>
            </a:extLst>
          </p:cNvPr>
          <p:cNvGrpSpPr/>
          <p:nvPr/>
        </p:nvGrpSpPr>
        <p:grpSpPr>
          <a:xfrm>
            <a:off x="4387636" y="3993283"/>
            <a:ext cx="1581393" cy="846971"/>
            <a:chOff x="1075210" y="3623782"/>
            <a:chExt cx="1581393" cy="846971"/>
          </a:xfrm>
        </p:grpSpPr>
        <mc:AlternateContent xmlns:mc="http://schemas.openxmlformats.org/markup-compatibility/2006" xmlns:a14="http://schemas.microsoft.com/office/drawing/2010/main">
          <mc:Choice Requires="a14">
            <p:sp>
              <p:nvSpPr>
                <p:cNvPr id="66" name="Rectangle: Rounded Corners 33">
                  <a:extLst>
                    <a:ext uri="{FF2B5EF4-FFF2-40B4-BE49-F238E27FC236}">
                      <a16:creationId xmlns:a16="http://schemas.microsoft.com/office/drawing/2014/main" id="{D216674D-9482-BF48-AEB3-D4F907B35B60}"/>
                    </a:ext>
                  </a:extLst>
                </p:cNvPr>
                <p:cNvSpPr/>
                <p:nvPr/>
              </p:nvSpPr>
              <p:spPr>
                <a:xfrm>
                  <a:off x="1075210" y="3623782"/>
                  <a:ext cx="1393185" cy="6669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66" name="Rectangle: Rounded Corners 33">
                  <a:extLst>
                    <a:ext uri="{FF2B5EF4-FFF2-40B4-BE49-F238E27FC236}">
                      <a16:creationId xmlns:a16="http://schemas.microsoft.com/office/drawing/2014/main" id="{D216674D-9482-BF48-AEB3-D4F907B35B60}"/>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3"/>
                  <a:stretch>
                    <a:fillRect/>
                  </a:stretch>
                </a:blipFill>
              </p:spPr>
              <p:txBody>
                <a:bodyPr/>
                <a:lstStyle/>
                <a:p>
                  <a:r>
                    <a:rPr lang="en-US">
                      <a:noFill/>
                    </a:rPr>
                    <a:t> </a:t>
                  </a:r>
                </a:p>
              </p:txBody>
            </p:sp>
          </mc:Fallback>
        </mc:AlternateContent>
        <p:pic>
          <p:nvPicPr>
            <p:cNvPr id="67" name="Picture 66" descr="Icon&#10;&#10;Description automatically generated">
              <a:extLst>
                <a:ext uri="{FF2B5EF4-FFF2-40B4-BE49-F238E27FC236}">
                  <a16:creationId xmlns:a16="http://schemas.microsoft.com/office/drawing/2014/main" id="{E4DAA06D-5691-8C47-9BB3-097C1398D384}"/>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68" name="Group 67">
            <a:extLst>
              <a:ext uri="{FF2B5EF4-FFF2-40B4-BE49-F238E27FC236}">
                <a16:creationId xmlns:a16="http://schemas.microsoft.com/office/drawing/2014/main" id="{96948611-6653-A742-B8F6-67735B4B73F8}"/>
              </a:ext>
            </a:extLst>
          </p:cNvPr>
          <p:cNvGrpSpPr/>
          <p:nvPr/>
        </p:nvGrpSpPr>
        <p:grpSpPr>
          <a:xfrm>
            <a:off x="6376631" y="3993283"/>
            <a:ext cx="1598442" cy="834349"/>
            <a:chOff x="1058161" y="3636404"/>
            <a:chExt cx="1598442" cy="834349"/>
          </a:xfrm>
        </p:grpSpPr>
        <mc:AlternateContent xmlns:mc="http://schemas.openxmlformats.org/markup-compatibility/2006" xmlns:a14="http://schemas.microsoft.com/office/drawing/2010/main">
          <mc:Choice Requires="a14">
            <p:sp>
              <p:nvSpPr>
                <p:cNvPr id="69" name="Rectangle: Rounded Corners 33">
                  <a:extLst>
                    <a:ext uri="{FF2B5EF4-FFF2-40B4-BE49-F238E27FC236}">
                      <a16:creationId xmlns:a16="http://schemas.microsoft.com/office/drawing/2014/main" id="{B3C51C31-A833-AC49-96C9-7BD4AF307269}"/>
                    </a:ext>
                  </a:extLst>
                </p:cNvPr>
                <p:cNvSpPr/>
                <p:nvPr/>
              </p:nvSpPr>
              <p:spPr>
                <a:xfrm>
                  <a:off x="1058161" y="3636404"/>
                  <a:ext cx="1393185" cy="6669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69" name="Rectangle: Rounded Corners 33">
                  <a:extLst>
                    <a:ext uri="{FF2B5EF4-FFF2-40B4-BE49-F238E27FC236}">
                      <a16:creationId xmlns:a16="http://schemas.microsoft.com/office/drawing/2014/main" id="{B3C51C31-A833-AC49-96C9-7BD4AF307269}"/>
                    </a:ext>
                  </a:extLst>
                </p:cNvPr>
                <p:cNvSpPr>
                  <a:spLocks noRot="1" noChangeAspect="1" noMove="1" noResize="1" noEditPoints="1" noAdjustHandles="1" noChangeArrowheads="1" noChangeShapeType="1" noTextEdit="1"/>
                </p:cNvSpPr>
                <p:nvPr/>
              </p:nvSpPr>
              <p:spPr>
                <a:xfrm>
                  <a:off x="1058161" y="3636404"/>
                  <a:ext cx="1393185" cy="666999"/>
                </a:xfrm>
                <a:prstGeom prst="roundRect">
                  <a:avLst/>
                </a:prstGeom>
                <a:blipFill>
                  <a:blip r:embed="rId14"/>
                  <a:stretch>
                    <a:fillRect/>
                  </a:stretch>
                </a:blipFill>
              </p:spPr>
              <p:txBody>
                <a:bodyPr/>
                <a:lstStyle/>
                <a:p>
                  <a:r>
                    <a:rPr lang="en-US">
                      <a:noFill/>
                    </a:rPr>
                    <a:t> </a:t>
                  </a:r>
                </a:p>
              </p:txBody>
            </p:sp>
          </mc:Fallback>
        </mc:AlternateContent>
        <p:pic>
          <p:nvPicPr>
            <p:cNvPr id="70" name="Picture 69" descr="Icon&#10;&#10;Description automatically generated">
              <a:extLst>
                <a:ext uri="{FF2B5EF4-FFF2-40B4-BE49-F238E27FC236}">
                  <a16:creationId xmlns:a16="http://schemas.microsoft.com/office/drawing/2014/main" id="{B9B7EFBB-7F62-C94D-B75E-538E2487D6EC}"/>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71" name="Straight Arrow Connector 70">
            <a:extLst>
              <a:ext uri="{FF2B5EF4-FFF2-40B4-BE49-F238E27FC236}">
                <a16:creationId xmlns:a16="http://schemas.microsoft.com/office/drawing/2014/main" id="{A7BD377E-6A0B-C742-A34F-F7D5DD1E3AA2}"/>
              </a:ext>
            </a:extLst>
          </p:cNvPr>
          <p:cNvCxnSpPr>
            <a:cxnSpLocks/>
            <a:stCxn id="69" idx="1"/>
            <a:endCxn id="66" idx="3"/>
          </p:cNvCxnSpPr>
          <p:nvPr/>
        </p:nvCxnSpPr>
        <p:spPr>
          <a:xfrm flipH="1">
            <a:off x="5780821" y="4326783"/>
            <a:ext cx="595810"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grpSp>
        <p:nvGrpSpPr>
          <p:cNvPr id="74" name="Group 73">
            <a:extLst>
              <a:ext uri="{FF2B5EF4-FFF2-40B4-BE49-F238E27FC236}">
                <a16:creationId xmlns:a16="http://schemas.microsoft.com/office/drawing/2014/main" id="{A69110EB-2FBB-2348-AFBF-81FA1EBF8466}"/>
              </a:ext>
            </a:extLst>
          </p:cNvPr>
          <p:cNvGrpSpPr/>
          <p:nvPr/>
        </p:nvGrpSpPr>
        <p:grpSpPr>
          <a:xfrm>
            <a:off x="8372978" y="3990073"/>
            <a:ext cx="1581393" cy="846971"/>
            <a:chOff x="1075210" y="3623782"/>
            <a:chExt cx="1581393" cy="846971"/>
          </a:xfrm>
        </p:grpSpPr>
        <mc:AlternateContent xmlns:mc="http://schemas.openxmlformats.org/markup-compatibility/2006" xmlns:a14="http://schemas.microsoft.com/office/drawing/2010/main">
          <mc:Choice Requires="a14">
            <p:sp>
              <p:nvSpPr>
                <p:cNvPr id="75" name="Rectangle: Rounded Corners 33">
                  <a:extLst>
                    <a:ext uri="{FF2B5EF4-FFF2-40B4-BE49-F238E27FC236}">
                      <a16:creationId xmlns:a16="http://schemas.microsoft.com/office/drawing/2014/main" id="{13B5AC40-7652-434C-86CF-47EAA196B719}"/>
                    </a:ext>
                  </a:extLst>
                </p:cNvPr>
                <p:cNvSpPr/>
                <p:nvPr/>
              </p:nvSpPr>
              <p:spPr>
                <a:xfrm>
                  <a:off x="1075210" y="3623782"/>
                  <a:ext cx="1393185" cy="6669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75" name="Rectangle: Rounded Corners 33">
                  <a:extLst>
                    <a:ext uri="{FF2B5EF4-FFF2-40B4-BE49-F238E27FC236}">
                      <a16:creationId xmlns:a16="http://schemas.microsoft.com/office/drawing/2014/main" id="{13B5AC40-7652-434C-86CF-47EAA196B719}"/>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5"/>
                  <a:stretch>
                    <a:fillRect/>
                  </a:stretch>
                </a:blipFill>
              </p:spPr>
              <p:txBody>
                <a:bodyPr/>
                <a:lstStyle/>
                <a:p>
                  <a:r>
                    <a:rPr lang="en-US">
                      <a:noFill/>
                    </a:rPr>
                    <a:t> </a:t>
                  </a:r>
                </a:p>
              </p:txBody>
            </p:sp>
          </mc:Fallback>
        </mc:AlternateContent>
        <p:pic>
          <p:nvPicPr>
            <p:cNvPr id="76" name="Picture 75" descr="Icon&#10;&#10;Description automatically generated">
              <a:extLst>
                <a:ext uri="{FF2B5EF4-FFF2-40B4-BE49-F238E27FC236}">
                  <a16:creationId xmlns:a16="http://schemas.microsoft.com/office/drawing/2014/main" id="{A55FF595-BFF7-9644-ABE1-7C67077C7E06}"/>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77" name="Straight Arrow Connector 76">
            <a:extLst>
              <a:ext uri="{FF2B5EF4-FFF2-40B4-BE49-F238E27FC236}">
                <a16:creationId xmlns:a16="http://schemas.microsoft.com/office/drawing/2014/main" id="{6DFFFAE5-6A20-F34D-8A3A-F8AC200A1721}"/>
              </a:ext>
            </a:extLst>
          </p:cNvPr>
          <p:cNvCxnSpPr>
            <a:cxnSpLocks/>
            <a:stCxn id="75" idx="1"/>
          </p:cNvCxnSpPr>
          <p:nvPr/>
        </p:nvCxnSpPr>
        <p:spPr>
          <a:xfrm flipH="1">
            <a:off x="7773492" y="4323573"/>
            <a:ext cx="599486"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grpSp>
        <p:nvGrpSpPr>
          <p:cNvPr id="78" name="Group 77">
            <a:extLst>
              <a:ext uri="{FF2B5EF4-FFF2-40B4-BE49-F238E27FC236}">
                <a16:creationId xmlns:a16="http://schemas.microsoft.com/office/drawing/2014/main" id="{6E4A6E59-4B59-6141-88E8-90BB9325E622}"/>
              </a:ext>
            </a:extLst>
          </p:cNvPr>
          <p:cNvGrpSpPr/>
          <p:nvPr/>
        </p:nvGrpSpPr>
        <p:grpSpPr>
          <a:xfrm>
            <a:off x="10369325" y="3990073"/>
            <a:ext cx="1581393" cy="846971"/>
            <a:chOff x="1075210" y="3623782"/>
            <a:chExt cx="1581393" cy="846971"/>
          </a:xfrm>
        </p:grpSpPr>
        <mc:AlternateContent xmlns:mc="http://schemas.openxmlformats.org/markup-compatibility/2006" xmlns:a14="http://schemas.microsoft.com/office/drawing/2010/main">
          <mc:Choice Requires="a14">
            <p:sp>
              <p:nvSpPr>
                <p:cNvPr id="79" name="Rectangle: Rounded Corners 33">
                  <a:extLst>
                    <a:ext uri="{FF2B5EF4-FFF2-40B4-BE49-F238E27FC236}">
                      <a16:creationId xmlns:a16="http://schemas.microsoft.com/office/drawing/2014/main" id="{F1A32B01-6E21-4D49-84AF-38DA76D0D0B6}"/>
                    </a:ext>
                  </a:extLst>
                </p:cNvPr>
                <p:cNvSpPr/>
                <p:nvPr/>
              </p:nvSpPr>
              <p:spPr>
                <a:xfrm>
                  <a:off x="1075210" y="3623782"/>
                  <a:ext cx="1393185" cy="6669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79" name="Rectangle: Rounded Corners 33">
                  <a:extLst>
                    <a:ext uri="{FF2B5EF4-FFF2-40B4-BE49-F238E27FC236}">
                      <a16:creationId xmlns:a16="http://schemas.microsoft.com/office/drawing/2014/main" id="{F1A32B01-6E21-4D49-84AF-38DA76D0D0B6}"/>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6"/>
                  <a:stretch>
                    <a:fillRect/>
                  </a:stretch>
                </a:blipFill>
              </p:spPr>
              <p:txBody>
                <a:bodyPr/>
                <a:lstStyle/>
                <a:p>
                  <a:r>
                    <a:rPr lang="en-US">
                      <a:noFill/>
                    </a:rPr>
                    <a:t> </a:t>
                  </a:r>
                </a:p>
              </p:txBody>
            </p:sp>
          </mc:Fallback>
        </mc:AlternateContent>
        <p:pic>
          <p:nvPicPr>
            <p:cNvPr id="80" name="Picture 79" descr="Icon&#10;&#10;Description automatically generated">
              <a:extLst>
                <a:ext uri="{FF2B5EF4-FFF2-40B4-BE49-F238E27FC236}">
                  <a16:creationId xmlns:a16="http://schemas.microsoft.com/office/drawing/2014/main" id="{64D6C1C9-6189-3240-B611-A4DA3A3093E9}"/>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cxnSp>
        <p:nvCxnSpPr>
          <p:cNvPr id="81" name="Straight Arrow Connector 80">
            <a:extLst>
              <a:ext uri="{FF2B5EF4-FFF2-40B4-BE49-F238E27FC236}">
                <a16:creationId xmlns:a16="http://schemas.microsoft.com/office/drawing/2014/main" id="{E65832BB-C053-214F-9648-0A38AD375216}"/>
              </a:ext>
            </a:extLst>
          </p:cNvPr>
          <p:cNvCxnSpPr>
            <a:cxnSpLocks/>
            <a:stCxn id="79" idx="1"/>
          </p:cNvCxnSpPr>
          <p:nvPr/>
        </p:nvCxnSpPr>
        <p:spPr>
          <a:xfrm flipH="1">
            <a:off x="9769839" y="4323573"/>
            <a:ext cx="599486"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sp>
        <p:nvSpPr>
          <p:cNvPr id="82" name="TextBox 81">
            <a:extLst>
              <a:ext uri="{FF2B5EF4-FFF2-40B4-BE49-F238E27FC236}">
                <a16:creationId xmlns:a16="http://schemas.microsoft.com/office/drawing/2014/main" id="{273FD642-D94B-EF46-A1A1-9C05F07BB5E1}"/>
              </a:ext>
            </a:extLst>
          </p:cNvPr>
          <p:cNvSpPr txBox="1"/>
          <p:nvPr/>
        </p:nvSpPr>
        <p:spPr>
          <a:xfrm>
            <a:off x="4642440" y="4737811"/>
            <a:ext cx="88357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OR</a:t>
            </a:r>
          </a:p>
        </p:txBody>
      </p:sp>
      <p:grpSp>
        <p:nvGrpSpPr>
          <p:cNvPr id="83" name="Group 82">
            <a:extLst>
              <a:ext uri="{FF2B5EF4-FFF2-40B4-BE49-F238E27FC236}">
                <a16:creationId xmlns:a16="http://schemas.microsoft.com/office/drawing/2014/main" id="{4658B4D0-7E4D-C044-AF55-4F8FB158E5BB}"/>
              </a:ext>
            </a:extLst>
          </p:cNvPr>
          <p:cNvGrpSpPr/>
          <p:nvPr/>
        </p:nvGrpSpPr>
        <p:grpSpPr>
          <a:xfrm>
            <a:off x="4387636" y="5607088"/>
            <a:ext cx="1581393" cy="846971"/>
            <a:chOff x="1075210" y="3623782"/>
            <a:chExt cx="1581393" cy="846971"/>
          </a:xfrm>
        </p:grpSpPr>
        <mc:AlternateContent xmlns:mc="http://schemas.openxmlformats.org/markup-compatibility/2006" xmlns:a14="http://schemas.microsoft.com/office/drawing/2010/main">
          <mc:Choice Requires="a14">
            <p:sp>
              <p:nvSpPr>
                <p:cNvPr id="84" name="Rectangle: Rounded Corners 33">
                  <a:extLst>
                    <a:ext uri="{FF2B5EF4-FFF2-40B4-BE49-F238E27FC236}">
                      <a16:creationId xmlns:a16="http://schemas.microsoft.com/office/drawing/2014/main" id="{AA8644D5-1A86-B04E-9B82-B987D16A7861}"/>
                    </a:ext>
                  </a:extLst>
                </p:cNvPr>
                <p:cNvSpPr/>
                <p:nvPr/>
              </p:nvSpPr>
              <p:spPr>
                <a:xfrm>
                  <a:off x="1075210" y="3623782"/>
                  <a:ext cx="1393185" cy="666999"/>
                </a:xfrm>
                <a:prstGeom prst="round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84" name="Rectangle: Rounded Corners 33">
                  <a:extLst>
                    <a:ext uri="{FF2B5EF4-FFF2-40B4-BE49-F238E27FC236}">
                      <a16:creationId xmlns:a16="http://schemas.microsoft.com/office/drawing/2014/main" id="{AA8644D5-1A86-B04E-9B82-B987D16A7861}"/>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7"/>
                  <a:stretch>
                    <a:fillRect/>
                  </a:stretch>
                </a:blipFill>
              </p:spPr>
              <p:txBody>
                <a:bodyPr/>
                <a:lstStyle/>
                <a:p>
                  <a:r>
                    <a:rPr lang="en-US">
                      <a:noFill/>
                    </a:rPr>
                    <a:t> </a:t>
                  </a:r>
                </a:p>
              </p:txBody>
            </p:sp>
          </mc:Fallback>
        </mc:AlternateContent>
        <p:pic>
          <p:nvPicPr>
            <p:cNvPr id="85" name="Picture 84" descr="Icon&#10;&#10;Description automatically generated">
              <a:extLst>
                <a:ext uri="{FF2B5EF4-FFF2-40B4-BE49-F238E27FC236}">
                  <a16:creationId xmlns:a16="http://schemas.microsoft.com/office/drawing/2014/main" id="{E0418CF7-5192-6248-9345-AA6749D2E7D7}"/>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sp>
        <p:nvSpPr>
          <p:cNvPr id="86" name="TextBox 85">
            <a:extLst>
              <a:ext uri="{FF2B5EF4-FFF2-40B4-BE49-F238E27FC236}">
                <a16:creationId xmlns:a16="http://schemas.microsoft.com/office/drawing/2014/main" id="{CA280A4A-D7E6-0A4C-B668-C00B82EA9F1F}"/>
              </a:ext>
            </a:extLst>
          </p:cNvPr>
          <p:cNvSpPr txBox="1"/>
          <p:nvPr/>
        </p:nvSpPr>
        <p:spPr>
          <a:xfrm>
            <a:off x="6621530" y="4737811"/>
            <a:ext cx="88357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OR</a:t>
            </a:r>
          </a:p>
        </p:txBody>
      </p:sp>
      <p:grpSp>
        <p:nvGrpSpPr>
          <p:cNvPr id="87" name="Group 86">
            <a:extLst>
              <a:ext uri="{FF2B5EF4-FFF2-40B4-BE49-F238E27FC236}">
                <a16:creationId xmlns:a16="http://schemas.microsoft.com/office/drawing/2014/main" id="{F7881EB4-0CF1-E14F-857A-CEA352BBE9D3}"/>
              </a:ext>
            </a:extLst>
          </p:cNvPr>
          <p:cNvGrpSpPr/>
          <p:nvPr/>
        </p:nvGrpSpPr>
        <p:grpSpPr>
          <a:xfrm>
            <a:off x="6369142" y="5607088"/>
            <a:ext cx="1581393" cy="846971"/>
            <a:chOff x="1075210" y="3623782"/>
            <a:chExt cx="1581393" cy="846971"/>
          </a:xfrm>
        </p:grpSpPr>
        <mc:AlternateContent xmlns:mc="http://schemas.openxmlformats.org/markup-compatibility/2006" xmlns:a14="http://schemas.microsoft.com/office/drawing/2010/main">
          <mc:Choice Requires="a14">
            <p:sp>
              <p:nvSpPr>
                <p:cNvPr id="88" name="Rectangle: Rounded Corners 33">
                  <a:extLst>
                    <a:ext uri="{FF2B5EF4-FFF2-40B4-BE49-F238E27FC236}">
                      <a16:creationId xmlns:a16="http://schemas.microsoft.com/office/drawing/2014/main" id="{605AEF85-837D-1144-B429-2992C8F59001}"/>
                    </a:ext>
                  </a:extLst>
                </p:cNvPr>
                <p:cNvSpPr/>
                <p:nvPr/>
              </p:nvSpPr>
              <p:spPr>
                <a:xfrm>
                  <a:off x="1075210" y="3623782"/>
                  <a:ext cx="1393185" cy="666999"/>
                </a:xfrm>
                <a:prstGeom prst="round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88" name="Rectangle: Rounded Corners 33">
                  <a:extLst>
                    <a:ext uri="{FF2B5EF4-FFF2-40B4-BE49-F238E27FC236}">
                      <a16:creationId xmlns:a16="http://schemas.microsoft.com/office/drawing/2014/main" id="{605AEF85-837D-1144-B429-2992C8F59001}"/>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7"/>
                  <a:stretch>
                    <a:fillRect/>
                  </a:stretch>
                </a:blipFill>
              </p:spPr>
              <p:txBody>
                <a:bodyPr/>
                <a:lstStyle/>
                <a:p>
                  <a:r>
                    <a:rPr lang="en-US">
                      <a:noFill/>
                    </a:rPr>
                    <a:t> </a:t>
                  </a:r>
                </a:p>
              </p:txBody>
            </p:sp>
          </mc:Fallback>
        </mc:AlternateContent>
        <p:pic>
          <p:nvPicPr>
            <p:cNvPr id="89" name="Picture 88" descr="Icon&#10;&#10;Description automatically generated">
              <a:extLst>
                <a:ext uri="{FF2B5EF4-FFF2-40B4-BE49-F238E27FC236}">
                  <a16:creationId xmlns:a16="http://schemas.microsoft.com/office/drawing/2014/main" id="{4A18D687-4977-8848-97EC-0692ABE6A76F}"/>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sp>
        <p:nvSpPr>
          <p:cNvPr id="90" name="TextBox 89">
            <a:extLst>
              <a:ext uri="{FF2B5EF4-FFF2-40B4-BE49-F238E27FC236}">
                <a16:creationId xmlns:a16="http://schemas.microsoft.com/office/drawing/2014/main" id="{97260B6E-D759-7E44-9DEB-72EDCE7B5ACC}"/>
              </a:ext>
            </a:extLst>
          </p:cNvPr>
          <p:cNvSpPr txBox="1"/>
          <p:nvPr/>
        </p:nvSpPr>
        <p:spPr>
          <a:xfrm>
            <a:off x="8625185" y="4737811"/>
            <a:ext cx="88357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OR</a:t>
            </a:r>
          </a:p>
        </p:txBody>
      </p:sp>
      <p:grpSp>
        <p:nvGrpSpPr>
          <p:cNvPr id="91" name="Group 90">
            <a:extLst>
              <a:ext uri="{FF2B5EF4-FFF2-40B4-BE49-F238E27FC236}">
                <a16:creationId xmlns:a16="http://schemas.microsoft.com/office/drawing/2014/main" id="{CDD1C679-0E1B-1F40-B6C0-46B29303C786}"/>
              </a:ext>
            </a:extLst>
          </p:cNvPr>
          <p:cNvGrpSpPr/>
          <p:nvPr/>
        </p:nvGrpSpPr>
        <p:grpSpPr>
          <a:xfrm>
            <a:off x="8376231" y="5607088"/>
            <a:ext cx="1581393" cy="846971"/>
            <a:chOff x="1075210" y="3623782"/>
            <a:chExt cx="1581393" cy="846971"/>
          </a:xfrm>
        </p:grpSpPr>
        <mc:AlternateContent xmlns:mc="http://schemas.openxmlformats.org/markup-compatibility/2006" xmlns:a14="http://schemas.microsoft.com/office/drawing/2010/main">
          <mc:Choice Requires="a14">
            <p:sp>
              <p:nvSpPr>
                <p:cNvPr id="92" name="Rectangle: Rounded Corners 33">
                  <a:extLst>
                    <a:ext uri="{FF2B5EF4-FFF2-40B4-BE49-F238E27FC236}">
                      <a16:creationId xmlns:a16="http://schemas.microsoft.com/office/drawing/2014/main" id="{09FE0694-2912-BC42-A9F3-17642C1638A0}"/>
                    </a:ext>
                  </a:extLst>
                </p:cNvPr>
                <p:cNvSpPr/>
                <p:nvPr/>
              </p:nvSpPr>
              <p:spPr>
                <a:xfrm>
                  <a:off x="1075210" y="3623782"/>
                  <a:ext cx="1393185" cy="666999"/>
                </a:xfrm>
                <a:prstGeom prst="round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92" name="Rectangle: Rounded Corners 33">
                  <a:extLst>
                    <a:ext uri="{FF2B5EF4-FFF2-40B4-BE49-F238E27FC236}">
                      <a16:creationId xmlns:a16="http://schemas.microsoft.com/office/drawing/2014/main" id="{09FE0694-2912-BC42-A9F3-17642C1638A0}"/>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8"/>
                  <a:stretch>
                    <a:fillRect/>
                  </a:stretch>
                </a:blipFill>
              </p:spPr>
              <p:txBody>
                <a:bodyPr/>
                <a:lstStyle/>
                <a:p>
                  <a:r>
                    <a:rPr lang="en-US">
                      <a:noFill/>
                    </a:rPr>
                    <a:t> </a:t>
                  </a:r>
                </a:p>
              </p:txBody>
            </p:sp>
          </mc:Fallback>
        </mc:AlternateContent>
        <p:pic>
          <p:nvPicPr>
            <p:cNvPr id="93" name="Picture 92" descr="Icon&#10;&#10;Description automatically generated">
              <a:extLst>
                <a:ext uri="{FF2B5EF4-FFF2-40B4-BE49-F238E27FC236}">
                  <a16:creationId xmlns:a16="http://schemas.microsoft.com/office/drawing/2014/main" id="{EF672F12-F872-FB4F-837C-E6FF8B713786}"/>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sp>
        <p:nvSpPr>
          <p:cNvPr id="112" name="Cloud 111">
            <a:extLst>
              <a:ext uri="{FF2B5EF4-FFF2-40B4-BE49-F238E27FC236}">
                <a16:creationId xmlns:a16="http://schemas.microsoft.com/office/drawing/2014/main" id="{7E2AEFD1-5669-574D-9C78-4FCC5281ED04}"/>
              </a:ext>
            </a:extLst>
          </p:cNvPr>
          <p:cNvSpPr/>
          <p:nvPr/>
        </p:nvSpPr>
        <p:spPr>
          <a:xfrm>
            <a:off x="3543267" y="2422534"/>
            <a:ext cx="5304693" cy="2577757"/>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Using this technique, we can ensure that </a:t>
            </a:r>
            <a:r>
              <a:rPr kumimoji="0" lang="en-US" sz="2000" b="1" i="0" u="none" strike="noStrike" kern="1200" cap="none" spc="0" normalizeH="0" baseline="0" noProof="0" dirty="0">
                <a:ln>
                  <a:noFill/>
                </a:ln>
                <a:solidFill>
                  <a:schemeClr val="tx1"/>
                </a:solidFill>
                <a:effectLst/>
                <a:uLnTx/>
                <a:uFillTx/>
                <a:latin typeface="Calibri" panose="020F0502020204030204"/>
                <a:ea typeface="+mn-ea"/>
                <a:cs typeface="+mn-cs"/>
              </a:rPr>
              <a:t>the leader of every round has a previously</a:t>
            </a:r>
            <a:r>
              <a:rPr kumimoji="0" lang="en-US" sz="2000" b="1" i="0" u="none" strike="noStrike" kern="1200" cap="none" spc="0" normalizeH="0" noProof="0" dirty="0">
                <a:ln>
                  <a:noFill/>
                </a:ln>
                <a:solidFill>
                  <a:schemeClr val="tx1"/>
                </a:solidFill>
                <a:effectLst/>
                <a:uLnTx/>
                <a:uFillTx/>
                <a:latin typeface="Calibri" panose="020F0502020204030204"/>
                <a:ea typeface="+mn-ea"/>
                <a:cs typeface="+mn-cs"/>
              </a:rPr>
              <a:t> proposed secret</a:t>
            </a:r>
            <a:endParaRPr kumimoji="0" lang="en-US" sz="20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94" name="TextBox 93">
            <a:extLst>
              <a:ext uri="{FF2B5EF4-FFF2-40B4-BE49-F238E27FC236}">
                <a16:creationId xmlns:a16="http://schemas.microsoft.com/office/drawing/2014/main" id="{F0B98E91-994E-B944-89F9-F936E484299A}"/>
              </a:ext>
            </a:extLst>
          </p:cNvPr>
          <p:cNvSpPr txBox="1"/>
          <p:nvPr/>
        </p:nvSpPr>
        <p:spPr>
          <a:xfrm>
            <a:off x="10573913" y="4678429"/>
            <a:ext cx="88357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panose="020F0502020204030204"/>
                <a:ea typeface="+mn-ea"/>
                <a:cs typeface="+mn-cs"/>
              </a:rPr>
              <a:t>OR</a:t>
            </a:r>
          </a:p>
        </p:txBody>
      </p:sp>
      <p:grpSp>
        <p:nvGrpSpPr>
          <p:cNvPr id="95" name="Group 94">
            <a:extLst>
              <a:ext uri="{FF2B5EF4-FFF2-40B4-BE49-F238E27FC236}">
                <a16:creationId xmlns:a16="http://schemas.microsoft.com/office/drawing/2014/main" id="{8AEE3BD6-01D3-2043-A8BA-8950EF38CA1B}"/>
              </a:ext>
            </a:extLst>
          </p:cNvPr>
          <p:cNvGrpSpPr/>
          <p:nvPr/>
        </p:nvGrpSpPr>
        <p:grpSpPr>
          <a:xfrm>
            <a:off x="10365649" y="5607088"/>
            <a:ext cx="1581393" cy="846971"/>
            <a:chOff x="1075210" y="3623782"/>
            <a:chExt cx="1581393" cy="846971"/>
          </a:xfrm>
        </p:grpSpPr>
        <mc:AlternateContent xmlns:mc="http://schemas.openxmlformats.org/markup-compatibility/2006" xmlns:a14="http://schemas.microsoft.com/office/drawing/2010/main">
          <mc:Choice Requires="a14">
            <p:sp>
              <p:nvSpPr>
                <p:cNvPr id="96" name="Rectangle: Rounded Corners 33">
                  <a:extLst>
                    <a:ext uri="{FF2B5EF4-FFF2-40B4-BE49-F238E27FC236}">
                      <a16:creationId xmlns:a16="http://schemas.microsoft.com/office/drawing/2014/main" id="{B3D516F0-1AAB-4F4A-B28B-6A3951C7BD4C}"/>
                    </a:ext>
                  </a:extLst>
                </p:cNvPr>
                <p:cNvSpPr/>
                <p:nvPr/>
              </p:nvSpPr>
              <p:spPr>
                <a:xfrm>
                  <a:off x="1075210" y="3623782"/>
                  <a:ext cx="1393185" cy="666999"/>
                </a:xfrm>
                <a:prstGeom prst="roundRect">
                  <a:avLst/>
                </a:prstGeom>
                <a:solidFill>
                  <a:srgbClr val="FF0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96" name="Rectangle: Rounded Corners 33">
                  <a:extLst>
                    <a:ext uri="{FF2B5EF4-FFF2-40B4-BE49-F238E27FC236}">
                      <a16:creationId xmlns:a16="http://schemas.microsoft.com/office/drawing/2014/main" id="{B3D516F0-1AAB-4F4A-B28B-6A3951C7BD4C}"/>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9"/>
                  <a:stretch>
                    <a:fillRect/>
                  </a:stretch>
                </a:blipFill>
              </p:spPr>
              <p:txBody>
                <a:bodyPr/>
                <a:lstStyle/>
                <a:p>
                  <a:r>
                    <a:rPr lang="en-US">
                      <a:noFill/>
                    </a:rPr>
                    <a:t> </a:t>
                  </a:r>
                </a:p>
              </p:txBody>
            </p:sp>
          </mc:Fallback>
        </mc:AlternateContent>
        <p:pic>
          <p:nvPicPr>
            <p:cNvPr id="97" name="Picture 96" descr="Icon&#10;&#10;Description automatically generated">
              <a:extLst>
                <a:ext uri="{FF2B5EF4-FFF2-40B4-BE49-F238E27FC236}">
                  <a16:creationId xmlns:a16="http://schemas.microsoft.com/office/drawing/2014/main" id="{F9122568-2A63-E849-9FC7-80C64C4B7973}"/>
                </a:ext>
              </a:extLst>
            </p:cNvPr>
            <p:cNvPicPr>
              <a:picLocks noChangeAspect="1"/>
            </p:cNvPicPr>
            <p:nvPr/>
          </p:nvPicPr>
          <p:blipFill>
            <a:blip r:embed="rId5"/>
            <a:stretch>
              <a:fillRect/>
            </a:stretch>
          </p:blipFill>
          <p:spPr>
            <a:xfrm>
              <a:off x="2184246" y="3998396"/>
              <a:ext cx="472357" cy="472357"/>
            </a:xfrm>
            <a:prstGeom prst="rect">
              <a:avLst/>
            </a:prstGeom>
            <a:ln>
              <a:noFill/>
            </a:ln>
            <a:effectLst>
              <a:softEdge rad="112500"/>
            </a:effectLst>
          </p:spPr>
        </p:pic>
      </p:grpSp>
      <p:grpSp>
        <p:nvGrpSpPr>
          <p:cNvPr id="98" name="Group 97">
            <a:extLst>
              <a:ext uri="{FF2B5EF4-FFF2-40B4-BE49-F238E27FC236}">
                <a16:creationId xmlns:a16="http://schemas.microsoft.com/office/drawing/2014/main" id="{106852D7-92E2-F143-B86E-700FAC7DB541}"/>
              </a:ext>
            </a:extLst>
          </p:cNvPr>
          <p:cNvGrpSpPr/>
          <p:nvPr/>
        </p:nvGrpSpPr>
        <p:grpSpPr>
          <a:xfrm>
            <a:off x="6619914" y="6315298"/>
            <a:ext cx="5072480" cy="477822"/>
            <a:chOff x="6619914" y="6315298"/>
            <a:chExt cx="5072480" cy="477822"/>
          </a:xfrm>
        </p:grpSpPr>
        <p:grpSp>
          <p:nvGrpSpPr>
            <p:cNvPr id="99" name="Group 98">
              <a:extLst>
                <a:ext uri="{FF2B5EF4-FFF2-40B4-BE49-F238E27FC236}">
                  <a16:creationId xmlns:a16="http://schemas.microsoft.com/office/drawing/2014/main" id="{F55E5E4F-525E-7D4A-835A-3E857D39ED9B}"/>
                </a:ext>
              </a:extLst>
            </p:cNvPr>
            <p:cNvGrpSpPr/>
            <p:nvPr/>
          </p:nvGrpSpPr>
          <p:grpSpPr>
            <a:xfrm>
              <a:off x="6619914" y="6315298"/>
              <a:ext cx="5072480" cy="477822"/>
              <a:chOff x="7011797" y="6221008"/>
              <a:chExt cx="5072480" cy="477822"/>
            </a:xfrm>
          </p:grpSpPr>
          <p:grpSp>
            <p:nvGrpSpPr>
              <p:cNvPr id="101" name="Group 100">
                <a:extLst>
                  <a:ext uri="{FF2B5EF4-FFF2-40B4-BE49-F238E27FC236}">
                    <a16:creationId xmlns:a16="http://schemas.microsoft.com/office/drawing/2014/main" id="{E63201D3-601B-3A47-8F94-9C638BA3C88B}"/>
                  </a:ext>
                </a:extLst>
              </p:cNvPr>
              <p:cNvGrpSpPr/>
              <p:nvPr/>
            </p:nvGrpSpPr>
            <p:grpSpPr>
              <a:xfrm>
                <a:off x="7011797" y="6226473"/>
                <a:ext cx="1871201" cy="472357"/>
                <a:chOff x="9516995" y="6134148"/>
                <a:chExt cx="1871201" cy="472357"/>
              </a:xfrm>
            </p:grpSpPr>
            <p:pic>
              <p:nvPicPr>
                <p:cNvPr id="105" name="Picture 104" descr="Icon&#10;&#10;Description automatically generated">
                  <a:extLst>
                    <a:ext uri="{FF2B5EF4-FFF2-40B4-BE49-F238E27FC236}">
                      <a16:creationId xmlns:a16="http://schemas.microsoft.com/office/drawing/2014/main" id="{BF219DAD-2448-0D41-B773-E2D722C62D95}"/>
                    </a:ext>
                  </a:extLst>
                </p:cNvPr>
                <p:cNvPicPr>
                  <a:picLocks noChangeAspect="1"/>
                </p:cNvPicPr>
                <p:nvPr/>
              </p:nvPicPr>
              <p:blipFill>
                <a:blip r:embed="rId5"/>
                <a:stretch>
                  <a:fillRect/>
                </a:stretch>
              </p:blipFill>
              <p:spPr>
                <a:xfrm>
                  <a:off x="9516995" y="6134148"/>
                  <a:ext cx="472357" cy="472357"/>
                </a:xfrm>
                <a:prstGeom prst="rect">
                  <a:avLst/>
                </a:prstGeom>
              </p:spPr>
            </p:pic>
            <p:sp>
              <p:nvSpPr>
                <p:cNvPr id="106" name="TextBox 105">
                  <a:extLst>
                    <a:ext uri="{FF2B5EF4-FFF2-40B4-BE49-F238E27FC236}">
                      <a16:creationId xmlns:a16="http://schemas.microsoft.com/office/drawing/2014/main" id="{BBD84CA3-ABD6-B94B-81A7-15D9CCB1A775}"/>
                    </a:ext>
                  </a:extLst>
                </p:cNvPr>
                <p:cNvSpPr txBox="1"/>
                <p:nvPr/>
              </p:nvSpPr>
              <p:spPr>
                <a:xfrm>
                  <a:off x="9989352" y="6185660"/>
                  <a:ext cx="13988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PVSS Sharing</a:t>
                  </a:r>
                </a:p>
              </p:txBody>
            </p:sp>
          </p:grpSp>
          <p:grpSp>
            <p:nvGrpSpPr>
              <p:cNvPr id="102" name="Group 101">
                <a:extLst>
                  <a:ext uri="{FF2B5EF4-FFF2-40B4-BE49-F238E27FC236}">
                    <a16:creationId xmlns:a16="http://schemas.microsoft.com/office/drawing/2014/main" id="{6F90E7DF-F5F8-BF41-ACC0-E37D109A39F7}"/>
                  </a:ext>
                </a:extLst>
              </p:cNvPr>
              <p:cNvGrpSpPr/>
              <p:nvPr/>
            </p:nvGrpSpPr>
            <p:grpSpPr>
              <a:xfrm>
                <a:off x="9419390" y="6221008"/>
                <a:ext cx="2664887" cy="472357"/>
                <a:chOff x="9419390" y="6221008"/>
                <a:chExt cx="2664887" cy="472357"/>
              </a:xfrm>
            </p:grpSpPr>
            <p:pic>
              <p:nvPicPr>
                <p:cNvPr id="103" name="Picture 102" descr="Icon&#10;&#10;Description automatically generated">
                  <a:extLst>
                    <a:ext uri="{FF2B5EF4-FFF2-40B4-BE49-F238E27FC236}">
                      <a16:creationId xmlns:a16="http://schemas.microsoft.com/office/drawing/2014/main" id="{75EB023A-97C7-EE45-AAC7-7C5E18705DE8}"/>
                    </a:ext>
                  </a:extLst>
                </p:cNvPr>
                <p:cNvPicPr>
                  <a:picLocks noChangeAspect="1"/>
                </p:cNvPicPr>
                <p:nvPr/>
              </p:nvPicPr>
              <p:blipFill>
                <a:blip r:embed="rId20"/>
                <a:stretch>
                  <a:fillRect/>
                </a:stretch>
              </p:blipFill>
              <p:spPr>
                <a:xfrm>
                  <a:off x="9419390" y="6221008"/>
                  <a:ext cx="472357" cy="472357"/>
                </a:xfrm>
                <a:prstGeom prst="rect">
                  <a:avLst/>
                </a:prstGeom>
              </p:spPr>
            </p:pic>
            <p:sp>
              <p:nvSpPr>
                <p:cNvPr id="104" name="TextBox 103">
                  <a:extLst>
                    <a:ext uri="{FF2B5EF4-FFF2-40B4-BE49-F238E27FC236}">
                      <a16:creationId xmlns:a16="http://schemas.microsoft.com/office/drawing/2014/main" id="{32309557-6E65-D843-9DC9-3331F4D075B0}"/>
                    </a:ext>
                  </a:extLst>
                </p:cNvPr>
                <p:cNvSpPr txBox="1"/>
                <p:nvPr/>
              </p:nvSpPr>
              <p:spPr>
                <a:xfrm>
                  <a:off x="9974212" y="6272520"/>
                  <a:ext cx="21100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PVSS Reconstruction</a:t>
                  </a:r>
                </a:p>
              </p:txBody>
            </p:sp>
          </p:grpSp>
        </p:grpSp>
        <p:sp>
          <p:nvSpPr>
            <p:cNvPr id="100" name="TextBox 99">
              <a:extLst>
                <a:ext uri="{FF2B5EF4-FFF2-40B4-BE49-F238E27FC236}">
                  <a16:creationId xmlns:a16="http://schemas.microsoft.com/office/drawing/2014/main" id="{AA1EA9A7-3377-BF49-A84C-15A8C54A7893}"/>
                </a:ext>
              </a:extLst>
            </p:cNvPr>
            <p:cNvSpPr txBox="1"/>
            <p:nvPr/>
          </p:nvSpPr>
          <p:spPr>
            <a:xfrm>
              <a:off x="8302990" y="6412976"/>
              <a:ext cx="64979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a:ln>
                    <a:noFill/>
                  </a:ln>
                  <a:solidFill>
                    <a:prstClr val="black"/>
                  </a:solidFill>
                  <a:effectLst/>
                  <a:uLnTx/>
                  <a:uFillTx/>
                  <a:latin typeface="Calibri" panose="020F0502020204030204"/>
                  <a:ea typeface="+mn-ea"/>
                  <a:cs typeface="+mn-cs"/>
                </a:rPr>
                <a:t>[CD’17]</a:t>
              </a:r>
            </a:p>
          </p:txBody>
        </p:sp>
      </p:grpSp>
      <p:pic>
        <p:nvPicPr>
          <p:cNvPr id="108" name="Picture 107" descr="Shape, logo&#10;&#10;Description automatically generated">
            <a:extLst>
              <a:ext uri="{FF2B5EF4-FFF2-40B4-BE49-F238E27FC236}">
                <a16:creationId xmlns:a16="http://schemas.microsoft.com/office/drawing/2014/main" id="{A0C8E450-C9F3-1F48-80AD-E45DF6E4CC66}"/>
              </a:ext>
            </a:extLst>
          </p:cNvPr>
          <p:cNvPicPr>
            <a:picLocks noChangeAspect="1"/>
          </p:cNvPicPr>
          <p:nvPr/>
        </p:nvPicPr>
        <p:blipFill>
          <a:blip r:embed="rId21"/>
          <a:stretch>
            <a:fillRect/>
          </a:stretch>
        </p:blipFill>
        <p:spPr>
          <a:xfrm>
            <a:off x="10097545" y="827203"/>
            <a:ext cx="1929392" cy="1207781"/>
          </a:xfrm>
          <a:prstGeom prst="rect">
            <a:avLst/>
          </a:prstGeom>
        </p:spPr>
      </p:pic>
      <p:grpSp>
        <p:nvGrpSpPr>
          <p:cNvPr id="109" name="Group 108">
            <a:extLst>
              <a:ext uri="{FF2B5EF4-FFF2-40B4-BE49-F238E27FC236}">
                <a16:creationId xmlns:a16="http://schemas.microsoft.com/office/drawing/2014/main" id="{22E64AA2-6307-1647-BD3C-ADC353578D47}"/>
              </a:ext>
            </a:extLst>
          </p:cNvPr>
          <p:cNvGrpSpPr/>
          <p:nvPr/>
        </p:nvGrpSpPr>
        <p:grpSpPr>
          <a:xfrm>
            <a:off x="9830555" y="806541"/>
            <a:ext cx="743358" cy="743358"/>
            <a:chOff x="2719878" y="726049"/>
            <a:chExt cx="743358" cy="743358"/>
          </a:xfrm>
        </p:grpSpPr>
        <p:pic>
          <p:nvPicPr>
            <p:cNvPr id="110" name="Picture 109" descr="Shape&#10;&#10;Description automatically generated with low confidence">
              <a:extLst>
                <a:ext uri="{FF2B5EF4-FFF2-40B4-BE49-F238E27FC236}">
                  <a16:creationId xmlns:a16="http://schemas.microsoft.com/office/drawing/2014/main" id="{BD3AE492-0F04-ED43-B8E4-8551120DCEFE}"/>
                </a:ext>
              </a:extLst>
            </p:cNvPr>
            <p:cNvPicPr>
              <a:picLocks noChangeAspect="1"/>
            </p:cNvPicPr>
            <p:nvPr/>
          </p:nvPicPr>
          <p:blipFill>
            <a:blip r:embed="rId12"/>
            <a:stretch>
              <a:fillRect/>
            </a:stretch>
          </p:blipFill>
          <p:spPr>
            <a:xfrm>
              <a:off x="2719878" y="726049"/>
              <a:ext cx="743358" cy="743358"/>
            </a:xfrm>
            <a:prstGeom prst="rect">
              <a:avLst/>
            </a:prstGeom>
            <a:ln>
              <a:noFill/>
            </a:ln>
            <a:effectLst>
              <a:outerShdw blurRad="292100" dist="139700" dir="2700000" algn="tl" rotWithShape="0">
                <a:srgbClr val="333333">
                  <a:alpha val="65000"/>
                </a:srgbClr>
              </a:outerShdw>
            </a:effectLst>
          </p:spPr>
        </p:pic>
        <p:sp>
          <p:nvSpPr>
            <p:cNvPr id="111" name="TextBox 110">
              <a:extLst>
                <a:ext uri="{FF2B5EF4-FFF2-40B4-BE49-F238E27FC236}">
                  <a16:creationId xmlns:a16="http://schemas.microsoft.com/office/drawing/2014/main" id="{BD2877E8-E456-C047-B425-C22A0C95B830}"/>
                </a:ext>
              </a:extLst>
            </p:cNvPr>
            <p:cNvSpPr txBox="1"/>
            <p:nvPr/>
          </p:nvSpPr>
          <p:spPr>
            <a:xfrm>
              <a:off x="2961979"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2</a:t>
              </a:r>
            </a:p>
          </p:txBody>
        </p:sp>
      </p:grpSp>
      <p:sp>
        <p:nvSpPr>
          <p:cNvPr id="107" name="Title 1">
            <a:extLst>
              <a:ext uri="{FF2B5EF4-FFF2-40B4-BE49-F238E27FC236}">
                <a16:creationId xmlns:a16="http://schemas.microsoft.com/office/drawing/2014/main" id="{ACC2061B-28B3-34A7-8C41-7D24FE6586C7}"/>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GRandPiper</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0" name="Slide Number Placeholder 19">
            <a:extLst>
              <a:ext uri="{FF2B5EF4-FFF2-40B4-BE49-F238E27FC236}">
                <a16:creationId xmlns:a16="http://schemas.microsoft.com/office/drawing/2014/main" id="{9E7B88A6-E627-4D15-D22A-ABEEEC707A46}"/>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32</a:t>
            </a:fld>
            <a:endParaRPr lang="en-US" dirty="0"/>
          </a:p>
        </p:txBody>
      </p:sp>
    </p:spTree>
    <p:custDataLst>
      <p:tags r:id="rId1"/>
    </p:custDataLst>
    <p:extLst>
      <p:ext uri="{BB962C8B-B14F-4D97-AF65-F5344CB8AC3E}">
        <p14:creationId xmlns:p14="http://schemas.microsoft.com/office/powerpoint/2010/main" val="228000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2000" tmFilter="0, 0; .2, .5; .8, .5; 1, 0"/>
                                        <p:tgtEl>
                                          <p:spTgt spid="83"/>
                                        </p:tgtEl>
                                      </p:cBhvr>
                                    </p:animEffect>
                                    <p:animScale>
                                      <p:cBhvr>
                                        <p:cTn id="7" dur="1000" autoRev="1" fill="hold"/>
                                        <p:tgtEl>
                                          <p:spTgt spid="83"/>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0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84FEC209-4444-8B49-B35F-C33FEA0AD010}"/>
              </a:ext>
            </a:extLst>
          </p:cNvPr>
          <p:cNvGrpSpPr/>
          <p:nvPr/>
        </p:nvGrpSpPr>
        <p:grpSpPr>
          <a:xfrm>
            <a:off x="6619914" y="6315298"/>
            <a:ext cx="5072480" cy="477822"/>
            <a:chOff x="6619914" y="6315298"/>
            <a:chExt cx="5072480" cy="477822"/>
          </a:xfrm>
        </p:grpSpPr>
        <p:grpSp>
          <p:nvGrpSpPr>
            <p:cNvPr id="99" name="Group 98">
              <a:extLst>
                <a:ext uri="{FF2B5EF4-FFF2-40B4-BE49-F238E27FC236}">
                  <a16:creationId xmlns:a16="http://schemas.microsoft.com/office/drawing/2014/main" id="{A798DB90-818C-E748-A6E0-7AF2A1E14546}"/>
                </a:ext>
              </a:extLst>
            </p:cNvPr>
            <p:cNvGrpSpPr/>
            <p:nvPr/>
          </p:nvGrpSpPr>
          <p:grpSpPr>
            <a:xfrm>
              <a:off x="6619914" y="6315298"/>
              <a:ext cx="5072480" cy="477822"/>
              <a:chOff x="7011797" y="6221008"/>
              <a:chExt cx="5072480" cy="477822"/>
            </a:xfrm>
          </p:grpSpPr>
          <p:grpSp>
            <p:nvGrpSpPr>
              <p:cNvPr id="101" name="Group 100">
                <a:extLst>
                  <a:ext uri="{FF2B5EF4-FFF2-40B4-BE49-F238E27FC236}">
                    <a16:creationId xmlns:a16="http://schemas.microsoft.com/office/drawing/2014/main" id="{F9F405AD-321E-E04C-8C8A-71E2FF5BD1A1}"/>
                  </a:ext>
                </a:extLst>
              </p:cNvPr>
              <p:cNvGrpSpPr/>
              <p:nvPr/>
            </p:nvGrpSpPr>
            <p:grpSpPr>
              <a:xfrm>
                <a:off x="7011797" y="6226473"/>
                <a:ext cx="1871201" cy="472357"/>
                <a:chOff x="9516995" y="6134148"/>
                <a:chExt cx="1871201" cy="472357"/>
              </a:xfrm>
            </p:grpSpPr>
            <p:pic>
              <p:nvPicPr>
                <p:cNvPr id="105" name="Picture 104" descr="Icon&#10;&#10;Description automatically generated">
                  <a:extLst>
                    <a:ext uri="{FF2B5EF4-FFF2-40B4-BE49-F238E27FC236}">
                      <a16:creationId xmlns:a16="http://schemas.microsoft.com/office/drawing/2014/main" id="{F092210A-2A5D-B94A-8AA3-CCF946686F05}"/>
                    </a:ext>
                  </a:extLst>
                </p:cNvPr>
                <p:cNvPicPr>
                  <a:picLocks noChangeAspect="1"/>
                </p:cNvPicPr>
                <p:nvPr/>
              </p:nvPicPr>
              <p:blipFill>
                <a:blip r:embed="rId4"/>
                <a:stretch>
                  <a:fillRect/>
                </a:stretch>
              </p:blipFill>
              <p:spPr>
                <a:xfrm>
                  <a:off x="9516995" y="6134148"/>
                  <a:ext cx="472357" cy="472357"/>
                </a:xfrm>
                <a:prstGeom prst="rect">
                  <a:avLst/>
                </a:prstGeom>
              </p:spPr>
            </p:pic>
            <p:sp>
              <p:nvSpPr>
                <p:cNvPr id="106" name="TextBox 105">
                  <a:extLst>
                    <a:ext uri="{FF2B5EF4-FFF2-40B4-BE49-F238E27FC236}">
                      <a16:creationId xmlns:a16="http://schemas.microsoft.com/office/drawing/2014/main" id="{02211712-F084-C54B-9991-0BC8DC26DE35}"/>
                    </a:ext>
                  </a:extLst>
                </p:cNvPr>
                <p:cNvSpPr txBox="1"/>
                <p:nvPr/>
              </p:nvSpPr>
              <p:spPr>
                <a:xfrm>
                  <a:off x="9989352" y="6185660"/>
                  <a:ext cx="13988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PVSS Sharing</a:t>
                  </a:r>
                </a:p>
              </p:txBody>
            </p:sp>
          </p:grpSp>
          <p:grpSp>
            <p:nvGrpSpPr>
              <p:cNvPr id="102" name="Group 101">
                <a:extLst>
                  <a:ext uri="{FF2B5EF4-FFF2-40B4-BE49-F238E27FC236}">
                    <a16:creationId xmlns:a16="http://schemas.microsoft.com/office/drawing/2014/main" id="{DA78572C-8EFA-9D48-9EDE-B4A884E6CC8B}"/>
                  </a:ext>
                </a:extLst>
              </p:cNvPr>
              <p:cNvGrpSpPr/>
              <p:nvPr/>
            </p:nvGrpSpPr>
            <p:grpSpPr>
              <a:xfrm>
                <a:off x="9419390" y="6221008"/>
                <a:ext cx="2664887" cy="472357"/>
                <a:chOff x="9419390" y="6221008"/>
                <a:chExt cx="2664887" cy="472357"/>
              </a:xfrm>
            </p:grpSpPr>
            <p:pic>
              <p:nvPicPr>
                <p:cNvPr id="103" name="Picture 102" descr="Icon&#10;&#10;Description automatically generated">
                  <a:extLst>
                    <a:ext uri="{FF2B5EF4-FFF2-40B4-BE49-F238E27FC236}">
                      <a16:creationId xmlns:a16="http://schemas.microsoft.com/office/drawing/2014/main" id="{CE938577-9B3C-3643-96F2-D16B1D055DFF}"/>
                    </a:ext>
                  </a:extLst>
                </p:cNvPr>
                <p:cNvPicPr>
                  <a:picLocks noChangeAspect="1"/>
                </p:cNvPicPr>
                <p:nvPr/>
              </p:nvPicPr>
              <p:blipFill>
                <a:blip r:embed="rId5"/>
                <a:stretch>
                  <a:fillRect/>
                </a:stretch>
              </p:blipFill>
              <p:spPr>
                <a:xfrm>
                  <a:off x="9419390" y="6221008"/>
                  <a:ext cx="472357" cy="472357"/>
                </a:xfrm>
                <a:prstGeom prst="rect">
                  <a:avLst/>
                </a:prstGeom>
              </p:spPr>
            </p:pic>
            <p:sp>
              <p:nvSpPr>
                <p:cNvPr id="104" name="TextBox 103">
                  <a:extLst>
                    <a:ext uri="{FF2B5EF4-FFF2-40B4-BE49-F238E27FC236}">
                      <a16:creationId xmlns:a16="http://schemas.microsoft.com/office/drawing/2014/main" id="{83AC34A9-BBFC-3E45-8062-CB34E220DB18}"/>
                    </a:ext>
                  </a:extLst>
                </p:cNvPr>
                <p:cNvSpPr txBox="1"/>
                <p:nvPr/>
              </p:nvSpPr>
              <p:spPr>
                <a:xfrm>
                  <a:off x="9974212" y="6272520"/>
                  <a:ext cx="211006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PVSS Reconstruction</a:t>
                  </a:r>
                </a:p>
              </p:txBody>
            </p:sp>
          </p:grpSp>
        </p:grpSp>
        <p:sp>
          <p:nvSpPr>
            <p:cNvPr id="100" name="TextBox 99">
              <a:extLst>
                <a:ext uri="{FF2B5EF4-FFF2-40B4-BE49-F238E27FC236}">
                  <a16:creationId xmlns:a16="http://schemas.microsoft.com/office/drawing/2014/main" id="{6AB11DC9-E61C-9B4C-89E3-C6391AE6F6BE}"/>
                </a:ext>
              </a:extLst>
            </p:cNvPr>
            <p:cNvSpPr txBox="1"/>
            <p:nvPr/>
          </p:nvSpPr>
          <p:spPr>
            <a:xfrm>
              <a:off x="8302990" y="6412976"/>
              <a:ext cx="64979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a:ln>
                    <a:noFill/>
                  </a:ln>
                  <a:solidFill>
                    <a:prstClr val="black"/>
                  </a:solidFill>
                  <a:effectLst/>
                  <a:uLnTx/>
                  <a:uFillTx/>
                  <a:latin typeface="Calibri" panose="020F0502020204030204"/>
                  <a:ea typeface="+mn-ea"/>
                  <a:cs typeface="+mn-cs"/>
                </a:rPr>
                <a:t>[CD’17]</a:t>
              </a:r>
            </a:p>
          </p:txBody>
        </p:sp>
      </p:grpSp>
      <p:grpSp>
        <p:nvGrpSpPr>
          <p:cNvPr id="136" name="Group 135">
            <a:extLst>
              <a:ext uri="{FF2B5EF4-FFF2-40B4-BE49-F238E27FC236}">
                <a16:creationId xmlns:a16="http://schemas.microsoft.com/office/drawing/2014/main" id="{8A39FEDA-BE7B-0840-8403-FF3DA83C222F}"/>
              </a:ext>
            </a:extLst>
          </p:cNvPr>
          <p:cNvGrpSpPr/>
          <p:nvPr/>
        </p:nvGrpSpPr>
        <p:grpSpPr>
          <a:xfrm>
            <a:off x="4084782" y="4813642"/>
            <a:ext cx="2000099" cy="1283732"/>
            <a:chOff x="3821803" y="4503065"/>
            <a:chExt cx="2000099" cy="1283732"/>
          </a:xfrm>
        </p:grpSpPr>
        <p:pic>
          <p:nvPicPr>
            <p:cNvPr id="134" name="Graphic 133" descr="Lighthouse scene outline">
              <a:extLst>
                <a:ext uri="{FF2B5EF4-FFF2-40B4-BE49-F238E27FC236}">
                  <a16:creationId xmlns:a16="http://schemas.microsoft.com/office/drawing/2014/main" id="{1996C5B5-FDAA-5F4C-9B37-5F4004E07F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30648" y="4503065"/>
              <a:ext cx="914400" cy="914400"/>
            </a:xfrm>
            <a:prstGeom prst="rect">
              <a:avLst/>
            </a:prstGeom>
          </p:spPr>
        </p:pic>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C274661C-B23A-4742-B253-7357A92B7B90}"/>
                    </a:ext>
                  </a:extLst>
                </p:cNvPr>
                <p:cNvSpPr txBox="1"/>
                <p:nvPr/>
              </p:nvSpPr>
              <p:spPr>
                <a:xfrm>
                  <a:off x="3821803" y="5417465"/>
                  <a:ext cx="20000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35" name="TextBox 134">
                  <a:extLst>
                    <a:ext uri="{FF2B5EF4-FFF2-40B4-BE49-F238E27FC236}">
                      <a16:creationId xmlns:a16="http://schemas.microsoft.com/office/drawing/2014/main" id="{C274661C-B23A-4742-B253-7357A92B7B90}"/>
                    </a:ext>
                  </a:extLst>
                </p:cNvPr>
                <p:cNvSpPr txBox="1">
                  <a:spLocks noRot="1" noChangeAspect="1" noMove="1" noResize="1" noEditPoints="1" noAdjustHandles="1" noChangeArrowheads="1" noChangeShapeType="1" noTextEdit="1"/>
                </p:cNvSpPr>
                <p:nvPr/>
              </p:nvSpPr>
              <p:spPr>
                <a:xfrm>
                  <a:off x="3821803" y="5417465"/>
                  <a:ext cx="2000099" cy="369332"/>
                </a:xfrm>
                <a:prstGeom prst="rect">
                  <a:avLst/>
                </a:prstGeom>
                <a:blipFill>
                  <a:blip r:embed="rId8"/>
                  <a:stretch>
                    <a:fillRect b="-13333"/>
                  </a:stretch>
                </a:blipFill>
              </p:spPr>
              <p:txBody>
                <a:bodyPr/>
                <a:lstStyle/>
                <a:p>
                  <a:r>
                    <a:rPr lang="en-US">
                      <a:noFill/>
                    </a:rPr>
                    <a:t> </a:t>
                  </a:r>
                </a:p>
              </p:txBody>
            </p:sp>
          </mc:Fallback>
        </mc:AlternateContent>
      </p:grpSp>
      <p:grpSp>
        <p:nvGrpSpPr>
          <p:cNvPr id="137" name="Group 136">
            <a:extLst>
              <a:ext uri="{FF2B5EF4-FFF2-40B4-BE49-F238E27FC236}">
                <a16:creationId xmlns:a16="http://schemas.microsoft.com/office/drawing/2014/main" id="{7EE513BD-45A9-D743-95A3-1306498772CE}"/>
              </a:ext>
            </a:extLst>
          </p:cNvPr>
          <p:cNvGrpSpPr/>
          <p:nvPr/>
        </p:nvGrpSpPr>
        <p:grpSpPr>
          <a:xfrm>
            <a:off x="6241815" y="4813642"/>
            <a:ext cx="1748877" cy="1283732"/>
            <a:chOff x="3821803" y="4503065"/>
            <a:chExt cx="1748877" cy="1283732"/>
          </a:xfrm>
        </p:grpSpPr>
        <p:pic>
          <p:nvPicPr>
            <p:cNvPr id="138" name="Graphic 137" descr="Lighthouse scene outline">
              <a:extLst>
                <a:ext uri="{FF2B5EF4-FFF2-40B4-BE49-F238E27FC236}">
                  <a16:creationId xmlns:a16="http://schemas.microsoft.com/office/drawing/2014/main" id="{E5751841-CF46-E048-8F53-7643139B5B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30648" y="4503065"/>
              <a:ext cx="914400" cy="914400"/>
            </a:xfrm>
            <a:prstGeom prst="rect">
              <a:avLst/>
            </a:prstGeom>
          </p:spPr>
        </p:pic>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1F8D61F8-72E1-AA4E-94DD-F9DBECD349A2}"/>
                    </a:ext>
                  </a:extLst>
                </p:cNvPr>
                <p:cNvSpPr txBox="1"/>
                <p:nvPr/>
              </p:nvSpPr>
              <p:spPr>
                <a:xfrm>
                  <a:off x="3821803" y="5417465"/>
                  <a:ext cx="17488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39" name="TextBox 138">
                  <a:extLst>
                    <a:ext uri="{FF2B5EF4-FFF2-40B4-BE49-F238E27FC236}">
                      <a16:creationId xmlns:a16="http://schemas.microsoft.com/office/drawing/2014/main" id="{1F8D61F8-72E1-AA4E-94DD-F9DBECD349A2}"/>
                    </a:ext>
                  </a:extLst>
                </p:cNvPr>
                <p:cNvSpPr txBox="1">
                  <a:spLocks noRot="1" noChangeAspect="1" noMove="1" noResize="1" noEditPoints="1" noAdjustHandles="1" noChangeArrowheads="1" noChangeShapeType="1" noTextEdit="1"/>
                </p:cNvSpPr>
                <p:nvPr/>
              </p:nvSpPr>
              <p:spPr>
                <a:xfrm>
                  <a:off x="3821803" y="5417465"/>
                  <a:ext cx="1748877" cy="369332"/>
                </a:xfrm>
                <a:prstGeom prst="rect">
                  <a:avLst/>
                </a:prstGeom>
                <a:blipFill>
                  <a:blip r:embed="rId9"/>
                  <a:stretch>
                    <a:fillRect b="-13333"/>
                  </a:stretch>
                </a:blipFill>
              </p:spPr>
              <p:txBody>
                <a:bodyPr/>
                <a:lstStyle/>
                <a:p>
                  <a:r>
                    <a:rPr lang="en-US">
                      <a:noFill/>
                    </a:rPr>
                    <a:t> </a:t>
                  </a:r>
                </a:p>
              </p:txBody>
            </p:sp>
          </mc:Fallback>
        </mc:AlternateContent>
      </p:grpSp>
      <p:grpSp>
        <p:nvGrpSpPr>
          <p:cNvPr id="140" name="Group 139">
            <a:extLst>
              <a:ext uri="{FF2B5EF4-FFF2-40B4-BE49-F238E27FC236}">
                <a16:creationId xmlns:a16="http://schemas.microsoft.com/office/drawing/2014/main" id="{B4E045AF-71AB-C743-916E-91AAA853B4DF}"/>
              </a:ext>
            </a:extLst>
          </p:cNvPr>
          <p:cNvGrpSpPr/>
          <p:nvPr/>
        </p:nvGrpSpPr>
        <p:grpSpPr>
          <a:xfrm>
            <a:off x="8147626" y="4813642"/>
            <a:ext cx="1816715" cy="1283732"/>
            <a:chOff x="3821803" y="4503065"/>
            <a:chExt cx="1816715" cy="1283732"/>
          </a:xfrm>
        </p:grpSpPr>
        <p:pic>
          <p:nvPicPr>
            <p:cNvPr id="141" name="Graphic 140" descr="Lighthouse scene outline">
              <a:extLst>
                <a:ext uri="{FF2B5EF4-FFF2-40B4-BE49-F238E27FC236}">
                  <a16:creationId xmlns:a16="http://schemas.microsoft.com/office/drawing/2014/main" id="{FA8C5044-894A-6346-A071-9CC13D1889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30648" y="4503065"/>
              <a:ext cx="914400" cy="914400"/>
            </a:xfrm>
            <a:prstGeom prst="rect">
              <a:avLst/>
            </a:prstGeom>
          </p:spPr>
        </p:pic>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349F5136-099F-6342-A5EE-FD98A61BD7F3}"/>
                    </a:ext>
                  </a:extLst>
                </p:cNvPr>
                <p:cNvSpPr txBox="1"/>
                <p:nvPr/>
              </p:nvSpPr>
              <p:spPr>
                <a:xfrm>
                  <a:off x="3821803" y="5417465"/>
                  <a:ext cx="18167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2" name="TextBox 141">
                  <a:extLst>
                    <a:ext uri="{FF2B5EF4-FFF2-40B4-BE49-F238E27FC236}">
                      <a16:creationId xmlns:a16="http://schemas.microsoft.com/office/drawing/2014/main" id="{349F5136-099F-6342-A5EE-FD98A61BD7F3}"/>
                    </a:ext>
                  </a:extLst>
                </p:cNvPr>
                <p:cNvSpPr txBox="1">
                  <a:spLocks noRot="1" noChangeAspect="1" noMove="1" noResize="1" noEditPoints="1" noAdjustHandles="1" noChangeArrowheads="1" noChangeShapeType="1" noTextEdit="1"/>
                </p:cNvSpPr>
                <p:nvPr/>
              </p:nvSpPr>
              <p:spPr>
                <a:xfrm>
                  <a:off x="3821803" y="5417465"/>
                  <a:ext cx="1816715" cy="369332"/>
                </a:xfrm>
                <a:prstGeom prst="rect">
                  <a:avLst/>
                </a:prstGeom>
                <a:blipFill>
                  <a:blip r:embed="rId10"/>
                  <a:stretch>
                    <a:fillRect b="-13333"/>
                  </a:stretch>
                </a:blipFill>
              </p:spPr>
              <p:txBody>
                <a:bodyPr/>
                <a:lstStyle/>
                <a:p>
                  <a:r>
                    <a:rPr lang="en-US">
                      <a:noFill/>
                    </a:rPr>
                    <a:t> </a:t>
                  </a:r>
                </a:p>
              </p:txBody>
            </p:sp>
          </mc:Fallback>
        </mc:AlternateContent>
      </p:grpSp>
      <p:grpSp>
        <p:nvGrpSpPr>
          <p:cNvPr id="143" name="Group 142">
            <a:extLst>
              <a:ext uri="{FF2B5EF4-FFF2-40B4-BE49-F238E27FC236}">
                <a16:creationId xmlns:a16="http://schemas.microsoft.com/office/drawing/2014/main" id="{116C36A5-A91F-2445-8304-15743E2350B1}"/>
              </a:ext>
            </a:extLst>
          </p:cNvPr>
          <p:cNvGrpSpPr/>
          <p:nvPr/>
        </p:nvGrpSpPr>
        <p:grpSpPr>
          <a:xfrm>
            <a:off x="10121276" y="4813642"/>
            <a:ext cx="1870640" cy="1283732"/>
            <a:chOff x="3821803" y="4503065"/>
            <a:chExt cx="1870640" cy="1283732"/>
          </a:xfrm>
        </p:grpSpPr>
        <p:pic>
          <p:nvPicPr>
            <p:cNvPr id="144" name="Graphic 143" descr="Lighthouse scene outline">
              <a:extLst>
                <a:ext uri="{FF2B5EF4-FFF2-40B4-BE49-F238E27FC236}">
                  <a16:creationId xmlns:a16="http://schemas.microsoft.com/office/drawing/2014/main" id="{B5620D90-DF9C-5840-9697-DB4B122EF8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30648" y="4503065"/>
              <a:ext cx="914400" cy="914400"/>
            </a:xfrm>
            <a:prstGeom prst="rect">
              <a:avLst/>
            </a:prstGeom>
          </p:spPr>
        </p:pic>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D0DF962C-E0FE-3B49-B747-C153C1B49ACB}"/>
                    </a:ext>
                  </a:extLst>
                </p:cNvPr>
                <p:cNvSpPr txBox="1"/>
                <p:nvPr/>
              </p:nvSpPr>
              <p:spPr>
                <a:xfrm>
                  <a:off x="3821803" y="5417465"/>
                  <a:ext cx="18706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𝐻</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𝑂</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45" name="TextBox 144">
                  <a:extLst>
                    <a:ext uri="{FF2B5EF4-FFF2-40B4-BE49-F238E27FC236}">
                      <a16:creationId xmlns:a16="http://schemas.microsoft.com/office/drawing/2014/main" id="{D0DF962C-E0FE-3B49-B747-C153C1B49ACB}"/>
                    </a:ext>
                  </a:extLst>
                </p:cNvPr>
                <p:cNvSpPr txBox="1">
                  <a:spLocks noRot="1" noChangeAspect="1" noMove="1" noResize="1" noEditPoints="1" noAdjustHandles="1" noChangeArrowheads="1" noChangeShapeType="1" noTextEdit="1"/>
                </p:cNvSpPr>
                <p:nvPr/>
              </p:nvSpPr>
              <p:spPr>
                <a:xfrm>
                  <a:off x="3821803" y="5417465"/>
                  <a:ext cx="1870640" cy="369332"/>
                </a:xfrm>
                <a:prstGeom prst="rect">
                  <a:avLst/>
                </a:prstGeom>
                <a:blipFill>
                  <a:blip r:embed="rId11"/>
                  <a:stretch>
                    <a:fillRect b="-13333"/>
                  </a:stretch>
                </a:blipFill>
              </p:spPr>
              <p:txBody>
                <a:bodyPr/>
                <a:lstStyle/>
                <a:p>
                  <a:r>
                    <a:rPr lang="en-US">
                      <a:noFill/>
                    </a:rPr>
                    <a:t> </a:t>
                  </a:r>
                </a:p>
              </p:txBody>
            </p:sp>
          </mc:Fallback>
        </mc:AlternateContent>
      </p:grpSp>
      <p:grpSp>
        <p:nvGrpSpPr>
          <p:cNvPr id="151" name="Group 150">
            <a:extLst>
              <a:ext uri="{FF2B5EF4-FFF2-40B4-BE49-F238E27FC236}">
                <a16:creationId xmlns:a16="http://schemas.microsoft.com/office/drawing/2014/main" id="{855BA6B2-1B31-8947-81CF-00097BC362FF}"/>
              </a:ext>
            </a:extLst>
          </p:cNvPr>
          <p:cNvGrpSpPr/>
          <p:nvPr/>
        </p:nvGrpSpPr>
        <p:grpSpPr>
          <a:xfrm>
            <a:off x="356615" y="2073758"/>
            <a:ext cx="1581393" cy="846971"/>
            <a:chOff x="1075210" y="3623782"/>
            <a:chExt cx="1581393" cy="846971"/>
          </a:xfrm>
        </p:grpSpPr>
        <mc:AlternateContent xmlns:mc="http://schemas.openxmlformats.org/markup-compatibility/2006" xmlns:a14="http://schemas.microsoft.com/office/drawing/2010/main">
          <mc:Choice Requires="a14">
            <p:sp>
              <p:nvSpPr>
                <p:cNvPr id="152" name="Rectangle: Rounded Corners 33">
                  <a:extLst>
                    <a:ext uri="{FF2B5EF4-FFF2-40B4-BE49-F238E27FC236}">
                      <a16:creationId xmlns:a16="http://schemas.microsoft.com/office/drawing/2014/main" id="{8348D907-D8B2-354E-A04A-D8F7B9E17D31}"/>
                    </a:ext>
                  </a:extLst>
                </p:cNvPr>
                <p:cNvSpPr/>
                <p:nvPr/>
              </p:nvSpPr>
              <p:spPr>
                <a:xfrm>
                  <a:off x="1075210" y="3623782"/>
                  <a:ext cx="1393185" cy="6669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52" name="Rectangle: Rounded Corners 33">
                  <a:extLst>
                    <a:ext uri="{FF2B5EF4-FFF2-40B4-BE49-F238E27FC236}">
                      <a16:creationId xmlns:a16="http://schemas.microsoft.com/office/drawing/2014/main" id="{8348D907-D8B2-354E-A04A-D8F7B9E17D31}"/>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2"/>
                  <a:stretch>
                    <a:fillRect/>
                  </a:stretch>
                </a:blipFill>
              </p:spPr>
              <p:txBody>
                <a:bodyPr/>
                <a:lstStyle/>
                <a:p>
                  <a:r>
                    <a:rPr lang="en-US">
                      <a:noFill/>
                    </a:rPr>
                    <a:t> </a:t>
                  </a:r>
                </a:p>
              </p:txBody>
            </p:sp>
          </mc:Fallback>
        </mc:AlternateContent>
        <p:pic>
          <p:nvPicPr>
            <p:cNvPr id="153" name="Picture 152" descr="Icon&#10;&#10;Description automatically generated">
              <a:extLst>
                <a:ext uri="{FF2B5EF4-FFF2-40B4-BE49-F238E27FC236}">
                  <a16:creationId xmlns:a16="http://schemas.microsoft.com/office/drawing/2014/main" id="{493DEA18-A74C-D541-A407-A9336E3F2DE8}"/>
                </a:ext>
              </a:extLst>
            </p:cNvPr>
            <p:cNvPicPr>
              <a:picLocks noChangeAspect="1"/>
            </p:cNvPicPr>
            <p:nvPr/>
          </p:nvPicPr>
          <p:blipFill>
            <a:blip r:embed="rId4"/>
            <a:stretch>
              <a:fillRect/>
            </a:stretch>
          </p:blipFill>
          <p:spPr>
            <a:xfrm>
              <a:off x="2184246" y="3998396"/>
              <a:ext cx="472357" cy="472357"/>
            </a:xfrm>
            <a:prstGeom prst="rect">
              <a:avLst/>
            </a:prstGeom>
            <a:ln>
              <a:noFill/>
            </a:ln>
            <a:effectLst>
              <a:softEdge rad="112500"/>
            </a:effectLst>
          </p:spPr>
        </p:pic>
      </p:grpSp>
      <p:grpSp>
        <p:nvGrpSpPr>
          <p:cNvPr id="154" name="Group 153">
            <a:extLst>
              <a:ext uri="{FF2B5EF4-FFF2-40B4-BE49-F238E27FC236}">
                <a16:creationId xmlns:a16="http://schemas.microsoft.com/office/drawing/2014/main" id="{A5AF08F0-AC5D-F449-AEC9-5399BF89D657}"/>
              </a:ext>
            </a:extLst>
          </p:cNvPr>
          <p:cNvGrpSpPr/>
          <p:nvPr/>
        </p:nvGrpSpPr>
        <p:grpSpPr>
          <a:xfrm>
            <a:off x="2358422" y="2073758"/>
            <a:ext cx="1581393" cy="846971"/>
            <a:chOff x="1075210" y="3623782"/>
            <a:chExt cx="1581393" cy="846971"/>
          </a:xfrm>
        </p:grpSpPr>
        <mc:AlternateContent xmlns:mc="http://schemas.openxmlformats.org/markup-compatibility/2006" xmlns:a14="http://schemas.microsoft.com/office/drawing/2010/main">
          <mc:Choice Requires="a14">
            <p:sp>
              <p:nvSpPr>
                <p:cNvPr id="155" name="Rectangle: Rounded Corners 33">
                  <a:extLst>
                    <a:ext uri="{FF2B5EF4-FFF2-40B4-BE49-F238E27FC236}">
                      <a16:creationId xmlns:a16="http://schemas.microsoft.com/office/drawing/2014/main" id="{F2EE28DA-068D-E340-8DE0-9118B698F1CC}"/>
                    </a:ext>
                  </a:extLst>
                </p:cNvPr>
                <p:cNvSpPr/>
                <p:nvPr/>
              </p:nvSpPr>
              <p:spPr>
                <a:xfrm>
                  <a:off x="1075210" y="3623782"/>
                  <a:ext cx="1393185" cy="6669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55" name="Rectangle: Rounded Corners 33">
                  <a:extLst>
                    <a:ext uri="{FF2B5EF4-FFF2-40B4-BE49-F238E27FC236}">
                      <a16:creationId xmlns:a16="http://schemas.microsoft.com/office/drawing/2014/main" id="{F2EE28DA-068D-E340-8DE0-9118B698F1CC}"/>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3"/>
                  <a:stretch>
                    <a:fillRect/>
                  </a:stretch>
                </a:blipFill>
              </p:spPr>
              <p:txBody>
                <a:bodyPr/>
                <a:lstStyle/>
                <a:p>
                  <a:r>
                    <a:rPr lang="en-US">
                      <a:noFill/>
                    </a:rPr>
                    <a:t> </a:t>
                  </a:r>
                </a:p>
              </p:txBody>
            </p:sp>
          </mc:Fallback>
        </mc:AlternateContent>
        <p:pic>
          <p:nvPicPr>
            <p:cNvPr id="156" name="Picture 155" descr="Icon&#10;&#10;Description automatically generated">
              <a:extLst>
                <a:ext uri="{FF2B5EF4-FFF2-40B4-BE49-F238E27FC236}">
                  <a16:creationId xmlns:a16="http://schemas.microsoft.com/office/drawing/2014/main" id="{54A54BC8-CAAF-8A41-89B1-99589D1067D3}"/>
                </a:ext>
              </a:extLst>
            </p:cNvPr>
            <p:cNvPicPr>
              <a:picLocks noChangeAspect="1"/>
            </p:cNvPicPr>
            <p:nvPr/>
          </p:nvPicPr>
          <p:blipFill>
            <a:blip r:embed="rId4"/>
            <a:stretch>
              <a:fillRect/>
            </a:stretch>
          </p:blipFill>
          <p:spPr>
            <a:xfrm>
              <a:off x="2184246" y="3998396"/>
              <a:ext cx="472357" cy="472357"/>
            </a:xfrm>
            <a:prstGeom prst="rect">
              <a:avLst/>
            </a:prstGeom>
            <a:ln>
              <a:noFill/>
            </a:ln>
            <a:effectLst>
              <a:softEdge rad="112500"/>
            </a:effectLst>
          </p:spPr>
        </p:pic>
      </p:grpSp>
      <p:grpSp>
        <p:nvGrpSpPr>
          <p:cNvPr id="157" name="Group 156">
            <a:extLst>
              <a:ext uri="{FF2B5EF4-FFF2-40B4-BE49-F238E27FC236}">
                <a16:creationId xmlns:a16="http://schemas.microsoft.com/office/drawing/2014/main" id="{D965942E-2E57-BA49-A094-55EC59C03970}"/>
              </a:ext>
            </a:extLst>
          </p:cNvPr>
          <p:cNvGrpSpPr/>
          <p:nvPr/>
        </p:nvGrpSpPr>
        <p:grpSpPr>
          <a:xfrm>
            <a:off x="4360229" y="2073758"/>
            <a:ext cx="1581393" cy="846971"/>
            <a:chOff x="1075210" y="3623782"/>
            <a:chExt cx="1581393" cy="846971"/>
          </a:xfrm>
        </p:grpSpPr>
        <mc:AlternateContent xmlns:mc="http://schemas.openxmlformats.org/markup-compatibility/2006" xmlns:a14="http://schemas.microsoft.com/office/drawing/2010/main">
          <mc:Choice Requires="a14">
            <p:sp>
              <p:nvSpPr>
                <p:cNvPr id="158" name="Rectangle: Rounded Corners 33">
                  <a:extLst>
                    <a:ext uri="{FF2B5EF4-FFF2-40B4-BE49-F238E27FC236}">
                      <a16:creationId xmlns:a16="http://schemas.microsoft.com/office/drawing/2014/main" id="{11E4023D-30B2-DD49-B0F4-F1954BC9A207}"/>
                    </a:ext>
                  </a:extLst>
                </p:cNvPr>
                <p:cNvSpPr/>
                <p:nvPr/>
              </p:nvSpPr>
              <p:spPr>
                <a:xfrm>
                  <a:off x="1075210" y="3623782"/>
                  <a:ext cx="1393185" cy="6669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58" name="Rectangle: Rounded Corners 33">
                  <a:extLst>
                    <a:ext uri="{FF2B5EF4-FFF2-40B4-BE49-F238E27FC236}">
                      <a16:creationId xmlns:a16="http://schemas.microsoft.com/office/drawing/2014/main" id="{11E4023D-30B2-DD49-B0F4-F1954BC9A207}"/>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4"/>
                  <a:stretch>
                    <a:fillRect/>
                  </a:stretch>
                </a:blipFill>
              </p:spPr>
              <p:txBody>
                <a:bodyPr/>
                <a:lstStyle/>
                <a:p>
                  <a:r>
                    <a:rPr lang="en-US">
                      <a:noFill/>
                    </a:rPr>
                    <a:t> </a:t>
                  </a:r>
                </a:p>
              </p:txBody>
            </p:sp>
          </mc:Fallback>
        </mc:AlternateContent>
        <p:pic>
          <p:nvPicPr>
            <p:cNvPr id="159" name="Picture 158" descr="Icon&#10;&#10;Description automatically generated">
              <a:extLst>
                <a:ext uri="{FF2B5EF4-FFF2-40B4-BE49-F238E27FC236}">
                  <a16:creationId xmlns:a16="http://schemas.microsoft.com/office/drawing/2014/main" id="{E5A68065-421A-0446-A6B1-1180D5CDEF9C}"/>
                </a:ext>
              </a:extLst>
            </p:cNvPr>
            <p:cNvPicPr>
              <a:picLocks noChangeAspect="1"/>
            </p:cNvPicPr>
            <p:nvPr/>
          </p:nvPicPr>
          <p:blipFill>
            <a:blip r:embed="rId4"/>
            <a:stretch>
              <a:fillRect/>
            </a:stretch>
          </p:blipFill>
          <p:spPr>
            <a:xfrm>
              <a:off x="2184246" y="3998396"/>
              <a:ext cx="472357" cy="472357"/>
            </a:xfrm>
            <a:prstGeom prst="rect">
              <a:avLst/>
            </a:prstGeom>
            <a:ln>
              <a:noFill/>
            </a:ln>
            <a:effectLst>
              <a:softEdge rad="112500"/>
            </a:effectLst>
          </p:spPr>
        </p:pic>
      </p:grpSp>
      <p:grpSp>
        <p:nvGrpSpPr>
          <p:cNvPr id="160" name="Group 159">
            <a:extLst>
              <a:ext uri="{FF2B5EF4-FFF2-40B4-BE49-F238E27FC236}">
                <a16:creationId xmlns:a16="http://schemas.microsoft.com/office/drawing/2014/main" id="{AE450B40-37C7-B849-97A5-E2EA26E6DBA2}"/>
              </a:ext>
            </a:extLst>
          </p:cNvPr>
          <p:cNvGrpSpPr/>
          <p:nvPr/>
        </p:nvGrpSpPr>
        <p:grpSpPr>
          <a:xfrm>
            <a:off x="6362036" y="2073758"/>
            <a:ext cx="1581393" cy="846971"/>
            <a:chOff x="1075210" y="3623782"/>
            <a:chExt cx="1581393" cy="846971"/>
          </a:xfrm>
        </p:grpSpPr>
        <mc:AlternateContent xmlns:mc="http://schemas.openxmlformats.org/markup-compatibility/2006" xmlns:a14="http://schemas.microsoft.com/office/drawing/2010/main">
          <mc:Choice Requires="a14">
            <p:sp>
              <p:nvSpPr>
                <p:cNvPr id="161" name="Rectangle: Rounded Corners 33">
                  <a:extLst>
                    <a:ext uri="{FF2B5EF4-FFF2-40B4-BE49-F238E27FC236}">
                      <a16:creationId xmlns:a16="http://schemas.microsoft.com/office/drawing/2014/main" id="{7BB6D5B6-1FA1-CE4D-983F-DD90B71D6F4B}"/>
                    </a:ext>
                  </a:extLst>
                </p:cNvPr>
                <p:cNvSpPr/>
                <p:nvPr/>
              </p:nvSpPr>
              <p:spPr>
                <a:xfrm>
                  <a:off x="1075210" y="3623782"/>
                  <a:ext cx="1393185" cy="6669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61" name="Rectangle: Rounded Corners 33">
                  <a:extLst>
                    <a:ext uri="{FF2B5EF4-FFF2-40B4-BE49-F238E27FC236}">
                      <a16:creationId xmlns:a16="http://schemas.microsoft.com/office/drawing/2014/main" id="{7BB6D5B6-1FA1-CE4D-983F-DD90B71D6F4B}"/>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5"/>
                  <a:stretch>
                    <a:fillRect/>
                  </a:stretch>
                </a:blipFill>
              </p:spPr>
              <p:txBody>
                <a:bodyPr/>
                <a:lstStyle/>
                <a:p>
                  <a:r>
                    <a:rPr lang="en-US">
                      <a:noFill/>
                    </a:rPr>
                    <a:t> </a:t>
                  </a:r>
                </a:p>
              </p:txBody>
            </p:sp>
          </mc:Fallback>
        </mc:AlternateContent>
        <p:pic>
          <p:nvPicPr>
            <p:cNvPr id="162" name="Picture 161" descr="Icon&#10;&#10;Description automatically generated">
              <a:extLst>
                <a:ext uri="{FF2B5EF4-FFF2-40B4-BE49-F238E27FC236}">
                  <a16:creationId xmlns:a16="http://schemas.microsoft.com/office/drawing/2014/main" id="{1AD8C58A-49D8-2B4C-93B8-8AE385CDCFF8}"/>
                </a:ext>
              </a:extLst>
            </p:cNvPr>
            <p:cNvPicPr>
              <a:picLocks noChangeAspect="1"/>
            </p:cNvPicPr>
            <p:nvPr/>
          </p:nvPicPr>
          <p:blipFill>
            <a:blip r:embed="rId4"/>
            <a:stretch>
              <a:fillRect/>
            </a:stretch>
          </p:blipFill>
          <p:spPr>
            <a:xfrm>
              <a:off x="2184246" y="3998396"/>
              <a:ext cx="472357" cy="472357"/>
            </a:xfrm>
            <a:prstGeom prst="rect">
              <a:avLst/>
            </a:prstGeom>
            <a:ln>
              <a:noFill/>
            </a:ln>
            <a:effectLst>
              <a:softEdge rad="112500"/>
            </a:effectLst>
          </p:spPr>
        </p:pic>
      </p:grpSp>
      <p:grpSp>
        <p:nvGrpSpPr>
          <p:cNvPr id="163" name="Group 162">
            <a:extLst>
              <a:ext uri="{FF2B5EF4-FFF2-40B4-BE49-F238E27FC236}">
                <a16:creationId xmlns:a16="http://schemas.microsoft.com/office/drawing/2014/main" id="{819B6216-DCD2-264F-9805-93BF201F16C5}"/>
              </a:ext>
            </a:extLst>
          </p:cNvPr>
          <p:cNvGrpSpPr/>
          <p:nvPr/>
        </p:nvGrpSpPr>
        <p:grpSpPr>
          <a:xfrm>
            <a:off x="8363843" y="2073758"/>
            <a:ext cx="1581393" cy="846971"/>
            <a:chOff x="1075210" y="3623782"/>
            <a:chExt cx="1581393" cy="846971"/>
          </a:xfrm>
        </p:grpSpPr>
        <mc:AlternateContent xmlns:mc="http://schemas.openxmlformats.org/markup-compatibility/2006" xmlns:a14="http://schemas.microsoft.com/office/drawing/2010/main">
          <mc:Choice Requires="a14">
            <p:sp>
              <p:nvSpPr>
                <p:cNvPr id="164" name="Rectangle: Rounded Corners 33">
                  <a:extLst>
                    <a:ext uri="{FF2B5EF4-FFF2-40B4-BE49-F238E27FC236}">
                      <a16:creationId xmlns:a16="http://schemas.microsoft.com/office/drawing/2014/main" id="{9CA81FD1-CBDD-FF4D-A78F-050F3E3CA535}"/>
                    </a:ext>
                  </a:extLst>
                </p:cNvPr>
                <p:cNvSpPr/>
                <p:nvPr/>
              </p:nvSpPr>
              <p:spPr>
                <a:xfrm>
                  <a:off x="1075210" y="3623782"/>
                  <a:ext cx="1393185" cy="6669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5</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64" name="Rectangle: Rounded Corners 33">
                  <a:extLst>
                    <a:ext uri="{FF2B5EF4-FFF2-40B4-BE49-F238E27FC236}">
                      <a16:creationId xmlns:a16="http://schemas.microsoft.com/office/drawing/2014/main" id="{9CA81FD1-CBDD-FF4D-A78F-050F3E3CA535}"/>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6"/>
                  <a:stretch>
                    <a:fillRect/>
                  </a:stretch>
                </a:blipFill>
              </p:spPr>
              <p:txBody>
                <a:bodyPr/>
                <a:lstStyle/>
                <a:p>
                  <a:r>
                    <a:rPr lang="en-US">
                      <a:noFill/>
                    </a:rPr>
                    <a:t> </a:t>
                  </a:r>
                </a:p>
              </p:txBody>
            </p:sp>
          </mc:Fallback>
        </mc:AlternateContent>
        <p:pic>
          <p:nvPicPr>
            <p:cNvPr id="165" name="Picture 164" descr="Icon&#10;&#10;Description automatically generated">
              <a:extLst>
                <a:ext uri="{FF2B5EF4-FFF2-40B4-BE49-F238E27FC236}">
                  <a16:creationId xmlns:a16="http://schemas.microsoft.com/office/drawing/2014/main" id="{8BE7CB60-42CB-274A-9996-4F5BAFC686C7}"/>
                </a:ext>
              </a:extLst>
            </p:cNvPr>
            <p:cNvPicPr>
              <a:picLocks noChangeAspect="1"/>
            </p:cNvPicPr>
            <p:nvPr/>
          </p:nvPicPr>
          <p:blipFill>
            <a:blip r:embed="rId4"/>
            <a:stretch>
              <a:fillRect/>
            </a:stretch>
          </p:blipFill>
          <p:spPr>
            <a:xfrm>
              <a:off x="2184246" y="3998396"/>
              <a:ext cx="472357" cy="472357"/>
            </a:xfrm>
            <a:prstGeom prst="rect">
              <a:avLst/>
            </a:prstGeom>
            <a:ln>
              <a:noFill/>
            </a:ln>
            <a:effectLst>
              <a:softEdge rad="112500"/>
            </a:effectLst>
          </p:spPr>
        </p:pic>
      </p:grpSp>
      <p:cxnSp>
        <p:nvCxnSpPr>
          <p:cNvPr id="166" name="Straight Arrow Connector 165">
            <a:extLst>
              <a:ext uri="{FF2B5EF4-FFF2-40B4-BE49-F238E27FC236}">
                <a16:creationId xmlns:a16="http://schemas.microsoft.com/office/drawing/2014/main" id="{B23B0506-A545-4541-A886-23BBF5E1B934}"/>
              </a:ext>
            </a:extLst>
          </p:cNvPr>
          <p:cNvCxnSpPr>
            <a:cxnSpLocks/>
            <a:stCxn id="155" idx="1"/>
            <a:endCxn id="152" idx="3"/>
          </p:cNvCxnSpPr>
          <p:nvPr/>
        </p:nvCxnSpPr>
        <p:spPr>
          <a:xfrm flipH="1">
            <a:off x="1749800" y="2407258"/>
            <a:ext cx="60862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167" name="Straight Arrow Connector 166">
            <a:extLst>
              <a:ext uri="{FF2B5EF4-FFF2-40B4-BE49-F238E27FC236}">
                <a16:creationId xmlns:a16="http://schemas.microsoft.com/office/drawing/2014/main" id="{7FD8E2BB-BDD5-A94F-B976-2412A5FDB613}"/>
              </a:ext>
            </a:extLst>
          </p:cNvPr>
          <p:cNvCxnSpPr>
            <a:cxnSpLocks/>
            <a:stCxn id="158" idx="1"/>
            <a:endCxn id="155" idx="3"/>
          </p:cNvCxnSpPr>
          <p:nvPr/>
        </p:nvCxnSpPr>
        <p:spPr>
          <a:xfrm flipH="1">
            <a:off x="3751607" y="2407258"/>
            <a:ext cx="60862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168" name="Straight Arrow Connector 167">
            <a:extLst>
              <a:ext uri="{FF2B5EF4-FFF2-40B4-BE49-F238E27FC236}">
                <a16:creationId xmlns:a16="http://schemas.microsoft.com/office/drawing/2014/main" id="{E26B4F8C-DCE8-9F4A-8FA2-762F464D7415}"/>
              </a:ext>
            </a:extLst>
          </p:cNvPr>
          <p:cNvCxnSpPr>
            <a:cxnSpLocks/>
            <a:stCxn id="161" idx="1"/>
            <a:endCxn id="158" idx="3"/>
          </p:cNvCxnSpPr>
          <p:nvPr/>
        </p:nvCxnSpPr>
        <p:spPr>
          <a:xfrm flipH="1">
            <a:off x="5753414" y="2407258"/>
            <a:ext cx="60862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169" name="Straight Arrow Connector 168">
            <a:extLst>
              <a:ext uri="{FF2B5EF4-FFF2-40B4-BE49-F238E27FC236}">
                <a16:creationId xmlns:a16="http://schemas.microsoft.com/office/drawing/2014/main" id="{363448F2-A682-AA42-BD3C-7C45EEA1ECA6}"/>
              </a:ext>
            </a:extLst>
          </p:cNvPr>
          <p:cNvCxnSpPr>
            <a:cxnSpLocks/>
            <a:stCxn id="164" idx="1"/>
            <a:endCxn id="161" idx="3"/>
          </p:cNvCxnSpPr>
          <p:nvPr/>
        </p:nvCxnSpPr>
        <p:spPr>
          <a:xfrm flipH="1">
            <a:off x="7755221" y="2407258"/>
            <a:ext cx="60862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grpSp>
        <p:nvGrpSpPr>
          <p:cNvPr id="170" name="Group 169">
            <a:extLst>
              <a:ext uri="{FF2B5EF4-FFF2-40B4-BE49-F238E27FC236}">
                <a16:creationId xmlns:a16="http://schemas.microsoft.com/office/drawing/2014/main" id="{DF4F6CC1-8B58-7B4C-8DF6-6141F1F45308}"/>
              </a:ext>
            </a:extLst>
          </p:cNvPr>
          <p:cNvGrpSpPr/>
          <p:nvPr/>
        </p:nvGrpSpPr>
        <p:grpSpPr>
          <a:xfrm>
            <a:off x="10365649" y="2073758"/>
            <a:ext cx="1581393" cy="846971"/>
            <a:chOff x="1075210" y="3623782"/>
            <a:chExt cx="1581393" cy="846971"/>
          </a:xfrm>
        </p:grpSpPr>
        <mc:AlternateContent xmlns:mc="http://schemas.openxmlformats.org/markup-compatibility/2006" xmlns:a14="http://schemas.microsoft.com/office/drawing/2010/main">
          <mc:Choice Requires="a14">
            <p:sp>
              <p:nvSpPr>
                <p:cNvPr id="171" name="Rectangle: Rounded Corners 33">
                  <a:extLst>
                    <a:ext uri="{FF2B5EF4-FFF2-40B4-BE49-F238E27FC236}">
                      <a16:creationId xmlns:a16="http://schemas.microsoft.com/office/drawing/2014/main" id="{2970F5B6-427B-9A4D-83F6-9CABC65C7417}"/>
                    </a:ext>
                  </a:extLst>
                </p:cNvPr>
                <p:cNvSpPr/>
                <p:nvPr/>
              </p:nvSpPr>
              <p:spPr>
                <a:xfrm>
                  <a:off x="1075210" y="3623782"/>
                  <a:ext cx="1393185" cy="6669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71" name="Rectangle: Rounded Corners 33">
                  <a:extLst>
                    <a:ext uri="{FF2B5EF4-FFF2-40B4-BE49-F238E27FC236}">
                      <a16:creationId xmlns:a16="http://schemas.microsoft.com/office/drawing/2014/main" id="{2970F5B6-427B-9A4D-83F6-9CABC65C7417}"/>
                    </a:ext>
                  </a:extLst>
                </p:cNvPr>
                <p:cNvSpPr>
                  <a:spLocks noRot="1" noChangeAspect="1" noMove="1" noResize="1" noEditPoints="1" noAdjustHandles="1" noChangeArrowheads="1" noChangeShapeType="1" noTextEdit="1"/>
                </p:cNvSpPr>
                <p:nvPr/>
              </p:nvSpPr>
              <p:spPr>
                <a:xfrm>
                  <a:off x="1075210" y="3623782"/>
                  <a:ext cx="1393185" cy="666999"/>
                </a:xfrm>
                <a:prstGeom prst="roundRect">
                  <a:avLst/>
                </a:prstGeom>
                <a:blipFill>
                  <a:blip r:embed="rId17"/>
                  <a:stretch>
                    <a:fillRect/>
                  </a:stretch>
                </a:blipFill>
              </p:spPr>
              <p:txBody>
                <a:bodyPr/>
                <a:lstStyle/>
                <a:p>
                  <a:r>
                    <a:rPr lang="en-US">
                      <a:noFill/>
                    </a:rPr>
                    <a:t> </a:t>
                  </a:r>
                </a:p>
              </p:txBody>
            </p:sp>
          </mc:Fallback>
        </mc:AlternateContent>
        <p:pic>
          <p:nvPicPr>
            <p:cNvPr id="172" name="Picture 171" descr="Icon&#10;&#10;Description automatically generated">
              <a:extLst>
                <a:ext uri="{FF2B5EF4-FFF2-40B4-BE49-F238E27FC236}">
                  <a16:creationId xmlns:a16="http://schemas.microsoft.com/office/drawing/2014/main" id="{0059A1AE-7DBD-D242-AF7E-2748E4D97285}"/>
                </a:ext>
              </a:extLst>
            </p:cNvPr>
            <p:cNvPicPr>
              <a:picLocks noChangeAspect="1"/>
            </p:cNvPicPr>
            <p:nvPr/>
          </p:nvPicPr>
          <p:blipFill>
            <a:blip r:embed="rId4"/>
            <a:stretch>
              <a:fillRect/>
            </a:stretch>
          </p:blipFill>
          <p:spPr>
            <a:xfrm>
              <a:off x="2184246" y="3998396"/>
              <a:ext cx="472357" cy="472357"/>
            </a:xfrm>
            <a:prstGeom prst="rect">
              <a:avLst/>
            </a:prstGeom>
            <a:ln>
              <a:noFill/>
            </a:ln>
            <a:effectLst>
              <a:softEdge rad="112500"/>
            </a:effectLst>
          </p:spPr>
        </p:pic>
      </p:grpSp>
      <p:cxnSp>
        <p:nvCxnSpPr>
          <p:cNvPr id="173" name="Straight Arrow Connector 172">
            <a:extLst>
              <a:ext uri="{FF2B5EF4-FFF2-40B4-BE49-F238E27FC236}">
                <a16:creationId xmlns:a16="http://schemas.microsoft.com/office/drawing/2014/main" id="{77B79B03-203E-6440-AEA7-B4349664A47B}"/>
              </a:ext>
            </a:extLst>
          </p:cNvPr>
          <p:cNvCxnSpPr>
            <a:cxnSpLocks/>
            <a:stCxn id="171" idx="1"/>
            <a:endCxn id="164" idx="3"/>
          </p:cNvCxnSpPr>
          <p:nvPr/>
        </p:nvCxnSpPr>
        <p:spPr>
          <a:xfrm flipH="1">
            <a:off x="9757028" y="2407258"/>
            <a:ext cx="608621"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grpSp>
        <p:nvGrpSpPr>
          <p:cNvPr id="174" name="Group 173">
            <a:extLst>
              <a:ext uri="{FF2B5EF4-FFF2-40B4-BE49-F238E27FC236}">
                <a16:creationId xmlns:a16="http://schemas.microsoft.com/office/drawing/2014/main" id="{99943874-DC93-F343-A93A-12602EC26CF0}"/>
              </a:ext>
            </a:extLst>
          </p:cNvPr>
          <p:cNvGrpSpPr/>
          <p:nvPr/>
        </p:nvGrpSpPr>
        <p:grpSpPr>
          <a:xfrm>
            <a:off x="681528" y="1085987"/>
            <a:ext cx="743358" cy="743358"/>
            <a:chOff x="681528" y="726049"/>
            <a:chExt cx="743358" cy="743358"/>
          </a:xfrm>
        </p:grpSpPr>
        <p:pic>
          <p:nvPicPr>
            <p:cNvPr id="175" name="Picture 174" descr="Shape&#10;&#10;Description automatically generated with low confidence">
              <a:extLst>
                <a:ext uri="{FF2B5EF4-FFF2-40B4-BE49-F238E27FC236}">
                  <a16:creationId xmlns:a16="http://schemas.microsoft.com/office/drawing/2014/main" id="{D7199671-25F8-7744-91FD-F4E6191528C4}"/>
                </a:ext>
              </a:extLst>
            </p:cNvPr>
            <p:cNvPicPr>
              <a:picLocks noChangeAspect="1"/>
            </p:cNvPicPr>
            <p:nvPr/>
          </p:nvPicPr>
          <p:blipFill>
            <a:blip r:embed="rId18"/>
            <a:stretch>
              <a:fillRect/>
            </a:stretch>
          </p:blipFill>
          <p:spPr>
            <a:xfrm>
              <a:off x="681528" y="726049"/>
              <a:ext cx="743358" cy="743358"/>
            </a:xfrm>
            <a:prstGeom prst="rect">
              <a:avLst/>
            </a:prstGeom>
            <a:ln>
              <a:noFill/>
            </a:ln>
            <a:effectLst>
              <a:outerShdw blurRad="292100" dist="139700" dir="2700000" algn="tl" rotWithShape="0">
                <a:srgbClr val="333333">
                  <a:alpha val="65000"/>
                </a:srgbClr>
              </a:outerShdw>
            </a:effectLst>
          </p:spPr>
        </p:pic>
        <p:sp>
          <p:nvSpPr>
            <p:cNvPr id="176" name="TextBox 175">
              <a:extLst>
                <a:ext uri="{FF2B5EF4-FFF2-40B4-BE49-F238E27FC236}">
                  <a16:creationId xmlns:a16="http://schemas.microsoft.com/office/drawing/2014/main" id="{F77BE4B8-AF7D-5B4F-BE24-E638D2C44DC6}"/>
                </a:ext>
              </a:extLst>
            </p:cNvPr>
            <p:cNvSpPr txBox="1"/>
            <p:nvPr/>
          </p:nvSpPr>
          <p:spPr>
            <a:xfrm>
              <a:off x="902364"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grpSp>
      <p:grpSp>
        <p:nvGrpSpPr>
          <p:cNvPr id="177" name="Group 176">
            <a:extLst>
              <a:ext uri="{FF2B5EF4-FFF2-40B4-BE49-F238E27FC236}">
                <a16:creationId xmlns:a16="http://schemas.microsoft.com/office/drawing/2014/main" id="{F56B272A-D643-E748-BE37-17FBA2235020}"/>
              </a:ext>
            </a:extLst>
          </p:cNvPr>
          <p:cNvGrpSpPr/>
          <p:nvPr/>
        </p:nvGrpSpPr>
        <p:grpSpPr>
          <a:xfrm>
            <a:off x="2683335" y="1085987"/>
            <a:ext cx="743358" cy="743358"/>
            <a:chOff x="2719878" y="726049"/>
            <a:chExt cx="743358" cy="743358"/>
          </a:xfrm>
        </p:grpSpPr>
        <p:pic>
          <p:nvPicPr>
            <p:cNvPr id="178" name="Picture 177" descr="Shape&#10;&#10;Description automatically generated with low confidence">
              <a:extLst>
                <a:ext uri="{FF2B5EF4-FFF2-40B4-BE49-F238E27FC236}">
                  <a16:creationId xmlns:a16="http://schemas.microsoft.com/office/drawing/2014/main" id="{2CA1F159-5ECF-0344-B89B-90D7DE46FD2B}"/>
                </a:ext>
              </a:extLst>
            </p:cNvPr>
            <p:cNvPicPr>
              <a:picLocks noChangeAspect="1"/>
            </p:cNvPicPr>
            <p:nvPr/>
          </p:nvPicPr>
          <p:blipFill>
            <a:blip r:embed="rId18"/>
            <a:stretch>
              <a:fillRect/>
            </a:stretch>
          </p:blipFill>
          <p:spPr>
            <a:xfrm>
              <a:off x="2719878" y="726049"/>
              <a:ext cx="743358" cy="743358"/>
            </a:xfrm>
            <a:prstGeom prst="rect">
              <a:avLst/>
            </a:prstGeom>
            <a:ln>
              <a:noFill/>
            </a:ln>
            <a:effectLst>
              <a:outerShdw blurRad="292100" dist="139700" dir="2700000" algn="tl" rotWithShape="0">
                <a:srgbClr val="333333">
                  <a:alpha val="65000"/>
                </a:srgbClr>
              </a:outerShdw>
            </a:effectLst>
          </p:spPr>
        </p:pic>
        <p:sp>
          <p:nvSpPr>
            <p:cNvPr id="179" name="TextBox 178">
              <a:extLst>
                <a:ext uri="{FF2B5EF4-FFF2-40B4-BE49-F238E27FC236}">
                  <a16:creationId xmlns:a16="http://schemas.microsoft.com/office/drawing/2014/main" id="{4D24B05D-58BC-C84B-8A23-F798F32E9D93}"/>
                </a:ext>
              </a:extLst>
            </p:cNvPr>
            <p:cNvSpPr txBox="1"/>
            <p:nvPr/>
          </p:nvSpPr>
          <p:spPr>
            <a:xfrm>
              <a:off x="2961979"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2</a:t>
              </a:r>
            </a:p>
          </p:txBody>
        </p:sp>
      </p:grpSp>
      <p:grpSp>
        <p:nvGrpSpPr>
          <p:cNvPr id="180" name="Group 179">
            <a:extLst>
              <a:ext uri="{FF2B5EF4-FFF2-40B4-BE49-F238E27FC236}">
                <a16:creationId xmlns:a16="http://schemas.microsoft.com/office/drawing/2014/main" id="{D686B008-21A2-2942-B0EB-6C8FE312ED3F}"/>
              </a:ext>
            </a:extLst>
          </p:cNvPr>
          <p:cNvGrpSpPr/>
          <p:nvPr/>
        </p:nvGrpSpPr>
        <p:grpSpPr>
          <a:xfrm>
            <a:off x="4685142" y="1085987"/>
            <a:ext cx="743358" cy="743358"/>
            <a:chOff x="4712549" y="726049"/>
            <a:chExt cx="743358" cy="743358"/>
          </a:xfrm>
        </p:grpSpPr>
        <p:pic>
          <p:nvPicPr>
            <p:cNvPr id="181" name="Picture 180" descr="Shape&#10;&#10;Description automatically generated with low confidence">
              <a:extLst>
                <a:ext uri="{FF2B5EF4-FFF2-40B4-BE49-F238E27FC236}">
                  <a16:creationId xmlns:a16="http://schemas.microsoft.com/office/drawing/2014/main" id="{04A4F46C-6409-3145-90DE-3694DDD5D838}"/>
                </a:ext>
              </a:extLst>
            </p:cNvPr>
            <p:cNvPicPr>
              <a:picLocks noChangeAspect="1"/>
            </p:cNvPicPr>
            <p:nvPr/>
          </p:nvPicPr>
          <p:blipFill>
            <a:blip r:embed="rId18"/>
            <a:stretch>
              <a:fillRect/>
            </a:stretch>
          </p:blipFill>
          <p:spPr>
            <a:xfrm>
              <a:off x="4712549" y="726049"/>
              <a:ext cx="743358" cy="743358"/>
            </a:xfrm>
            <a:prstGeom prst="rect">
              <a:avLst/>
            </a:prstGeom>
            <a:ln>
              <a:noFill/>
            </a:ln>
            <a:effectLst>
              <a:outerShdw blurRad="292100" dist="139700" dir="2700000" algn="tl" rotWithShape="0">
                <a:srgbClr val="333333">
                  <a:alpha val="65000"/>
                </a:srgbClr>
              </a:outerShdw>
            </a:effectLst>
          </p:spPr>
        </p:pic>
        <p:sp>
          <p:nvSpPr>
            <p:cNvPr id="182" name="TextBox 181">
              <a:extLst>
                <a:ext uri="{FF2B5EF4-FFF2-40B4-BE49-F238E27FC236}">
                  <a16:creationId xmlns:a16="http://schemas.microsoft.com/office/drawing/2014/main" id="{380777B3-A4C8-5A43-BFF8-D5653E975930}"/>
                </a:ext>
              </a:extLst>
            </p:cNvPr>
            <p:cNvSpPr txBox="1"/>
            <p:nvPr/>
          </p:nvSpPr>
          <p:spPr>
            <a:xfrm>
              <a:off x="4933385"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3</a:t>
              </a:r>
            </a:p>
          </p:txBody>
        </p:sp>
      </p:grpSp>
      <p:grpSp>
        <p:nvGrpSpPr>
          <p:cNvPr id="183" name="Group 182">
            <a:extLst>
              <a:ext uri="{FF2B5EF4-FFF2-40B4-BE49-F238E27FC236}">
                <a16:creationId xmlns:a16="http://schemas.microsoft.com/office/drawing/2014/main" id="{A03DE01F-5F0E-FC40-9736-3EE9926588E9}"/>
              </a:ext>
            </a:extLst>
          </p:cNvPr>
          <p:cNvGrpSpPr/>
          <p:nvPr/>
        </p:nvGrpSpPr>
        <p:grpSpPr>
          <a:xfrm>
            <a:off x="6686949" y="1085987"/>
            <a:ext cx="743358" cy="743358"/>
            <a:chOff x="6705220" y="726049"/>
            <a:chExt cx="743358" cy="743358"/>
          </a:xfrm>
        </p:grpSpPr>
        <p:pic>
          <p:nvPicPr>
            <p:cNvPr id="184" name="Picture 183" descr="Shape&#10;&#10;Description automatically generated with low confidence">
              <a:extLst>
                <a:ext uri="{FF2B5EF4-FFF2-40B4-BE49-F238E27FC236}">
                  <a16:creationId xmlns:a16="http://schemas.microsoft.com/office/drawing/2014/main" id="{01D1813C-FEED-D94F-B5DB-9B83C7D82528}"/>
                </a:ext>
              </a:extLst>
            </p:cNvPr>
            <p:cNvPicPr>
              <a:picLocks noChangeAspect="1"/>
            </p:cNvPicPr>
            <p:nvPr/>
          </p:nvPicPr>
          <p:blipFill>
            <a:blip r:embed="rId18"/>
            <a:stretch>
              <a:fillRect/>
            </a:stretch>
          </p:blipFill>
          <p:spPr>
            <a:xfrm>
              <a:off x="6705220" y="726049"/>
              <a:ext cx="743358" cy="743358"/>
            </a:xfrm>
            <a:prstGeom prst="rect">
              <a:avLst/>
            </a:prstGeom>
            <a:ln>
              <a:noFill/>
            </a:ln>
            <a:effectLst>
              <a:outerShdw blurRad="292100" dist="139700" dir="2700000" algn="tl" rotWithShape="0">
                <a:srgbClr val="333333">
                  <a:alpha val="65000"/>
                </a:srgbClr>
              </a:outerShdw>
            </a:effectLst>
          </p:spPr>
        </p:pic>
        <p:sp>
          <p:nvSpPr>
            <p:cNvPr id="185" name="TextBox 184">
              <a:extLst>
                <a:ext uri="{FF2B5EF4-FFF2-40B4-BE49-F238E27FC236}">
                  <a16:creationId xmlns:a16="http://schemas.microsoft.com/office/drawing/2014/main" id="{05BD8308-8A4F-BF4A-95DE-AEEBB4898CA6}"/>
                </a:ext>
              </a:extLst>
            </p:cNvPr>
            <p:cNvSpPr txBox="1"/>
            <p:nvPr/>
          </p:nvSpPr>
          <p:spPr>
            <a:xfrm>
              <a:off x="6929908"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4</a:t>
              </a:r>
            </a:p>
          </p:txBody>
        </p:sp>
      </p:grpSp>
      <p:grpSp>
        <p:nvGrpSpPr>
          <p:cNvPr id="186" name="Group 185">
            <a:extLst>
              <a:ext uri="{FF2B5EF4-FFF2-40B4-BE49-F238E27FC236}">
                <a16:creationId xmlns:a16="http://schemas.microsoft.com/office/drawing/2014/main" id="{0DAEF691-7985-8845-AE91-947689501759}"/>
              </a:ext>
            </a:extLst>
          </p:cNvPr>
          <p:cNvGrpSpPr/>
          <p:nvPr/>
        </p:nvGrpSpPr>
        <p:grpSpPr>
          <a:xfrm>
            <a:off x="8688756" y="1085987"/>
            <a:ext cx="743358" cy="743358"/>
            <a:chOff x="8697891" y="726049"/>
            <a:chExt cx="743358" cy="743358"/>
          </a:xfrm>
        </p:grpSpPr>
        <p:pic>
          <p:nvPicPr>
            <p:cNvPr id="187" name="Picture 186" descr="Shape&#10;&#10;Description automatically generated with low confidence">
              <a:extLst>
                <a:ext uri="{FF2B5EF4-FFF2-40B4-BE49-F238E27FC236}">
                  <a16:creationId xmlns:a16="http://schemas.microsoft.com/office/drawing/2014/main" id="{6D055289-72DD-014C-A911-8E81F6BF19A5}"/>
                </a:ext>
              </a:extLst>
            </p:cNvPr>
            <p:cNvPicPr>
              <a:picLocks noChangeAspect="1"/>
            </p:cNvPicPr>
            <p:nvPr/>
          </p:nvPicPr>
          <p:blipFill>
            <a:blip r:embed="rId18"/>
            <a:stretch>
              <a:fillRect/>
            </a:stretch>
          </p:blipFill>
          <p:spPr>
            <a:xfrm>
              <a:off x="8697891" y="726049"/>
              <a:ext cx="743358" cy="743358"/>
            </a:xfrm>
            <a:prstGeom prst="rect">
              <a:avLst/>
            </a:prstGeom>
            <a:ln>
              <a:noFill/>
            </a:ln>
            <a:effectLst>
              <a:outerShdw blurRad="292100" dist="139700" dir="2700000" algn="tl" rotWithShape="0">
                <a:srgbClr val="333333">
                  <a:alpha val="65000"/>
                </a:srgbClr>
              </a:outerShdw>
            </a:effectLst>
          </p:spPr>
        </p:pic>
        <p:sp>
          <p:nvSpPr>
            <p:cNvPr id="188" name="TextBox 187">
              <a:extLst>
                <a:ext uri="{FF2B5EF4-FFF2-40B4-BE49-F238E27FC236}">
                  <a16:creationId xmlns:a16="http://schemas.microsoft.com/office/drawing/2014/main" id="{F6AB5745-2BED-0D49-A20C-072D94881C6F}"/>
                </a:ext>
              </a:extLst>
            </p:cNvPr>
            <p:cNvSpPr txBox="1"/>
            <p:nvPr/>
          </p:nvSpPr>
          <p:spPr>
            <a:xfrm>
              <a:off x="8918727"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5</a:t>
              </a:r>
            </a:p>
          </p:txBody>
        </p:sp>
      </p:grpSp>
      <p:grpSp>
        <p:nvGrpSpPr>
          <p:cNvPr id="189" name="Group 188">
            <a:extLst>
              <a:ext uri="{FF2B5EF4-FFF2-40B4-BE49-F238E27FC236}">
                <a16:creationId xmlns:a16="http://schemas.microsoft.com/office/drawing/2014/main" id="{7820EDAC-E8DF-FF44-A91F-9350E44F25C9}"/>
              </a:ext>
            </a:extLst>
          </p:cNvPr>
          <p:cNvGrpSpPr/>
          <p:nvPr/>
        </p:nvGrpSpPr>
        <p:grpSpPr>
          <a:xfrm>
            <a:off x="10690562" y="1085987"/>
            <a:ext cx="743358" cy="743358"/>
            <a:chOff x="10690562" y="722916"/>
            <a:chExt cx="743358" cy="743358"/>
          </a:xfrm>
        </p:grpSpPr>
        <p:pic>
          <p:nvPicPr>
            <p:cNvPr id="190" name="Picture 189" descr="Shape&#10;&#10;Description automatically generated with low confidence">
              <a:extLst>
                <a:ext uri="{FF2B5EF4-FFF2-40B4-BE49-F238E27FC236}">
                  <a16:creationId xmlns:a16="http://schemas.microsoft.com/office/drawing/2014/main" id="{CDB8421A-1DE9-7A48-A5E4-C37DFA23241B}"/>
                </a:ext>
              </a:extLst>
            </p:cNvPr>
            <p:cNvPicPr>
              <a:picLocks noChangeAspect="1"/>
            </p:cNvPicPr>
            <p:nvPr/>
          </p:nvPicPr>
          <p:blipFill>
            <a:blip r:embed="rId18"/>
            <a:stretch>
              <a:fillRect/>
            </a:stretch>
          </p:blipFill>
          <p:spPr>
            <a:xfrm>
              <a:off x="10690562" y="722916"/>
              <a:ext cx="743358" cy="743358"/>
            </a:xfrm>
            <a:prstGeom prst="rect">
              <a:avLst/>
            </a:prstGeom>
            <a:ln>
              <a:noFill/>
            </a:ln>
            <a:effectLst>
              <a:outerShdw blurRad="292100" dist="139700" dir="2700000" algn="tl" rotWithShape="0">
                <a:srgbClr val="333333">
                  <a:alpha val="65000"/>
                </a:srgbClr>
              </a:outerShdw>
            </a:effectLst>
          </p:spPr>
        </p:pic>
        <p:sp>
          <p:nvSpPr>
            <p:cNvPr id="191" name="TextBox 190">
              <a:extLst>
                <a:ext uri="{FF2B5EF4-FFF2-40B4-BE49-F238E27FC236}">
                  <a16:creationId xmlns:a16="http://schemas.microsoft.com/office/drawing/2014/main" id="{C0F30250-511E-6F40-9681-525F1E405D81}"/>
                </a:ext>
              </a:extLst>
            </p:cNvPr>
            <p:cNvSpPr txBox="1"/>
            <p:nvPr/>
          </p:nvSpPr>
          <p:spPr>
            <a:xfrm>
              <a:off x="10911398" y="76544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grpSp>
      <mc:AlternateContent xmlns:mc="http://schemas.openxmlformats.org/markup-compatibility/2006" xmlns:a14="http://schemas.microsoft.com/office/drawing/2010/main">
        <mc:Choice Requires="a14">
          <p:sp>
            <p:nvSpPr>
              <p:cNvPr id="193" name="Rectangle: Rounded Corners 33">
                <a:extLst>
                  <a:ext uri="{FF2B5EF4-FFF2-40B4-BE49-F238E27FC236}">
                    <a16:creationId xmlns:a16="http://schemas.microsoft.com/office/drawing/2014/main" id="{F647747F-3054-D341-9C2B-B90C6E1172FB}"/>
                  </a:ext>
                </a:extLst>
              </p:cNvPr>
              <p:cNvSpPr/>
              <p:nvPr/>
            </p:nvSpPr>
            <p:spPr>
              <a:xfrm>
                <a:off x="356615" y="3343113"/>
                <a:ext cx="1393185" cy="6669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93" name="Rectangle: Rounded Corners 33">
                <a:extLst>
                  <a:ext uri="{FF2B5EF4-FFF2-40B4-BE49-F238E27FC236}">
                    <a16:creationId xmlns:a16="http://schemas.microsoft.com/office/drawing/2014/main" id="{F647747F-3054-D341-9C2B-B90C6E1172FB}"/>
                  </a:ext>
                </a:extLst>
              </p:cNvPr>
              <p:cNvSpPr>
                <a:spLocks noRot="1" noChangeAspect="1" noMove="1" noResize="1" noEditPoints="1" noAdjustHandles="1" noChangeArrowheads="1" noChangeShapeType="1" noTextEdit="1"/>
              </p:cNvSpPr>
              <p:nvPr/>
            </p:nvSpPr>
            <p:spPr>
              <a:xfrm>
                <a:off x="356615" y="3343113"/>
                <a:ext cx="1393185" cy="666999"/>
              </a:xfrm>
              <a:prstGeom prst="round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Rectangle: Rounded Corners 33">
                <a:extLst>
                  <a:ext uri="{FF2B5EF4-FFF2-40B4-BE49-F238E27FC236}">
                    <a16:creationId xmlns:a16="http://schemas.microsoft.com/office/drawing/2014/main" id="{CF81A379-FABC-5448-A6D9-45448F458F23}"/>
                  </a:ext>
                </a:extLst>
              </p:cNvPr>
              <p:cNvSpPr/>
              <p:nvPr/>
            </p:nvSpPr>
            <p:spPr>
              <a:xfrm>
                <a:off x="2358422" y="3343113"/>
                <a:ext cx="1393185" cy="6669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96" name="Rectangle: Rounded Corners 33">
                <a:extLst>
                  <a:ext uri="{FF2B5EF4-FFF2-40B4-BE49-F238E27FC236}">
                    <a16:creationId xmlns:a16="http://schemas.microsoft.com/office/drawing/2014/main" id="{CF81A379-FABC-5448-A6D9-45448F458F23}"/>
                  </a:ext>
                </a:extLst>
              </p:cNvPr>
              <p:cNvSpPr>
                <a:spLocks noRot="1" noChangeAspect="1" noMove="1" noResize="1" noEditPoints="1" noAdjustHandles="1" noChangeArrowheads="1" noChangeShapeType="1" noTextEdit="1"/>
              </p:cNvSpPr>
              <p:nvPr/>
            </p:nvSpPr>
            <p:spPr>
              <a:xfrm>
                <a:off x="2358422" y="3343113"/>
                <a:ext cx="1393185" cy="666999"/>
              </a:xfrm>
              <a:prstGeom prst="round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9" name="Rectangle: Rounded Corners 33">
                <a:extLst>
                  <a:ext uri="{FF2B5EF4-FFF2-40B4-BE49-F238E27FC236}">
                    <a16:creationId xmlns:a16="http://schemas.microsoft.com/office/drawing/2014/main" id="{52A23141-500B-134D-9F7D-ED4DCD429EFE}"/>
                  </a:ext>
                </a:extLst>
              </p:cNvPr>
              <p:cNvSpPr/>
              <p:nvPr/>
            </p:nvSpPr>
            <p:spPr>
              <a:xfrm>
                <a:off x="4360229" y="3343113"/>
                <a:ext cx="1393185" cy="6669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199" name="Rectangle: Rounded Corners 33">
                <a:extLst>
                  <a:ext uri="{FF2B5EF4-FFF2-40B4-BE49-F238E27FC236}">
                    <a16:creationId xmlns:a16="http://schemas.microsoft.com/office/drawing/2014/main" id="{52A23141-500B-134D-9F7D-ED4DCD429EFE}"/>
                  </a:ext>
                </a:extLst>
              </p:cNvPr>
              <p:cNvSpPr>
                <a:spLocks noRot="1" noChangeAspect="1" noMove="1" noResize="1" noEditPoints="1" noAdjustHandles="1" noChangeArrowheads="1" noChangeShapeType="1" noTextEdit="1"/>
              </p:cNvSpPr>
              <p:nvPr/>
            </p:nvSpPr>
            <p:spPr>
              <a:xfrm>
                <a:off x="4360229" y="3343113"/>
                <a:ext cx="1393185" cy="666999"/>
              </a:xfrm>
              <a:prstGeom prst="round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 name="Rectangle: Rounded Corners 33">
                <a:extLst>
                  <a:ext uri="{FF2B5EF4-FFF2-40B4-BE49-F238E27FC236}">
                    <a16:creationId xmlns:a16="http://schemas.microsoft.com/office/drawing/2014/main" id="{B2F2300E-BE97-EA48-A329-43E664162D61}"/>
                  </a:ext>
                </a:extLst>
              </p:cNvPr>
              <p:cNvSpPr/>
              <p:nvPr/>
            </p:nvSpPr>
            <p:spPr>
              <a:xfrm>
                <a:off x="6362036" y="3343113"/>
                <a:ext cx="1393185" cy="6669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02" name="Rectangle: Rounded Corners 33">
                <a:extLst>
                  <a:ext uri="{FF2B5EF4-FFF2-40B4-BE49-F238E27FC236}">
                    <a16:creationId xmlns:a16="http://schemas.microsoft.com/office/drawing/2014/main" id="{B2F2300E-BE97-EA48-A329-43E664162D61}"/>
                  </a:ext>
                </a:extLst>
              </p:cNvPr>
              <p:cNvSpPr>
                <a:spLocks noRot="1" noChangeAspect="1" noMove="1" noResize="1" noEditPoints="1" noAdjustHandles="1" noChangeArrowheads="1" noChangeShapeType="1" noTextEdit="1"/>
              </p:cNvSpPr>
              <p:nvPr/>
            </p:nvSpPr>
            <p:spPr>
              <a:xfrm>
                <a:off x="6362036" y="3343113"/>
                <a:ext cx="1393185" cy="666999"/>
              </a:xfrm>
              <a:prstGeom prst="round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 name="Rectangle: Rounded Corners 33">
                <a:extLst>
                  <a:ext uri="{FF2B5EF4-FFF2-40B4-BE49-F238E27FC236}">
                    <a16:creationId xmlns:a16="http://schemas.microsoft.com/office/drawing/2014/main" id="{F2DEF628-86ED-6D4E-8A4F-CC1438EF26EB}"/>
                  </a:ext>
                </a:extLst>
              </p:cNvPr>
              <p:cNvSpPr/>
              <p:nvPr/>
            </p:nvSpPr>
            <p:spPr>
              <a:xfrm>
                <a:off x="8363843" y="3343113"/>
                <a:ext cx="1393185" cy="6669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sub>
                      </m:sSub>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05" name="Rectangle: Rounded Corners 33">
                <a:extLst>
                  <a:ext uri="{FF2B5EF4-FFF2-40B4-BE49-F238E27FC236}">
                    <a16:creationId xmlns:a16="http://schemas.microsoft.com/office/drawing/2014/main" id="{F2DEF628-86ED-6D4E-8A4F-CC1438EF26EB}"/>
                  </a:ext>
                </a:extLst>
              </p:cNvPr>
              <p:cNvSpPr>
                <a:spLocks noRot="1" noChangeAspect="1" noMove="1" noResize="1" noEditPoints="1" noAdjustHandles="1" noChangeArrowheads="1" noChangeShapeType="1" noTextEdit="1"/>
              </p:cNvSpPr>
              <p:nvPr/>
            </p:nvSpPr>
            <p:spPr>
              <a:xfrm>
                <a:off x="8363843" y="3343113"/>
                <a:ext cx="1393185" cy="666999"/>
              </a:xfrm>
              <a:prstGeom prst="round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2" name="Rectangle: Rounded Corners 33">
                <a:extLst>
                  <a:ext uri="{FF2B5EF4-FFF2-40B4-BE49-F238E27FC236}">
                    <a16:creationId xmlns:a16="http://schemas.microsoft.com/office/drawing/2014/main" id="{41F11748-5E34-2C42-AA37-2F406C70BFB6}"/>
                  </a:ext>
                </a:extLst>
              </p:cNvPr>
              <p:cNvSpPr/>
              <p:nvPr/>
            </p:nvSpPr>
            <p:spPr>
              <a:xfrm>
                <a:off x="10365649" y="3343113"/>
                <a:ext cx="1393185" cy="6669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Choice>
        <mc:Fallback xmlns="">
          <p:sp>
            <p:nvSpPr>
              <p:cNvPr id="212" name="Rectangle: Rounded Corners 33">
                <a:extLst>
                  <a:ext uri="{FF2B5EF4-FFF2-40B4-BE49-F238E27FC236}">
                    <a16:creationId xmlns:a16="http://schemas.microsoft.com/office/drawing/2014/main" id="{41F11748-5E34-2C42-AA37-2F406C70BFB6}"/>
                  </a:ext>
                </a:extLst>
              </p:cNvPr>
              <p:cNvSpPr>
                <a:spLocks noRot="1" noChangeAspect="1" noMove="1" noResize="1" noEditPoints="1" noAdjustHandles="1" noChangeArrowheads="1" noChangeShapeType="1" noTextEdit="1"/>
              </p:cNvSpPr>
              <p:nvPr/>
            </p:nvSpPr>
            <p:spPr>
              <a:xfrm>
                <a:off x="10365649" y="3343113"/>
                <a:ext cx="1393185" cy="666999"/>
              </a:xfrm>
              <a:prstGeom prst="roundRect">
                <a:avLst/>
              </a:prstGeom>
              <a:blipFill>
                <a:blip r:embed="rId24"/>
                <a:stretch>
                  <a:fillRect/>
                </a:stretch>
              </a:blipFill>
            </p:spPr>
            <p:txBody>
              <a:bodyPr/>
              <a:lstStyle/>
              <a:p>
                <a:r>
                  <a:rPr lang="en-US">
                    <a:noFill/>
                  </a:rPr>
                  <a:t> </a:t>
                </a:r>
              </a:p>
            </p:txBody>
          </p:sp>
        </mc:Fallback>
      </mc:AlternateContent>
      <p:pic>
        <p:nvPicPr>
          <p:cNvPr id="215" name="Picture 214" descr="Icon&#10;&#10;Description automatically generated">
            <a:extLst>
              <a:ext uri="{FF2B5EF4-FFF2-40B4-BE49-F238E27FC236}">
                <a16:creationId xmlns:a16="http://schemas.microsoft.com/office/drawing/2014/main" id="{43FCBC23-76F3-E547-BCF7-72A92932A3E4}"/>
              </a:ext>
            </a:extLst>
          </p:cNvPr>
          <p:cNvPicPr>
            <a:picLocks noChangeAspect="1"/>
          </p:cNvPicPr>
          <p:nvPr/>
        </p:nvPicPr>
        <p:blipFill>
          <a:blip r:embed="rId5"/>
          <a:stretch>
            <a:fillRect/>
          </a:stretch>
        </p:blipFill>
        <p:spPr>
          <a:xfrm>
            <a:off x="1473960" y="3682978"/>
            <a:ext cx="472357" cy="472357"/>
          </a:xfrm>
          <a:prstGeom prst="ellipse">
            <a:avLst/>
          </a:prstGeom>
          <a:ln>
            <a:noFill/>
          </a:ln>
          <a:effectLst>
            <a:softEdge rad="112500"/>
          </a:effectLst>
        </p:spPr>
      </p:pic>
      <p:pic>
        <p:nvPicPr>
          <p:cNvPr id="216" name="Picture 215" descr="Icon&#10;&#10;Description automatically generated">
            <a:extLst>
              <a:ext uri="{FF2B5EF4-FFF2-40B4-BE49-F238E27FC236}">
                <a16:creationId xmlns:a16="http://schemas.microsoft.com/office/drawing/2014/main" id="{ACCBD0B9-0A00-E64C-B1C3-AFF5603BBC5B}"/>
              </a:ext>
            </a:extLst>
          </p:cNvPr>
          <p:cNvPicPr>
            <a:picLocks noChangeAspect="1"/>
          </p:cNvPicPr>
          <p:nvPr/>
        </p:nvPicPr>
        <p:blipFill>
          <a:blip r:embed="rId5"/>
          <a:stretch>
            <a:fillRect/>
          </a:stretch>
        </p:blipFill>
        <p:spPr>
          <a:xfrm>
            <a:off x="3478425" y="3682978"/>
            <a:ext cx="472357" cy="472357"/>
          </a:xfrm>
          <a:prstGeom prst="ellipse">
            <a:avLst/>
          </a:prstGeom>
          <a:ln>
            <a:noFill/>
          </a:ln>
          <a:effectLst>
            <a:softEdge rad="112500"/>
          </a:effectLst>
        </p:spPr>
      </p:pic>
      <p:pic>
        <p:nvPicPr>
          <p:cNvPr id="217" name="Picture 216" descr="Icon&#10;&#10;Description automatically generated">
            <a:extLst>
              <a:ext uri="{FF2B5EF4-FFF2-40B4-BE49-F238E27FC236}">
                <a16:creationId xmlns:a16="http://schemas.microsoft.com/office/drawing/2014/main" id="{01C754FC-A577-5A47-BFF7-3954FD07E7F6}"/>
              </a:ext>
            </a:extLst>
          </p:cNvPr>
          <p:cNvPicPr>
            <a:picLocks noChangeAspect="1"/>
          </p:cNvPicPr>
          <p:nvPr/>
        </p:nvPicPr>
        <p:blipFill>
          <a:blip r:embed="rId5"/>
          <a:stretch>
            <a:fillRect/>
          </a:stretch>
        </p:blipFill>
        <p:spPr>
          <a:xfrm>
            <a:off x="5482890" y="3682978"/>
            <a:ext cx="472357" cy="472357"/>
          </a:xfrm>
          <a:prstGeom prst="ellipse">
            <a:avLst/>
          </a:prstGeom>
          <a:ln>
            <a:noFill/>
          </a:ln>
          <a:effectLst>
            <a:softEdge rad="112500"/>
          </a:effectLst>
        </p:spPr>
      </p:pic>
      <p:pic>
        <p:nvPicPr>
          <p:cNvPr id="218" name="Picture 217" descr="Icon&#10;&#10;Description automatically generated">
            <a:extLst>
              <a:ext uri="{FF2B5EF4-FFF2-40B4-BE49-F238E27FC236}">
                <a16:creationId xmlns:a16="http://schemas.microsoft.com/office/drawing/2014/main" id="{A749D6DC-E21F-9E47-ADDC-C7C208408193}"/>
              </a:ext>
            </a:extLst>
          </p:cNvPr>
          <p:cNvPicPr>
            <a:picLocks noChangeAspect="1"/>
          </p:cNvPicPr>
          <p:nvPr/>
        </p:nvPicPr>
        <p:blipFill>
          <a:blip r:embed="rId5"/>
          <a:stretch>
            <a:fillRect/>
          </a:stretch>
        </p:blipFill>
        <p:spPr>
          <a:xfrm>
            <a:off x="7487355" y="3682978"/>
            <a:ext cx="472357" cy="472357"/>
          </a:xfrm>
          <a:prstGeom prst="ellipse">
            <a:avLst/>
          </a:prstGeom>
          <a:ln>
            <a:noFill/>
          </a:ln>
          <a:effectLst>
            <a:softEdge rad="112500"/>
          </a:effectLst>
        </p:spPr>
      </p:pic>
      <p:pic>
        <p:nvPicPr>
          <p:cNvPr id="219" name="Picture 218" descr="Icon&#10;&#10;Description automatically generated">
            <a:extLst>
              <a:ext uri="{FF2B5EF4-FFF2-40B4-BE49-F238E27FC236}">
                <a16:creationId xmlns:a16="http://schemas.microsoft.com/office/drawing/2014/main" id="{3B2C8D89-7850-FF4B-B5DA-425A53588CFC}"/>
              </a:ext>
            </a:extLst>
          </p:cNvPr>
          <p:cNvPicPr>
            <a:picLocks noChangeAspect="1"/>
          </p:cNvPicPr>
          <p:nvPr/>
        </p:nvPicPr>
        <p:blipFill>
          <a:blip r:embed="rId5"/>
          <a:stretch>
            <a:fillRect/>
          </a:stretch>
        </p:blipFill>
        <p:spPr>
          <a:xfrm>
            <a:off x="9491820" y="3682978"/>
            <a:ext cx="472357" cy="472357"/>
          </a:xfrm>
          <a:prstGeom prst="ellipse">
            <a:avLst/>
          </a:prstGeom>
          <a:ln>
            <a:noFill/>
          </a:ln>
          <a:effectLst>
            <a:softEdge rad="112500"/>
          </a:effectLst>
        </p:spPr>
      </p:pic>
      <p:pic>
        <p:nvPicPr>
          <p:cNvPr id="220" name="Picture 219" descr="Icon&#10;&#10;Description automatically generated">
            <a:extLst>
              <a:ext uri="{FF2B5EF4-FFF2-40B4-BE49-F238E27FC236}">
                <a16:creationId xmlns:a16="http://schemas.microsoft.com/office/drawing/2014/main" id="{500345A4-B7F5-BD4E-82D0-E1FEA9C3624F}"/>
              </a:ext>
            </a:extLst>
          </p:cNvPr>
          <p:cNvPicPr>
            <a:picLocks noChangeAspect="1"/>
          </p:cNvPicPr>
          <p:nvPr/>
        </p:nvPicPr>
        <p:blipFill>
          <a:blip r:embed="rId5"/>
          <a:stretch>
            <a:fillRect/>
          </a:stretch>
        </p:blipFill>
        <p:spPr>
          <a:xfrm>
            <a:off x="11496284" y="3682978"/>
            <a:ext cx="472357" cy="472357"/>
          </a:xfrm>
          <a:prstGeom prst="ellipse">
            <a:avLst/>
          </a:prstGeom>
          <a:ln>
            <a:noFill/>
          </a:ln>
          <a:effectLst>
            <a:softEdge rad="112500"/>
          </a:effectLst>
        </p:spPr>
      </p:pic>
      <p:sp>
        <p:nvSpPr>
          <p:cNvPr id="79" name="Title 1">
            <a:extLst>
              <a:ext uri="{FF2B5EF4-FFF2-40B4-BE49-F238E27FC236}">
                <a16:creationId xmlns:a16="http://schemas.microsoft.com/office/drawing/2014/main" id="{EA61B6F3-FCFF-5158-FC81-97060A988E3B}"/>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GRandPiper</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TextBox 2">
            <a:extLst>
              <a:ext uri="{FF2B5EF4-FFF2-40B4-BE49-F238E27FC236}">
                <a16:creationId xmlns:a16="http://schemas.microsoft.com/office/drawing/2014/main" id="{A8B1BFB5-8A2E-230F-325E-4B3FE25601AC}"/>
              </a:ext>
            </a:extLst>
          </p:cNvPr>
          <p:cNvSpPr txBox="1"/>
          <p:nvPr/>
        </p:nvSpPr>
        <p:spPr>
          <a:xfrm>
            <a:off x="9027507" y="2793809"/>
            <a:ext cx="2846100" cy="369332"/>
          </a:xfrm>
          <a:prstGeom prst="rect">
            <a:avLst/>
          </a:prstGeom>
          <a:noFill/>
        </p:spPr>
        <p:txBody>
          <a:bodyPr wrap="none" rtlCol="0">
            <a:spAutoFit/>
          </a:bodyPr>
          <a:lstStyle/>
          <a:p>
            <a:r>
              <a:rPr lang="en-US" i="1" dirty="0">
                <a:solidFill>
                  <a:schemeClr val="bg2">
                    <a:lumMod val="75000"/>
                  </a:schemeClr>
                </a:solidFill>
              </a:rPr>
              <a:t>Sequence of previous values</a:t>
            </a:r>
          </a:p>
        </p:txBody>
      </p:sp>
      <p:sp>
        <p:nvSpPr>
          <p:cNvPr id="6" name="Slide Number Placeholder 5">
            <a:extLst>
              <a:ext uri="{FF2B5EF4-FFF2-40B4-BE49-F238E27FC236}">
                <a16:creationId xmlns:a16="http://schemas.microsoft.com/office/drawing/2014/main" id="{4FA26A4D-036E-42BC-F5AA-679D84B4F56B}"/>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33</a:t>
            </a:fld>
            <a:endParaRPr lang="en-US" dirty="0"/>
          </a:p>
        </p:txBody>
      </p:sp>
    </p:spTree>
    <p:custDataLst>
      <p:tags r:id="rId1"/>
    </p:custDataLst>
    <p:extLst>
      <p:ext uri="{BB962C8B-B14F-4D97-AF65-F5344CB8AC3E}">
        <p14:creationId xmlns:p14="http://schemas.microsoft.com/office/powerpoint/2010/main" val="3225111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6" presetClass="emph" presetSubtype="0" repeatCount="indefinite" fill="hold" nodeType="clickEffect">
                                  <p:stCondLst>
                                    <p:cond delay="0"/>
                                  </p:stCondLst>
                                  <p:endCondLst>
                                    <p:cond evt="onNext" delay="0">
                                      <p:tgtEl>
                                        <p:sldTgt/>
                                      </p:tgtEl>
                                    </p:cond>
                                  </p:endCondLst>
                                  <p:childTnLst>
                                    <p:animEffect transition="out" filter="fade">
                                      <p:cBhvr>
                                        <p:cTn id="50" dur="3000" tmFilter="0, 0; .2, .5; .8, .5; 1, 0"/>
                                        <p:tgtEl>
                                          <p:spTgt spid="183"/>
                                        </p:tgtEl>
                                      </p:cBhvr>
                                    </p:animEffect>
                                    <p:animScale>
                                      <p:cBhvr>
                                        <p:cTn id="51" dur="1500" autoRev="1" fill="hold"/>
                                        <p:tgtEl>
                                          <p:spTgt spid="183"/>
                                        </p:tgtEl>
                                      </p:cBhvr>
                                      <p:by x="105000" y="105000"/>
                                    </p:animScale>
                                  </p:childTnLst>
                                </p:cTn>
                              </p:par>
                              <p:par>
                                <p:cTn id="52" presetID="26" presetClass="emph" presetSubtype="0" repeatCount="indefinite" fill="hold" nodeType="withEffect">
                                  <p:stCondLst>
                                    <p:cond delay="0"/>
                                  </p:stCondLst>
                                  <p:endCondLst>
                                    <p:cond evt="onNext" delay="0">
                                      <p:tgtEl>
                                        <p:sldTgt/>
                                      </p:tgtEl>
                                    </p:cond>
                                  </p:endCondLst>
                                  <p:childTnLst>
                                    <p:animEffect transition="out" filter="fade">
                                      <p:cBhvr>
                                        <p:cTn id="53" dur="3000" tmFilter="0, 0; .2, .5; .8, .5; 1, 0"/>
                                        <p:tgtEl>
                                          <p:spTgt spid="160"/>
                                        </p:tgtEl>
                                      </p:cBhvr>
                                    </p:animEffect>
                                    <p:animScale>
                                      <p:cBhvr>
                                        <p:cTn id="54" dur="1500" autoRev="1" fill="hold"/>
                                        <p:tgtEl>
                                          <p:spTgt spid="160"/>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3000" tmFilter="0, 0; .2, .5; .8, .5; 1, 0"/>
                                        <p:tgtEl>
                                          <p:spTgt spid="202"/>
                                        </p:tgtEl>
                                      </p:cBhvr>
                                    </p:animEffect>
                                    <p:animScale>
                                      <p:cBhvr>
                                        <p:cTn id="57" dur="1500" autoRev="1" fill="hold"/>
                                        <p:tgtEl>
                                          <p:spTgt spid="202"/>
                                        </p:tgtEl>
                                      </p:cBhvr>
                                      <p:by x="105000" y="105000"/>
                                    </p:animScale>
                                  </p:childTnLst>
                                </p:cTn>
                              </p:par>
                              <p:par>
                                <p:cTn id="58" presetID="26" presetClass="emph" presetSubtype="0" repeatCount="indefinite" fill="hold" nodeType="withEffect">
                                  <p:stCondLst>
                                    <p:cond delay="0"/>
                                  </p:stCondLst>
                                  <p:endCondLst>
                                    <p:cond evt="onNext" delay="0">
                                      <p:tgtEl>
                                        <p:sldTgt/>
                                      </p:tgtEl>
                                    </p:cond>
                                  </p:endCondLst>
                                  <p:childTnLst>
                                    <p:animEffect transition="out" filter="fade">
                                      <p:cBhvr>
                                        <p:cTn id="59" dur="3000" tmFilter="0, 0; .2, .5; .8, .5; 1, 0"/>
                                        <p:tgtEl>
                                          <p:spTgt spid="137"/>
                                        </p:tgtEl>
                                      </p:cBhvr>
                                    </p:animEffect>
                                    <p:animScale>
                                      <p:cBhvr>
                                        <p:cTn id="60" dur="1500" autoRev="1" fill="hold"/>
                                        <p:tgtEl>
                                          <p:spTgt spid="137"/>
                                        </p:tgtEl>
                                      </p:cBhvr>
                                      <p:by x="105000" y="105000"/>
                                    </p:animScale>
                                  </p:childTnLst>
                                </p:cTn>
                              </p:par>
                              <p:par>
                                <p:cTn id="61" presetID="26" presetClass="emph" presetSubtype="0" repeatCount="indefinite" fill="hold" nodeType="withEffect">
                                  <p:stCondLst>
                                    <p:cond delay="0"/>
                                  </p:stCondLst>
                                  <p:endCondLst>
                                    <p:cond evt="onNext" delay="0">
                                      <p:tgtEl>
                                        <p:sldTgt/>
                                      </p:tgtEl>
                                    </p:cond>
                                  </p:endCondLst>
                                  <p:childTnLst>
                                    <p:animEffect transition="out" filter="fade">
                                      <p:cBhvr>
                                        <p:cTn id="62" dur="3000" tmFilter="0, 0; .2, .5; .8, .5; 1, 0"/>
                                        <p:tgtEl>
                                          <p:spTgt spid="140"/>
                                        </p:tgtEl>
                                      </p:cBhvr>
                                    </p:animEffect>
                                    <p:animScale>
                                      <p:cBhvr>
                                        <p:cTn id="63" dur="1500" autoRev="1" fill="hold"/>
                                        <p:tgtEl>
                                          <p:spTgt spid="140"/>
                                        </p:tgtEl>
                                      </p:cBhvr>
                                      <p:by x="105000" y="105000"/>
                                    </p:animScale>
                                  </p:childTnLst>
                                </p:cTn>
                              </p:par>
                              <p:par>
                                <p:cTn id="64" presetID="26" presetClass="emph" presetSubtype="0" repeatCount="indefinite" fill="hold" nodeType="withEffect">
                                  <p:stCondLst>
                                    <p:cond delay="0"/>
                                  </p:stCondLst>
                                  <p:endCondLst>
                                    <p:cond evt="onNext" delay="0">
                                      <p:tgtEl>
                                        <p:sldTgt/>
                                      </p:tgtEl>
                                    </p:cond>
                                  </p:endCondLst>
                                  <p:childTnLst>
                                    <p:animEffect transition="out" filter="fade">
                                      <p:cBhvr>
                                        <p:cTn id="65" dur="3000" tmFilter="0, 0; .2, .5; .8, .5; 1, 0"/>
                                        <p:tgtEl>
                                          <p:spTgt spid="143"/>
                                        </p:tgtEl>
                                      </p:cBhvr>
                                    </p:animEffect>
                                    <p:animScale>
                                      <p:cBhvr>
                                        <p:cTn id="66" dur="1500" autoRev="1" fill="hold"/>
                                        <p:tgtEl>
                                          <p:spTgt spid="14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animBg="1"/>
      <p:bldP spid="196" grpId="0" animBg="1"/>
      <p:bldP spid="199" grpId="0" animBg="1"/>
      <p:bldP spid="202" grpId="0" animBg="1"/>
      <p:bldP spid="202" grpId="1" animBg="1"/>
      <p:bldP spid="205" grpId="0" animBg="1"/>
      <p:bldP spid="2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E2A882AC-D00F-CE15-711B-24022FAED118}"/>
                  </a:ext>
                </a:extLst>
              </p:cNvPr>
              <p:cNvSpPr>
                <a:spLocks noGrp="1"/>
              </p:cNvSpPr>
              <p:nvPr>
                <p:ph idx="1"/>
              </p:nvPr>
            </p:nvSpPr>
            <p:spPr/>
            <p:txBody>
              <a:bodyPr>
                <a:normAutofit/>
              </a:bodyPr>
              <a:lstStyle/>
              <a:p>
                <a:pPr marL="285750" indent="-285750">
                  <a:lnSpc>
                    <a:spcPct val="100000"/>
                  </a:lnSpc>
                </a:pPr>
                <a:r>
                  <a:rPr lang="en-US" sz="2400" b="1" dirty="0">
                    <a:solidFill>
                      <a:schemeClr val="accent6">
                        <a:lumMod val="75000"/>
                      </a:schemeClr>
                    </a:solidFill>
                  </a:rPr>
                  <a:t>Reduce</a:t>
                </a:r>
                <a:r>
                  <a:rPr lang="en-US" sz="2400" dirty="0"/>
                  <a:t> predictability advantage from </a:t>
                </a:r>
                <a14:m>
                  <m:oMath xmlns:m="http://schemas.openxmlformats.org/officeDocument/2006/math">
                    <m:r>
                      <a:rPr lang="en-US" sz="2400" i="1" dirty="0" smtClean="0">
                        <a:latin typeface="Cambria Math" panose="02040503050406030204" pitchFamily="18" charset="0"/>
                      </a:rPr>
                      <m:t>𝑡</m:t>
                    </m:r>
                    <m:r>
                      <a:rPr lang="en-US" sz="2400" i="1" dirty="0" smtClean="0">
                        <a:latin typeface="Cambria Math" panose="02040503050406030204" pitchFamily="18" charset="0"/>
                      </a:rPr>
                      <m:t>+1</m:t>
                    </m:r>
                  </m:oMath>
                </a14:m>
                <a:r>
                  <a:rPr lang="en-US" sz="2400" dirty="0"/>
                  <a:t> to </a:t>
                </a:r>
                <a14:m>
                  <m:oMath xmlns:m="http://schemas.openxmlformats.org/officeDocument/2006/math">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min</m:t>
                        </m:r>
                      </m:fName>
                      <m:e>
                        <m:d>
                          <m:dPr>
                            <m:ctrlPr>
                              <a:rPr lang="en-US" sz="2400" i="1">
                                <a:latin typeface="Cambria Math" panose="02040503050406030204" pitchFamily="18" charset="0"/>
                              </a:rPr>
                            </m:ctrlPr>
                          </m:dPr>
                          <m:e>
                            <m:r>
                              <a:rPr lang="en-US" sz="2400" i="1">
                                <a:latin typeface="Cambria Math" panose="02040503050406030204" pitchFamily="18" charset="0"/>
                              </a:rPr>
                              <m:t>𝜅</m:t>
                            </m:r>
                            <m:r>
                              <a:rPr lang="en-US" sz="2400" i="1">
                                <a:latin typeface="Cambria Math" panose="02040503050406030204" pitchFamily="18" charset="0"/>
                              </a:rPr>
                              <m:t>, </m:t>
                            </m:r>
                            <m:r>
                              <a:rPr lang="en-US" sz="2400" i="1">
                                <a:latin typeface="Cambria Math" panose="02040503050406030204" pitchFamily="18" charset="0"/>
                              </a:rPr>
                              <m:t>𝑡</m:t>
                            </m:r>
                          </m:e>
                        </m:d>
                        <m:r>
                          <a:rPr lang="en-US" sz="2400" b="0" i="1" smtClean="0">
                            <a:latin typeface="Cambria Math" panose="02040503050406030204" pitchFamily="18" charset="0"/>
                          </a:rPr>
                          <m:t>+1</m:t>
                        </m:r>
                      </m:e>
                    </m:func>
                  </m:oMath>
                </a14:m>
                <a:r>
                  <a:rPr lang="en-US" sz="2400" dirty="0"/>
                  <a:t> by choosing leaders </a:t>
                </a:r>
                <a:r>
                  <a:rPr lang="en-US" sz="2400" b="1" dirty="0">
                    <a:solidFill>
                      <a:schemeClr val="accent6">
                        <a:lumMod val="75000"/>
                      </a:schemeClr>
                    </a:solidFill>
                  </a:rPr>
                  <a:t>randomly</a:t>
                </a:r>
                <a:r>
                  <a:rPr lang="en-US" sz="2400" dirty="0"/>
                  <a:t> based on the beacons</a:t>
                </a:r>
              </a:p>
              <a:p>
                <a:pPr marL="285750" indent="-285750">
                  <a:lnSpc>
                    <a:spcPct val="100000"/>
                  </a:lnSpc>
                </a:pPr>
                <a:r>
                  <a:rPr lang="en-US" sz="2400" b="1" dirty="0">
                    <a:solidFill>
                      <a:srgbClr val="FF0000"/>
                    </a:solidFill>
                  </a:rPr>
                  <a:t>Limitations</a:t>
                </a:r>
              </a:p>
              <a:p>
                <a:pPr marL="800100" lvl="1" indent="-342900">
                  <a:lnSpc>
                    <a:spcPct val="100000"/>
                  </a:lnSpc>
                  <a:buFont typeface="Wingdings" pitchFamily="2" charset="2"/>
                  <a:buChar char="Ø"/>
                </a:pPr>
                <a:r>
                  <a:rPr lang="en-US" dirty="0"/>
                  <a:t>a Byzantine leader can learn random value </a:t>
                </a:r>
                <a14:m>
                  <m:oMath xmlns:m="http://schemas.openxmlformats.org/officeDocument/2006/math">
                    <m:r>
                      <a:rPr lang="en-US" b="0" i="0" dirty="0" smtClean="0">
                        <a:solidFill>
                          <a:srgbClr val="FF0000"/>
                        </a:solidFill>
                        <a:latin typeface="Cambria Math" panose="02040503050406030204" pitchFamily="18" charset="0"/>
                      </a:rPr>
                      <m:t>(11</m:t>
                    </m:r>
                    <m:r>
                      <a:rPr lang="en-US" b="0" i="1" dirty="0" smtClean="0">
                        <a:solidFill>
                          <a:srgbClr val="FF0000"/>
                        </a:solidFill>
                        <a:latin typeface="Cambria Math" panose="02040503050406030204" pitchFamily="18" charset="0"/>
                      </a:rPr>
                      <m:t>𝜅</m:t>
                    </m:r>
                    <m:r>
                      <a:rPr lang="en-US" b="0" i="1" dirty="0" smtClean="0">
                        <a:solidFill>
                          <a:srgbClr val="FF0000"/>
                        </a:solidFill>
                        <a:latin typeface="Cambria Math" panose="02040503050406030204" pitchFamily="18" charset="0"/>
                      </a:rPr>
                      <m:t>+2</m:t>
                    </m:r>
                    <m:r>
                      <a:rPr lang="en-US" b="0" i="0" dirty="0" smtClean="0">
                        <a:solidFill>
                          <a:srgbClr val="FF0000"/>
                        </a:solidFill>
                        <a:latin typeface="Cambria Math" panose="02040503050406030204" pitchFamily="18" charset="0"/>
                      </a:rPr>
                      <m:t>)</m:t>
                    </m:r>
                    <m:r>
                      <a:rPr lang="en-US" b="1" i="0" dirty="0" smtClean="0">
                        <a:solidFill>
                          <a:srgbClr val="FF0000"/>
                        </a:solidFill>
                        <a:latin typeface="Cambria Math" panose="02040503050406030204" pitchFamily="18" charset="0"/>
                      </a:rPr>
                      <m:t>𝚫</m:t>
                    </m:r>
                  </m:oMath>
                </a14:m>
                <a:r>
                  <a:rPr lang="en-US" b="1" i="1" dirty="0">
                    <a:solidFill>
                      <a:srgbClr val="FF0000"/>
                    </a:solidFill>
                  </a:rPr>
                  <a:t> </a:t>
                </a:r>
                <a:r>
                  <a:rPr lang="en-US" b="1" dirty="0">
                    <a:solidFill>
                      <a:srgbClr val="FF0000"/>
                    </a:solidFill>
                  </a:rPr>
                  <a:t>before other honest nodes</a:t>
                </a:r>
              </a:p>
              <a:p>
                <a:pPr marL="800100" lvl="1" indent="-342900">
                  <a:lnSpc>
                    <a:spcPct val="100000"/>
                  </a:lnSpc>
                  <a:buFont typeface="Wingdings" pitchFamily="2" charset="2"/>
                  <a:buChar char="Ø"/>
                </a:pPr>
                <a:r>
                  <a:rPr lang="en-US" b="1" dirty="0">
                    <a:solidFill>
                      <a:srgbClr val="FF0000"/>
                    </a:solidFill>
                  </a:rPr>
                  <a:t>an adaptive adversary </a:t>
                </a:r>
                <a:r>
                  <a:rPr lang="en-US" dirty="0"/>
                  <a:t>can learn random beacons </a:t>
                </a:r>
                <a:r>
                  <a:rPr lang="en-US" b="1" i="1" dirty="0">
                    <a:solidFill>
                      <a:srgbClr val="FF0000"/>
                    </a:solidFill>
                  </a:rPr>
                  <a:t>t+1</a:t>
                </a:r>
                <a:r>
                  <a:rPr lang="en-US" b="1" dirty="0">
                    <a:solidFill>
                      <a:srgbClr val="FF0000"/>
                    </a:solidFill>
                  </a:rPr>
                  <a:t>  rounds before</a:t>
                </a:r>
                <a:r>
                  <a:rPr lang="en-US" b="1" dirty="0"/>
                  <a:t>*</a:t>
                </a:r>
                <a:r>
                  <a:rPr lang="en-US" b="1" dirty="0">
                    <a:solidFill>
                      <a:srgbClr val="FF0000"/>
                    </a:solidFill>
                  </a:rPr>
                  <a:t> </a:t>
                </a:r>
                <a:r>
                  <a:rPr lang="en-US" dirty="0"/>
                  <a:t>other honest servers</a:t>
                </a:r>
              </a:p>
              <a:p>
                <a:endParaRPr lang="en-US" dirty="0"/>
              </a:p>
            </p:txBody>
          </p:sp>
        </mc:Choice>
        <mc:Fallback xmlns="">
          <p:sp>
            <p:nvSpPr>
              <p:cNvPr id="11" name="Content Placeholder 10">
                <a:extLst>
                  <a:ext uri="{FF2B5EF4-FFF2-40B4-BE49-F238E27FC236}">
                    <a16:creationId xmlns:a16="http://schemas.microsoft.com/office/drawing/2014/main" id="{E2A882AC-D00F-CE15-711B-24022FAED118}"/>
                  </a:ext>
                </a:extLst>
              </p:cNvPr>
              <p:cNvSpPr>
                <a:spLocks noGrp="1" noRot="1" noChangeAspect="1" noMove="1" noResize="1" noEditPoints="1" noAdjustHandles="1" noChangeArrowheads="1" noChangeShapeType="1" noTextEdit="1"/>
              </p:cNvSpPr>
              <p:nvPr>
                <p:ph idx="1"/>
              </p:nvPr>
            </p:nvSpPr>
            <p:spPr>
              <a:blipFill>
                <a:blip r:embed="rId4"/>
                <a:stretch>
                  <a:fillRect l="-812" t="-1120" r="-8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1B2D2C1-0510-4E7D-B5D3-41A36FF1F64A}"/>
                  </a:ext>
                </a:extLst>
              </p:cNvPr>
              <p:cNvSpPr txBox="1"/>
              <p:nvPr/>
            </p:nvSpPr>
            <p:spPr>
              <a:xfrm>
                <a:off x="298937" y="6152844"/>
                <a:ext cx="6096000" cy="50552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𝜿</m:t>
                    </m:r>
                  </m:oMath>
                </a14:m>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 – security parameter</a:t>
                </a:r>
              </a:p>
            </p:txBody>
          </p:sp>
        </mc:Choice>
        <mc:Fallback xmlns="">
          <p:sp>
            <p:nvSpPr>
              <p:cNvPr id="6" name="TextBox 5">
                <a:extLst>
                  <a:ext uri="{FF2B5EF4-FFF2-40B4-BE49-F238E27FC236}">
                    <a16:creationId xmlns:a16="http://schemas.microsoft.com/office/drawing/2014/main" id="{31B2D2C1-0510-4E7D-B5D3-41A36FF1F64A}"/>
                  </a:ext>
                </a:extLst>
              </p:cNvPr>
              <p:cNvSpPr txBox="1">
                <a:spLocks noRot="1" noChangeAspect="1" noMove="1" noResize="1" noEditPoints="1" noAdjustHandles="1" noChangeArrowheads="1" noChangeShapeType="1" noTextEdit="1"/>
              </p:cNvSpPr>
              <p:nvPr/>
            </p:nvSpPr>
            <p:spPr>
              <a:xfrm>
                <a:off x="298937" y="6152844"/>
                <a:ext cx="6096000" cy="505523"/>
              </a:xfrm>
              <a:prstGeom prst="rect">
                <a:avLst/>
              </a:prstGeom>
              <a:blipFill>
                <a:blip r:embed="rId5"/>
                <a:stretch>
                  <a:fillRect b="-20482"/>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12C4BEF-C00C-4172-AE6A-38FF2A4D247D}"/>
              </a:ext>
            </a:extLst>
          </p:cNvPr>
          <p:cNvSpPr txBox="1"/>
          <p:nvPr/>
        </p:nvSpPr>
        <p:spPr>
          <a:xfrm>
            <a:off x="4560990" y="6152075"/>
            <a:ext cx="8569569" cy="50629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*Ignoring the fact that we do not know any adaptively secure PVSS</a:t>
            </a:r>
          </a:p>
        </p:txBody>
      </p:sp>
      <p:sp>
        <p:nvSpPr>
          <p:cNvPr id="10" name="Title 1">
            <a:extLst>
              <a:ext uri="{FF2B5EF4-FFF2-40B4-BE49-F238E27FC236}">
                <a16:creationId xmlns:a16="http://schemas.microsoft.com/office/drawing/2014/main" id="{88946C30-5EA7-5449-A5D5-DE4AD3F3ADF0}"/>
              </a:ext>
            </a:extLst>
          </p:cNvPr>
          <p:cNvSpPr txBox="1">
            <a:spLocks/>
          </p:cNvSpPr>
          <p:nvPr/>
        </p:nvSpPr>
        <p:spPr>
          <a:xfrm>
            <a:off x="838200" y="267153"/>
            <a:ext cx="10515600" cy="777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4" name="Title 1">
            <a:extLst>
              <a:ext uri="{FF2B5EF4-FFF2-40B4-BE49-F238E27FC236}">
                <a16:creationId xmlns:a16="http://schemas.microsoft.com/office/drawing/2014/main" id="{09318BF1-429B-AFCA-B391-FB1EDAC2CD29}"/>
              </a:ext>
            </a:extLst>
          </p:cNvPr>
          <p:cNvSpPr txBox="1">
            <a:spLocks/>
          </p:cNvSpPr>
          <p:nvPr/>
        </p:nvSpPr>
        <p:spPr>
          <a:xfrm>
            <a:off x="990600" y="4195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GRandPiper</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Slide Number Placeholder 4">
            <a:extLst>
              <a:ext uri="{FF2B5EF4-FFF2-40B4-BE49-F238E27FC236}">
                <a16:creationId xmlns:a16="http://schemas.microsoft.com/office/drawing/2014/main" id="{8F974889-5CA4-F481-E6CE-04273814AF50}"/>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34</a:t>
            </a:fld>
            <a:endParaRPr lang="en-US" dirty="0"/>
          </a:p>
        </p:txBody>
      </p:sp>
    </p:spTree>
    <p:custDataLst>
      <p:tags r:id="rId1"/>
    </p:custDataLst>
    <p:extLst>
      <p:ext uri="{BB962C8B-B14F-4D97-AF65-F5344CB8AC3E}">
        <p14:creationId xmlns:p14="http://schemas.microsoft.com/office/powerpoint/2010/main" val="415627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976E0F-8142-1E57-2F65-7ECCA9F13DB5}"/>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b="1" dirty="0" err="1">
                <a:solidFill>
                  <a:srgbClr val="FFFFFF"/>
                </a:solidFill>
              </a:rPr>
              <a:t>B</a:t>
            </a:r>
            <a:r>
              <a:rPr lang="en-US" sz="6000" b="1" kern="1200" dirty="0" err="1">
                <a:solidFill>
                  <a:srgbClr val="FFFFFF"/>
                </a:solidFill>
                <a:latin typeface="+mj-lt"/>
                <a:ea typeface="+mj-ea"/>
                <a:cs typeface="+mj-cs"/>
              </a:rPr>
              <a:t>RandPiper</a:t>
            </a:r>
            <a:endParaRPr lang="en-US" sz="6000" b="1"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4D8BF923-41CE-0FBB-D319-76DB1A55958C}"/>
              </a:ext>
            </a:extLst>
          </p:cNvPr>
          <p:cNvSpPr>
            <a:spLocks noGrp="1"/>
          </p:cNvSpPr>
          <p:nvPr>
            <p:ph type="body" idx="1"/>
          </p:nvPr>
        </p:nvSpPr>
        <p:spPr>
          <a:xfrm>
            <a:off x="1848465" y="5258851"/>
            <a:ext cx="8495070" cy="904005"/>
          </a:xfrm>
        </p:spPr>
        <p:txBody>
          <a:bodyPr vert="horz" lIns="91440" tIns="45720" rIns="91440" bIns="45720" rtlCol="0">
            <a:normAutofit/>
          </a:bodyPr>
          <a:lstStyle/>
          <a:p>
            <a:pPr algn="ctr"/>
            <a:r>
              <a:rPr lang="en-US" sz="2400" b="1" dirty="0">
                <a:solidFill>
                  <a:srgbClr val="FFFFFF"/>
                </a:solidFill>
              </a:rPr>
              <a:t>Synchronous, always unpredictable r</a:t>
            </a:r>
            <a:r>
              <a:rPr lang="en-US" sz="2400" b="1" kern="1200" dirty="0">
                <a:solidFill>
                  <a:srgbClr val="FFFFFF"/>
                </a:solidFill>
                <a:latin typeface="+mn-lt"/>
                <a:ea typeface="+mn-ea"/>
                <a:cs typeface="+mn-cs"/>
              </a:rPr>
              <a:t>andom beacon</a:t>
            </a:r>
          </a:p>
        </p:txBody>
      </p:sp>
      <p:sp>
        <p:nvSpPr>
          <p:cNvPr id="14" name="Oval 13">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ice with solid fill">
            <a:extLst>
              <a:ext uri="{FF2B5EF4-FFF2-40B4-BE49-F238E27FC236}">
                <a16:creationId xmlns:a16="http://schemas.microsoft.com/office/drawing/2014/main" id="{24D7A971-3B80-5314-FCEE-9D6F0D1CBF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06212" y="1369549"/>
            <a:ext cx="1179576" cy="1179576"/>
          </a:xfrm>
          <a:prstGeom prst="rect">
            <a:avLst/>
          </a:prstGeom>
        </p:spPr>
      </p:pic>
      <p:sp>
        <p:nvSpPr>
          <p:cNvPr id="5" name="TextBox 4">
            <a:extLst>
              <a:ext uri="{FF2B5EF4-FFF2-40B4-BE49-F238E27FC236}">
                <a16:creationId xmlns:a16="http://schemas.microsoft.com/office/drawing/2014/main" id="{7384370D-F3F8-2E2E-A274-3DFE532E553A}"/>
              </a:ext>
            </a:extLst>
          </p:cNvPr>
          <p:cNvSpPr txBox="1"/>
          <p:nvPr/>
        </p:nvSpPr>
        <p:spPr>
          <a:xfrm>
            <a:off x="27317" y="6184007"/>
            <a:ext cx="11733362" cy="646331"/>
          </a:xfrm>
          <a:prstGeom prst="rect">
            <a:avLst/>
          </a:prstGeom>
          <a:noFill/>
        </p:spPr>
        <p:txBody>
          <a:bodyPr wrap="square">
            <a:spAutoFit/>
          </a:bodyPr>
          <a:lstStyle/>
          <a:p>
            <a:r>
              <a:rPr lang="en-US" b="0" i="1" u="none" strike="noStrike" dirty="0" err="1">
                <a:solidFill>
                  <a:srgbClr val="DCDCDC"/>
                </a:solidFill>
                <a:effectLst/>
                <a:latin typeface="-apple-system"/>
              </a:rPr>
              <a:t>RandPiper</a:t>
            </a:r>
            <a:r>
              <a:rPr lang="en-US" b="0" i="1" u="none" strike="noStrike" dirty="0">
                <a:solidFill>
                  <a:srgbClr val="DCDCDC"/>
                </a:solidFill>
                <a:effectLst/>
                <a:latin typeface="-apple-system"/>
              </a:rPr>
              <a:t> – Reconfiguration Friendly Random Beacons with Quadratic Communication.</a:t>
            </a:r>
            <a:r>
              <a:rPr lang="en-US" b="0" i="0" u="none" strike="noStrike" dirty="0">
                <a:solidFill>
                  <a:srgbClr val="DCDCDC"/>
                </a:solidFill>
                <a:effectLst/>
                <a:latin typeface="-apple-system"/>
              </a:rPr>
              <a:t> CCS 2021. </a:t>
            </a:r>
            <a:r>
              <a:rPr lang="en-US" b="1" i="0" u="none" strike="noStrike" dirty="0">
                <a:solidFill>
                  <a:srgbClr val="DCDCDC"/>
                </a:solidFill>
                <a:effectLst/>
                <a:latin typeface="-apple-system"/>
              </a:rPr>
              <a:t>Adithya Bhat</a:t>
            </a:r>
            <a:r>
              <a:rPr lang="en-US" b="0" i="0" u="none" strike="noStrike" dirty="0">
                <a:solidFill>
                  <a:srgbClr val="DCDCDC"/>
                </a:solidFill>
                <a:effectLst/>
                <a:latin typeface="-apple-system"/>
              </a:rPr>
              <a:t>, </a:t>
            </a:r>
            <a:r>
              <a:rPr lang="en-US" b="0" i="0" u="none" strike="noStrike" dirty="0" err="1">
                <a:solidFill>
                  <a:srgbClr val="DCDCDC"/>
                </a:solidFill>
                <a:effectLst/>
                <a:latin typeface="-apple-system"/>
              </a:rPr>
              <a:t>Nibesh</a:t>
            </a:r>
            <a:r>
              <a:rPr lang="en-US" b="0" i="0" u="none" strike="noStrike" dirty="0">
                <a:solidFill>
                  <a:srgbClr val="DCDCDC"/>
                </a:solidFill>
                <a:effectLst/>
                <a:latin typeface="-apple-system"/>
              </a:rPr>
              <a:t> Shrestha, Aniket Kate, Kartik Nayak.</a:t>
            </a:r>
            <a:endParaRPr lang="en-US" dirty="0"/>
          </a:p>
        </p:txBody>
      </p:sp>
      <p:sp>
        <p:nvSpPr>
          <p:cNvPr id="9" name="Slide Number Placeholder 8">
            <a:extLst>
              <a:ext uri="{FF2B5EF4-FFF2-40B4-BE49-F238E27FC236}">
                <a16:creationId xmlns:a16="http://schemas.microsoft.com/office/drawing/2014/main" id="{015E7C23-EF8C-D582-06CA-C1A7CAEBC837}"/>
              </a:ext>
            </a:extLst>
          </p:cNvPr>
          <p:cNvSpPr>
            <a:spLocks noGrp="1"/>
          </p:cNvSpPr>
          <p:nvPr>
            <p:ph type="sldNum" sz="quarter" idx="12"/>
          </p:nvPr>
        </p:nvSpPr>
        <p:spPr/>
        <p:txBody>
          <a:bodyPr/>
          <a:lstStyle/>
          <a:p>
            <a:fld id="{1F2B25C4-2BDB-4E48-8978-07CD07B90987}" type="slidenum">
              <a:rPr lang="en-US" smtClean="0"/>
              <a:t>35</a:t>
            </a:fld>
            <a:endParaRPr lang="en-US"/>
          </a:p>
        </p:txBody>
      </p:sp>
    </p:spTree>
    <p:extLst>
      <p:ext uri="{BB962C8B-B14F-4D97-AF65-F5344CB8AC3E}">
        <p14:creationId xmlns:p14="http://schemas.microsoft.com/office/powerpoint/2010/main" val="1298681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B142D2BD-D458-456A-B85A-0E454F9F538C}"/>
              </a:ext>
            </a:extLst>
          </p:cNvPr>
          <p:cNvSpPr/>
          <p:nvPr/>
        </p:nvSpPr>
        <p:spPr>
          <a:xfrm>
            <a:off x="3344190" y="1831913"/>
            <a:ext cx="957826" cy="2848428"/>
          </a:xfrm>
          <a:prstGeom prst="round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0" name="Group 49">
            <a:extLst>
              <a:ext uri="{FF2B5EF4-FFF2-40B4-BE49-F238E27FC236}">
                <a16:creationId xmlns:a16="http://schemas.microsoft.com/office/drawing/2014/main" id="{6AE5B47F-2BB9-456E-836E-907D718624A3}"/>
              </a:ext>
            </a:extLst>
          </p:cNvPr>
          <p:cNvGrpSpPr/>
          <p:nvPr/>
        </p:nvGrpSpPr>
        <p:grpSpPr>
          <a:xfrm>
            <a:off x="6718392" y="6256696"/>
            <a:ext cx="5047809" cy="472357"/>
            <a:chOff x="6718392" y="6256696"/>
            <a:chExt cx="5047809" cy="472357"/>
          </a:xfrm>
        </p:grpSpPr>
        <p:grpSp>
          <p:nvGrpSpPr>
            <p:cNvPr id="4" name="Group 3">
              <a:extLst>
                <a:ext uri="{FF2B5EF4-FFF2-40B4-BE49-F238E27FC236}">
                  <a16:creationId xmlns:a16="http://schemas.microsoft.com/office/drawing/2014/main" id="{F81ECDDC-2B65-431D-B7A3-E96E15518630}"/>
                </a:ext>
              </a:extLst>
            </p:cNvPr>
            <p:cNvGrpSpPr/>
            <p:nvPr/>
          </p:nvGrpSpPr>
          <p:grpSpPr>
            <a:xfrm>
              <a:off x="6718392" y="6256696"/>
              <a:ext cx="1753733" cy="472357"/>
              <a:chOff x="9424198" y="6128683"/>
              <a:chExt cx="1753733" cy="472357"/>
            </a:xfrm>
          </p:grpSpPr>
          <p:pic>
            <p:nvPicPr>
              <p:cNvPr id="5" name="Picture 4" descr="Icon&#10;&#10;Description automatically generated">
                <a:extLst>
                  <a:ext uri="{FF2B5EF4-FFF2-40B4-BE49-F238E27FC236}">
                    <a16:creationId xmlns:a16="http://schemas.microsoft.com/office/drawing/2014/main" id="{F34E3C36-FC4A-4115-9CD4-E72594258C26}"/>
                  </a:ext>
                </a:extLst>
              </p:cNvPr>
              <p:cNvPicPr>
                <a:picLocks noChangeAspect="1"/>
              </p:cNvPicPr>
              <p:nvPr/>
            </p:nvPicPr>
            <p:blipFill>
              <a:blip r:embed="rId4"/>
              <a:stretch>
                <a:fillRect/>
              </a:stretch>
            </p:blipFill>
            <p:spPr>
              <a:xfrm>
                <a:off x="9424198" y="6128683"/>
                <a:ext cx="472357" cy="472357"/>
              </a:xfrm>
              <a:prstGeom prst="rect">
                <a:avLst/>
              </a:prstGeom>
            </p:spPr>
          </p:pic>
          <p:sp>
            <p:nvSpPr>
              <p:cNvPr id="6" name="TextBox 5">
                <a:extLst>
                  <a:ext uri="{FF2B5EF4-FFF2-40B4-BE49-F238E27FC236}">
                    <a16:creationId xmlns:a16="http://schemas.microsoft.com/office/drawing/2014/main" id="{50B0A0F0-B72A-4025-BF3C-49D83D1793EE}"/>
                  </a:ext>
                </a:extLst>
              </p:cNvPr>
              <p:cNvSpPr txBox="1"/>
              <p:nvPr/>
            </p:nvSpPr>
            <p:spPr>
              <a:xfrm>
                <a:off x="9896555" y="6180195"/>
                <a:ext cx="12813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VSS Sharing</a:t>
                </a:r>
              </a:p>
            </p:txBody>
          </p:sp>
        </p:grpSp>
        <p:grpSp>
          <p:nvGrpSpPr>
            <p:cNvPr id="7" name="Group 6">
              <a:extLst>
                <a:ext uri="{FF2B5EF4-FFF2-40B4-BE49-F238E27FC236}">
                  <a16:creationId xmlns:a16="http://schemas.microsoft.com/office/drawing/2014/main" id="{21BA8043-924A-4E8F-AC78-7BE243639466}"/>
                </a:ext>
              </a:extLst>
            </p:cNvPr>
            <p:cNvGrpSpPr/>
            <p:nvPr/>
          </p:nvGrpSpPr>
          <p:grpSpPr>
            <a:xfrm>
              <a:off x="9218782" y="6256696"/>
              <a:ext cx="2547419" cy="472357"/>
              <a:chOff x="9419390" y="6221008"/>
              <a:chExt cx="2547419" cy="472357"/>
            </a:xfrm>
          </p:grpSpPr>
          <p:pic>
            <p:nvPicPr>
              <p:cNvPr id="8" name="Picture 7" descr="Icon&#10;&#10;Description automatically generated">
                <a:extLst>
                  <a:ext uri="{FF2B5EF4-FFF2-40B4-BE49-F238E27FC236}">
                    <a16:creationId xmlns:a16="http://schemas.microsoft.com/office/drawing/2014/main" id="{A8EAAABC-9F27-4FA4-981F-D04AA9494F81}"/>
                  </a:ext>
                </a:extLst>
              </p:cNvPr>
              <p:cNvPicPr>
                <a:picLocks noChangeAspect="1"/>
              </p:cNvPicPr>
              <p:nvPr/>
            </p:nvPicPr>
            <p:blipFill>
              <a:blip r:embed="rId5"/>
              <a:stretch>
                <a:fillRect/>
              </a:stretch>
            </p:blipFill>
            <p:spPr>
              <a:xfrm>
                <a:off x="9419390" y="6221008"/>
                <a:ext cx="472357" cy="472357"/>
              </a:xfrm>
              <a:prstGeom prst="rect">
                <a:avLst/>
              </a:prstGeom>
            </p:spPr>
          </p:pic>
          <p:sp>
            <p:nvSpPr>
              <p:cNvPr id="9" name="TextBox 8">
                <a:extLst>
                  <a:ext uri="{FF2B5EF4-FFF2-40B4-BE49-F238E27FC236}">
                    <a16:creationId xmlns:a16="http://schemas.microsoft.com/office/drawing/2014/main" id="{208D5DAE-4BEE-4769-937C-5B41CA7A46D3}"/>
                  </a:ext>
                </a:extLst>
              </p:cNvPr>
              <p:cNvSpPr txBox="1"/>
              <p:nvPr/>
            </p:nvSpPr>
            <p:spPr>
              <a:xfrm>
                <a:off x="9974212" y="6272520"/>
                <a:ext cx="19925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VSS Reconstruction</a:t>
                </a:r>
              </a:p>
            </p:txBody>
          </p:sp>
        </p:grpSp>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6C302C3-98B0-4305-990A-D301B8758E62}"/>
                  </a:ext>
                </a:extLst>
              </p:cNvPr>
              <p:cNvSpPr/>
              <p:nvPr/>
            </p:nvSpPr>
            <p:spPr>
              <a:xfrm>
                <a:off x="3525739" y="198017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0" name="Rectangle 9">
                <a:extLst>
                  <a:ext uri="{FF2B5EF4-FFF2-40B4-BE49-F238E27FC236}">
                    <a16:creationId xmlns:a16="http://schemas.microsoft.com/office/drawing/2014/main" id="{26C302C3-98B0-4305-990A-D301B8758E62}"/>
                  </a:ext>
                </a:extLst>
              </p:cNvPr>
              <p:cNvSpPr>
                <a:spLocks noRot="1" noChangeAspect="1" noMove="1" noResize="1" noEditPoints="1" noAdjustHandles="1" noChangeArrowheads="1" noChangeShapeType="1" noTextEdit="1"/>
              </p:cNvSpPr>
              <p:nvPr/>
            </p:nvSpPr>
            <p:spPr>
              <a:xfrm>
                <a:off x="3525739" y="1980179"/>
                <a:ext cx="602902" cy="55265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6D87B08-A8DD-44BF-BC41-EDBB90BB986F}"/>
                  </a:ext>
                </a:extLst>
              </p:cNvPr>
              <p:cNvSpPr/>
              <p:nvPr/>
            </p:nvSpPr>
            <p:spPr>
              <a:xfrm>
                <a:off x="4364336" y="1980176"/>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1" name="Rectangle 10">
                <a:extLst>
                  <a:ext uri="{FF2B5EF4-FFF2-40B4-BE49-F238E27FC236}">
                    <a16:creationId xmlns:a16="http://schemas.microsoft.com/office/drawing/2014/main" id="{C6D87B08-A8DD-44BF-BC41-EDBB90BB986F}"/>
                  </a:ext>
                </a:extLst>
              </p:cNvPr>
              <p:cNvSpPr>
                <a:spLocks noRot="1" noChangeAspect="1" noMove="1" noResize="1" noEditPoints="1" noAdjustHandles="1" noChangeArrowheads="1" noChangeShapeType="1" noTextEdit="1"/>
              </p:cNvSpPr>
              <p:nvPr/>
            </p:nvSpPr>
            <p:spPr>
              <a:xfrm>
                <a:off x="4364336" y="1980176"/>
                <a:ext cx="602902" cy="552659"/>
              </a:xfrm>
              <a:prstGeom prst="rect">
                <a:avLst/>
              </a:prstGeom>
              <a:blipFill>
                <a:blip r:embed="rId7"/>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C915625B-FB24-4A93-B081-2B5469D6BA69}"/>
              </a:ext>
            </a:extLst>
          </p:cNvPr>
          <p:cNvSpPr/>
          <p:nvPr/>
        </p:nvSpPr>
        <p:spPr>
          <a:xfrm>
            <a:off x="5230168" y="1980176"/>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B7AA806-3A57-4557-BE2D-81A488D1706F}"/>
                  </a:ext>
                </a:extLst>
              </p:cNvPr>
              <p:cNvSpPr/>
              <p:nvPr/>
            </p:nvSpPr>
            <p:spPr>
              <a:xfrm>
                <a:off x="6092639" y="1980176"/>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3" name="Rectangle 12">
                <a:extLst>
                  <a:ext uri="{FF2B5EF4-FFF2-40B4-BE49-F238E27FC236}">
                    <a16:creationId xmlns:a16="http://schemas.microsoft.com/office/drawing/2014/main" id="{3B7AA806-3A57-4557-BE2D-81A488D1706F}"/>
                  </a:ext>
                </a:extLst>
              </p:cNvPr>
              <p:cNvSpPr>
                <a:spLocks noRot="1" noChangeAspect="1" noMove="1" noResize="1" noEditPoints="1" noAdjustHandles="1" noChangeArrowheads="1" noChangeShapeType="1" noTextEdit="1"/>
              </p:cNvSpPr>
              <p:nvPr/>
            </p:nvSpPr>
            <p:spPr>
              <a:xfrm>
                <a:off x="6092639" y="1980176"/>
                <a:ext cx="602902" cy="552659"/>
              </a:xfrm>
              <a:prstGeom prst="rect">
                <a:avLst/>
              </a:prstGeom>
              <a:blipFill>
                <a:blip r:embed="rId8"/>
                <a:stretch>
                  <a:fillRect/>
                </a:stretch>
              </a:blipFill>
            </p:spPr>
            <p:txBody>
              <a:bodyPr/>
              <a:lstStyle/>
              <a:p>
                <a:r>
                  <a:rPr lang="en-US">
                    <a:noFill/>
                  </a:rPr>
                  <a:t> </a:t>
                </a:r>
              </a:p>
            </p:txBody>
          </p:sp>
        </mc:Fallback>
      </mc:AlternateContent>
      <p:pic>
        <p:nvPicPr>
          <p:cNvPr id="14" name="Picture 13" descr="Icon&#10;&#10;Description automatically generated">
            <a:extLst>
              <a:ext uri="{FF2B5EF4-FFF2-40B4-BE49-F238E27FC236}">
                <a16:creationId xmlns:a16="http://schemas.microsoft.com/office/drawing/2014/main" id="{EFB955E9-8183-4B12-B1D5-952CF9F87899}"/>
              </a:ext>
            </a:extLst>
          </p:cNvPr>
          <p:cNvPicPr>
            <a:picLocks noChangeAspect="1"/>
          </p:cNvPicPr>
          <p:nvPr/>
        </p:nvPicPr>
        <p:blipFill>
          <a:blip r:embed="rId4"/>
          <a:stretch>
            <a:fillRect/>
          </a:stretch>
        </p:blipFill>
        <p:spPr>
          <a:xfrm>
            <a:off x="3955265" y="2359460"/>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5" name="Picture 14" descr="Icon&#10;&#10;Description automatically generated">
            <a:extLst>
              <a:ext uri="{FF2B5EF4-FFF2-40B4-BE49-F238E27FC236}">
                <a16:creationId xmlns:a16="http://schemas.microsoft.com/office/drawing/2014/main" id="{BC188906-5C34-4BEE-9210-2C155E5CFDAA}"/>
              </a:ext>
            </a:extLst>
          </p:cNvPr>
          <p:cNvPicPr>
            <a:picLocks noChangeAspect="1"/>
          </p:cNvPicPr>
          <p:nvPr/>
        </p:nvPicPr>
        <p:blipFill>
          <a:blip r:embed="rId4"/>
          <a:stretch>
            <a:fillRect/>
          </a:stretch>
        </p:blipFill>
        <p:spPr>
          <a:xfrm>
            <a:off x="4751952" y="2359460"/>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6" name="Picture 15" descr="Icon&#10;&#10;Description automatically generated">
            <a:extLst>
              <a:ext uri="{FF2B5EF4-FFF2-40B4-BE49-F238E27FC236}">
                <a16:creationId xmlns:a16="http://schemas.microsoft.com/office/drawing/2014/main" id="{7B946DF8-4AAE-4B62-8DA2-7559B775C126}"/>
              </a:ext>
            </a:extLst>
          </p:cNvPr>
          <p:cNvPicPr>
            <a:picLocks noChangeAspect="1"/>
          </p:cNvPicPr>
          <p:nvPr/>
        </p:nvPicPr>
        <p:blipFill>
          <a:blip r:embed="rId4"/>
          <a:stretch>
            <a:fillRect/>
          </a:stretch>
        </p:blipFill>
        <p:spPr>
          <a:xfrm>
            <a:off x="5659694" y="2359459"/>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7" name="Picture 16" descr="Icon&#10;&#10;Description automatically generated">
            <a:extLst>
              <a:ext uri="{FF2B5EF4-FFF2-40B4-BE49-F238E27FC236}">
                <a16:creationId xmlns:a16="http://schemas.microsoft.com/office/drawing/2014/main" id="{7069A839-FB5E-4BE8-8DE5-BAF4A8D6009A}"/>
              </a:ext>
            </a:extLst>
          </p:cNvPr>
          <p:cNvPicPr>
            <a:picLocks noChangeAspect="1"/>
          </p:cNvPicPr>
          <p:nvPr/>
        </p:nvPicPr>
        <p:blipFill>
          <a:blip r:embed="rId4"/>
          <a:stretch>
            <a:fillRect/>
          </a:stretch>
        </p:blipFill>
        <p:spPr>
          <a:xfrm>
            <a:off x="6522165" y="2359458"/>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C9B3271-EBEA-4399-AC13-380E89F7AC07}"/>
                  </a:ext>
                </a:extLst>
              </p:cNvPr>
              <p:cNvSpPr/>
              <p:nvPr/>
            </p:nvSpPr>
            <p:spPr>
              <a:xfrm>
                <a:off x="3525739" y="2641262"/>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8" name="Rectangle 17">
                <a:extLst>
                  <a:ext uri="{FF2B5EF4-FFF2-40B4-BE49-F238E27FC236}">
                    <a16:creationId xmlns:a16="http://schemas.microsoft.com/office/drawing/2014/main" id="{7C9B3271-EBEA-4399-AC13-380E89F7AC07}"/>
                  </a:ext>
                </a:extLst>
              </p:cNvPr>
              <p:cNvSpPr>
                <a:spLocks noRot="1" noChangeAspect="1" noMove="1" noResize="1" noEditPoints="1" noAdjustHandles="1" noChangeArrowheads="1" noChangeShapeType="1" noTextEdit="1"/>
              </p:cNvSpPr>
              <p:nvPr/>
            </p:nvSpPr>
            <p:spPr>
              <a:xfrm>
                <a:off x="3525739" y="2641262"/>
                <a:ext cx="602902" cy="55265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9D3EF8CD-F66C-4DD8-9FEA-A6DB5E67D518}"/>
                  </a:ext>
                </a:extLst>
              </p:cNvPr>
              <p:cNvSpPr/>
              <p:nvPr/>
            </p:nvSpPr>
            <p:spPr>
              <a:xfrm>
                <a:off x="4364336" y="264125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9" name="Rectangle 18">
                <a:extLst>
                  <a:ext uri="{FF2B5EF4-FFF2-40B4-BE49-F238E27FC236}">
                    <a16:creationId xmlns:a16="http://schemas.microsoft.com/office/drawing/2014/main" id="{9D3EF8CD-F66C-4DD8-9FEA-A6DB5E67D518}"/>
                  </a:ext>
                </a:extLst>
              </p:cNvPr>
              <p:cNvSpPr>
                <a:spLocks noRot="1" noChangeAspect="1" noMove="1" noResize="1" noEditPoints="1" noAdjustHandles="1" noChangeArrowheads="1" noChangeShapeType="1" noTextEdit="1"/>
              </p:cNvSpPr>
              <p:nvPr/>
            </p:nvSpPr>
            <p:spPr>
              <a:xfrm>
                <a:off x="4364336" y="2641259"/>
                <a:ext cx="602902" cy="552659"/>
              </a:xfrm>
              <a:prstGeom prst="rect">
                <a:avLst/>
              </a:prstGeom>
              <a:blipFill>
                <a:blip r:embed="rId10"/>
                <a:stretch>
                  <a:fillRect/>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80CE7737-E4DE-4516-926C-194FAA04264D}"/>
              </a:ext>
            </a:extLst>
          </p:cNvPr>
          <p:cNvSpPr/>
          <p:nvPr/>
        </p:nvSpPr>
        <p:spPr>
          <a:xfrm>
            <a:off x="5230168" y="264125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6AF9A29C-6F46-4F4E-A5F6-C955081BF614}"/>
                  </a:ext>
                </a:extLst>
              </p:cNvPr>
              <p:cNvSpPr/>
              <p:nvPr/>
            </p:nvSpPr>
            <p:spPr>
              <a:xfrm>
                <a:off x="6092639" y="263822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21" name="Rectangle 20">
                <a:extLst>
                  <a:ext uri="{FF2B5EF4-FFF2-40B4-BE49-F238E27FC236}">
                    <a16:creationId xmlns:a16="http://schemas.microsoft.com/office/drawing/2014/main" id="{6AF9A29C-6F46-4F4E-A5F6-C955081BF614}"/>
                  </a:ext>
                </a:extLst>
              </p:cNvPr>
              <p:cNvSpPr>
                <a:spLocks noRot="1" noChangeAspect="1" noMove="1" noResize="1" noEditPoints="1" noAdjustHandles="1" noChangeArrowheads="1" noChangeShapeType="1" noTextEdit="1"/>
              </p:cNvSpPr>
              <p:nvPr/>
            </p:nvSpPr>
            <p:spPr>
              <a:xfrm>
                <a:off x="6092639" y="2638220"/>
                <a:ext cx="602902" cy="552659"/>
              </a:xfrm>
              <a:prstGeom prst="rect">
                <a:avLst/>
              </a:prstGeom>
              <a:blipFill>
                <a:blip r:embed="rId11"/>
                <a:stretch>
                  <a:fillRect/>
                </a:stretch>
              </a:blipFill>
            </p:spPr>
            <p:txBody>
              <a:bodyPr/>
              <a:lstStyle/>
              <a:p>
                <a:r>
                  <a:rPr lang="en-US">
                    <a:noFill/>
                  </a:rPr>
                  <a:t> </a:t>
                </a:r>
              </a:p>
            </p:txBody>
          </p:sp>
        </mc:Fallback>
      </mc:AlternateContent>
      <p:pic>
        <p:nvPicPr>
          <p:cNvPr id="22" name="Picture 21" descr="Icon&#10;&#10;Description automatically generated">
            <a:extLst>
              <a:ext uri="{FF2B5EF4-FFF2-40B4-BE49-F238E27FC236}">
                <a16:creationId xmlns:a16="http://schemas.microsoft.com/office/drawing/2014/main" id="{A4A3B7FD-DDB6-4768-959F-DCFA46765561}"/>
              </a:ext>
            </a:extLst>
          </p:cNvPr>
          <p:cNvPicPr>
            <a:picLocks noChangeAspect="1"/>
          </p:cNvPicPr>
          <p:nvPr/>
        </p:nvPicPr>
        <p:blipFill>
          <a:blip r:embed="rId4"/>
          <a:stretch>
            <a:fillRect/>
          </a:stretch>
        </p:blipFill>
        <p:spPr>
          <a:xfrm>
            <a:off x="3955265" y="3020543"/>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23" name="Picture 22" descr="Icon&#10;&#10;Description automatically generated">
            <a:extLst>
              <a:ext uri="{FF2B5EF4-FFF2-40B4-BE49-F238E27FC236}">
                <a16:creationId xmlns:a16="http://schemas.microsoft.com/office/drawing/2014/main" id="{98168260-D905-4070-93A6-4F6D69686A1E}"/>
              </a:ext>
            </a:extLst>
          </p:cNvPr>
          <p:cNvPicPr>
            <a:picLocks noChangeAspect="1"/>
          </p:cNvPicPr>
          <p:nvPr/>
        </p:nvPicPr>
        <p:blipFill>
          <a:blip r:embed="rId4"/>
          <a:stretch>
            <a:fillRect/>
          </a:stretch>
        </p:blipFill>
        <p:spPr>
          <a:xfrm>
            <a:off x="4751952" y="3020543"/>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24" name="Picture 23" descr="Icon&#10;&#10;Description automatically generated">
            <a:extLst>
              <a:ext uri="{FF2B5EF4-FFF2-40B4-BE49-F238E27FC236}">
                <a16:creationId xmlns:a16="http://schemas.microsoft.com/office/drawing/2014/main" id="{516551C7-582A-4F44-A468-68E07902ADD1}"/>
              </a:ext>
            </a:extLst>
          </p:cNvPr>
          <p:cNvPicPr>
            <a:picLocks noChangeAspect="1"/>
          </p:cNvPicPr>
          <p:nvPr/>
        </p:nvPicPr>
        <p:blipFill>
          <a:blip r:embed="rId4"/>
          <a:stretch>
            <a:fillRect/>
          </a:stretch>
        </p:blipFill>
        <p:spPr>
          <a:xfrm>
            <a:off x="5659694" y="3020542"/>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25" name="Picture 24" descr="Icon&#10;&#10;Description automatically generated">
            <a:extLst>
              <a:ext uri="{FF2B5EF4-FFF2-40B4-BE49-F238E27FC236}">
                <a16:creationId xmlns:a16="http://schemas.microsoft.com/office/drawing/2014/main" id="{4FE4D815-9EB5-4F64-A45F-071D3EC2DD13}"/>
              </a:ext>
            </a:extLst>
          </p:cNvPr>
          <p:cNvPicPr>
            <a:picLocks noChangeAspect="1"/>
          </p:cNvPicPr>
          <p:nvPr/>
        </p:nvPicPr>
        <p:blipFill>
          <a:blip r:embed="rId4"/>
          <a:stretch>
            <a:fillRect/>
          </a:stretch>
        </p:blipFill>
        <p:spPr>
          <a:xfrm>
            <a:off x="6522165" y="3017502"/>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9BF982DA-79D7-41BB-A47B-BB95681B23FF}"/>
                  </a:ext>
                </a:extLst>
              </p:cNvPr>
              <p:cNvSpPr/>
              <p:nvPr/>
            </p:nvSpPr>
            <p:spPr>
              <a:xfrm>
                <a:off x="3519017" y="3297788"/>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26" name="Rectangle 25">
                <a:extLst>
                  <a:ext uri="{FF2B5EF4-FFF2-40B4-BE49-F238E27FC236}">
                    <a16:creationId xmlns:a16="http://schemas.microsoft.com/office/drawing/2014/main" id="{9BF982DA-79D7-41BB-A47B-BB95681B23FF}"/>
                  </a:ext>
                </a:extLst>
              </p:cNvPr>
              <p:cNvSpPr>
                <a:spLocks noRot="1" noChangeAspect="1" noMove="1" noResize="1" noEditPoints="1" noAdjustHandles="1" noChangeArrowheads="1" noChangeShapeType="1" noTextEdit="1"/>
              </p:cNvSpPr>
              <p:nvPr/>
            </p:nvSpPr>
            <p:spPr>
              <a:xfrm>
                <a:off x="3519017" y="3297788"/>
                <a:ext cx="602902" cy="55265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97C0D3D4-4404-4178-9A3E-26C10BF345D3}"/>
                  </a:ext>
                </a:extLst>
              </p:cNvPr>
              <p:cNvSpPr/>
              <p:nvPr/>
            </p:nvSpPr>
            <p:spPr>
              <a:xfrm>
                <a:off x="4357614" y="3297785"/>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27" name="Rectangle 26">
                <a:extLst>
                  <a:ext uri="{FF2B5EF4-FFF2-40B4-BE49-F238E27FC236}">
                    <a16:creationId xmlns:a16="http://schemas.microsoft.com/office/drawing/2014/main" id="{97C0D3D4-4404-4178-9A3E-26C10BF345D3}"/>
                  </a:ext>
                </a:extLst>
              </p:cNvPr>
              <p:cNvSpPr>
                <a:spLocks noRot="1" noChangeAspect="1" noMove="1" noResize="1" noEditPoints="1" noAdjustHandles="1" noChangeArrowheads="1" noChangeShapeType="1" noTextEdit="1"/>
              </p:cNvSpPr>
              <p:nvPr/>
            </p:nvSpPr>
            <p:spPr>
              <a:xfrm>
                <a:off x="4357614" y="3297785"/>
                <a:ext cx="602902" cy="552659"/>
              </a:xfrm>
              <a:prstGeom prst="rect">
                <a:avLst/>
              </a:prstGeom>
              <a:blipFill>
                <a:blip r:embed="rId12"/>
                <a:stretch>
                  <a:fillRect/>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CF14089F-31BA-4926-A446-809C7C02D3BC}"/>
              </a:ext>
            </a:extLst>
          </p:cNvPr>
          <p:cNvSpPr/>
          <p:nvPr/>
        </p:nvSpPr>
        <p:spPr>
          <a:xfrm>
            <a:off x="5223446" y="3297785"/>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D858038A-A90E-4C86-A353-4FDF312FF593}"/>
                  </a:ext>
                </a:extLst>
              </p:cNvPr>
              <p:cNvSpPr/>
              <p:nvPr/>
            </p:nvSpPr>
            <p:spPr>
              <a:xfrm>
                <a:off x="6092639" y="3296264"/>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29" name="Rectangle 28">
                <a:extLst>
                  <a:ext uri="{FF2B5EF4-FFF2-40B4-BE49-F238E27FC236}">
                    <a16:creationId xmlns:a16="http://schemas.microsoft.com/office/drawing/2014/main" id="{D858038A-A90E-4C86-A353-4FDF312FF593}"/>
                  </a:ext>
                </a:extLst>
              </p:cNvPr>
              <p:cNvSpPr>
                <a:spLocks noRot="1" noChangeAspect="1" noMove="1" noResize="1" noEditPoints="1" noAdjustHandles="1" noChangeArrowheads="1" noChangeShapeType="1" noTextEdit="1"/>
              </p:cNvSpPr>
              <p:nvPr/>
            </p:nvSpPr>
            <p:spPr>
              <a:xfrm>
                <a:off x="6092639" y="3296264"/>
                <a:ext cx="602902" cy="552659"/>
              </a:xfrm>
              <a:prstGeom prst="rect">
                <a:avLst/>
              </a:prstGeom>
              <a:blipFill>
                <a:blip r:embed="rId13"/>
                <a:stretch>
                  <a:fillRect/>
                </a:stretch>
              </a:blipFill>
            </p:spPr>
            <p:txBody>
              <a:bodyPr/>
              <a:lstStyle/>
              <a:p>
                <a:r>
                  <a:rPr lang="en-US">
                    <a:noFill/>
                  </a:rPr>
                  <a:t> </a:t>
                </a:r>
              </a:p>
            </p:txBody>
          </p:sp>
        </mc:Fallback>
      </mc:AlternateContent>
      <p:pic>
        <p:nvPicPr>
          <p:cNvPr id="30" name="Picture 29" descr="Icon&#10;&#10;Description automatically generated">
            <a:extLst>
              <a:ext uri="{FF2B5EF4-FFF2-40B4-BE49-F238E27FC236}">
                <a16:creationId xmlns:a16="http://schemas.microsoft.com/office/drawing/2014/main" id="{93977117-6DF2-46F8-B4DD-19962EF7E5FF}"/>
              </a:ext>
            </a:extLst>
          </p:cNvPr>
          <p:cNvPicPr>
            <a:picLocks noChangeAspect="1"/>
          </p:cNvPicPr>
          <p:nvPr/>
        </p:nvPicPr>
        <p:blipFill>
          <a:blip r:embed="rId4"/>
          <a:stretch>
            <a:fillRect/>
          </a:stretch>
        </p:blipFill>
        <p:spPr>
          <a:xfrm>
            <a:off x="3948543" y="3677069"/>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31" name="Picture 30" descr="Icon&#10;&#10;Description automatically generated">
            <a:extLst>
              <a:ext uri="{FF2B5EF4-FFF2-40B4-BE49-F238E27FC236}">
                <a16:creationId xmlns:a16="http://schemas.microsoft.com/office/drawing/2014/main" id="{1E6E4E92-1977-467F-B05C-6F77991483A6}"/>
              </a:ext>
            </a:extLst>
          </p:cNvPr>
          <p:cNvPicPr>
            <a:picLocks noChangeAspect="1"/>
          </p:cNvPicPr>
          <p:nvPr/>
        </p:nvPicPr>
        <p:blipFill>
          <a:blip r:embed="rId4"/>
          <a:stretch>
            <a:fillRect/>
          </a:stretch>
        </p:blipFill>
        <p:spPr>
          <a:xfrm>
            <a:off x="4745230" y="3677069"/>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32" name="Picture 31" descr="Icon&#10;&#10;Description automatically generated">
            <a:extLst>
              <a:ext uri="{FF2B5EF4-FFF2-40B4-BE49-F238E27FC236}">
                <a16:creationId xmlns:a16="http://schemas.microsoft.com/office/drawing/2014/main" id="{91EE5BD8-BFDD-448C-BE0B-6102F53B7958}"/>
              </a:ext>
            </a:extLst>
          </p:cNvPr>
          <p:cNvPicPr>
            <a:picLocks noChangeAspect="1"/>
          </p:cNvPicPr>
          <p:nvPr/>
        </p:nvPicPr>
        <p:blipFill>
          <a:blip r:embed="rId4"/>
          <a:stretch>
            <a:fillRect/>
          </a:stretch>
        </p:blipFill>
        <p:spPr>
          <a:xfrm>
            <a:off x="5652972" y="3677068"/>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33" name="Picture 32" descr="Icon&#10;&#10;Description automatically generated">
            <a:extLst>
              <a:ext uri="{FF2B5EF4-FFF2-40B4-BE49-F238E27FC236}">
                <a16:creationId xmlns:a16="http://schemas.microsoft.com/office/drawing/2014/main" id="{E065D907-0E04-4AAE-A8F9-2D90A3A37A10}"/>
              </a:ext>
            </a:extLst>
          </p:cNvPr>
          <p:cNvPicPr>
            <a:picLocks noChangeAspect="1"/>
          </p:cNvPicPr>
          <p:nvPr/>
        </p:nvPicPr>
        <p:blipFill>
          <a:blip r:embed="rId4"/>
          <a:stretch>
            <a:fillRect/>
          </a:stretch>
        </p:blipFill>
        <p:spPr>
          <a:xfrm>
            <a:off x="6522165" y="3675546"/>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1658416A-FEB0-4821-9AE3-BDF504A11436}"/>
                  </a:ext>
                </a:extLst>
              </p:cNvPr>
              <p:cNvSpPr/>
              <p:nvPr/>
            </p:nvSpPr>
            <p:spPr>
              <a:xfrm>
                <a:off x="3525739" y="3954311"/>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34" name="Rectangle 33">
                <a:extLst>
                  <a:ext uri="{FF2B5EF4-FFF2-40B4-BE49-F238E27FC236}">
                    <a16:creationId xmlns:a16="http://schemas.microsoft.com/office/drawing/2014/main" id="{1658416A-FEB0-4821-9AE3-BDF504A11436}"/>
                  </a:ext>
                </a:extLst>
              </p:cNvPr>
              <p:cNvSpPr>
                <a:spLocks noRot="1" noChangeAspect="1" noMove="1" noResize="1" noEditPoints="1" noAdjustHandles="1" noChangeArrowheads="1" noChangeShapeType="1" noTextEdit="1"/>
              </p:cNvSpPr>
              <p:nvPr/>
            </p:nvSpPr>
            <p:spPr>
              <a:xfrm>
                <a:off x="3525739" y="3954311"/>
                <a:ext cx="602902" cy="55265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E86B026D-A1BD-4546-897B-B92E5D95EC25}"/>
                  </a:ext>
                </a:extLst>
              </p:cNvPr>
              <p:cNvSpPr/>
              <p:nvPr/>
            </p:nvSpPr>
            <p:spPr>
              <a:xfrm>
                <a:off x="4364336" y="3954308"/>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35" name="Rectangle 34">
                <a:extLst>
                  <a:ext uri="{FF2B5EF4-FFF2-40B4-BE49-F238E27FC236}">
                    <a16:creationId xmlns:a16="http://schemas.microsoft.com/office/drawing/2014/main" id="{E86B026D-A1BD-4546-897B-B92E5D95EC25}"/>
                  </a:ext>
                </a:extLst>
              </p:cNvPr>
              <p:cNvSpPr>
                <a:spLocks noRot="1" noChangeAspect="1" noMove="1" noResize="1" noEditPoints="1" noAdjustHandles="1" noChangeArrowheads="1" noChangeShapeType="1" noTextEdit="1"/>
              </p:cNvSpPr>
              <p:nvPr/>
            </p:nvSpPr>
            <p:spPr>
              <a:xfrm>
                <a:off x="4364336" y="3954308"/>
                <a:ext cx="602902" cy="552659"/>
              </a:xfrm>
              <a:prstGeom prst="rect">
                <a:avLst/>
              </a:prstGeom>
              <a:blipFill>
                <a:blip r:embed="rId15"/>
                <a:stretch>
                  <a:fillRect/>
                </a:stretch>
              </a:blipFill>
            </p:spPr>
            <p:txBody>
              <a:bodyPr/>
              <a:lstStyle/>
              <a:p>
                <a:r>
                  <a:rPr lang="en-US">
                    <a:noFill/>
                  </a:rPr>
                  <a:t> </a:t>
                </a:r>
              </a:p>
            </p:txBody>
          </p:sp>
        </mc:Fallback>
      </mc:AlternateContent>
      <p:sp>
        <p:nvSpPr>
          <p:cNvPr id="36" name="Rectangle 35">
            <a:extLst>
              <a:ext uri="{FF2B5EF4-FFF2-40B4-BE49-F238E27FC236}">
                <a16:creationId xmlns:a16="http://schemas.microsoft.com/office/drawing/2014/main" id="{580AF63D-54DB-4CCE-AC51-97D5A2DC2DEC}"/>
              </a:ext>
            </a:extLst>
          </p:cNvPr>
          <p:cNvSpPr/>
          <p:nvPr/>
        </p:nvSpPr>
        <p:spPr>
          <a:xfrm>
            <a:off x="5230168" y="3954308"/>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F88B10FB-87B7-43E7-A31B-5D6555D30C9E}"/>
                  </a:ext>
                </a:extLst>
              </p:cNvPr>
              <p:cNvSpPr/>
              <p:nvPr/>
            </p:nvSpPr>
            <p:spPr>
              <a:xfrm>
                <a:off x="6092639" y="3954308"/>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37" name="Rectangle 36">
                <a:extLst>
                  <a:ext uri="{FF2B5EF4-FFF2-40B4-BE49-F238E27FC236}">
                    <a16:creationId xmlns:a16="http://schemas.microsoft.com/office/drawing/2014/main" id="{F88B10FB-87B7-43E7-A31B-5D6555D30C9E}"/>
                  </a:ext>
                </a:extLst>
              </p:cNvPr>
              <p:cNvSpPr>
                <a:spLocks noRot="1" noChangeAspect="1" noMove="1" noResize="1" noEditPoints="1" noAdjustHandles="1" noChangeArrowheads="1" noChangeShapeType="1" noTextEdit="1"/>
              </p:cNvSpPr>
              <p:nvPr/>
            </p:nvSpPr>
            <p:spPr>
              <a:xfrm>
                <a:off x="6092639" y="3954308"/>
                <a:ext cx="602902" cy="552659"/>
              </a:xfrm>
              <a:prstGeom prst="rect">
                <a:avLst/>
              </a:prstGeom>
              <a:blipFill>
                <a:blip r:embed="rId16"/>
                <a:stretch>
                  <a:fillRect/>
                </a:stretch>
              </a:blipFill>
            </p:spPr>
            <p:txBody>
              <a:bodyPr/>
              <a:lstStyle/>
              <a:p>
                <a:r>
                  <a:rPr lang="en-US">
                    <a:noFill/>
                  </a:rPr>
                  <a:t> </a:t>
                </a:r>
              </a:p>
            </p:txBody>
          </p:sp>
        </mc:Fallback>
      </mc:AlternateContent>
      <p:pic>
        <p:nvPicPr>
          <p:cNvPr id="38" name="Picture 37" descr="Icon&#10;&#10;Description automatically generated">
            <a:extLst>
              <a:ext uri="{FF2B5EF4-FFF2-40B4-BE49-F238E27FC236}">
                <a16:creationId xmlns:a16="http://schemas.microsoft.com/office/drawing/2014/main" id="{E29E2A2A-AC01-48D3-82D1-43771C21C028}"/>
              </a:ext>
            </a:extLst>
          </p:cNvPr>
          <p:cNvPicPr>
            <a:picLocks noChangeAspect="1"/>
          </p:cNvPicPr>
          <p:nvPr/>
        </p:nvPicPr>
        <p:blipFill>
          <a:blip r:embed="rId4"/>
          <a:stretch>
            <a:fillRect/>
          </a:stretch>
        </p:blipFill>
        <p:spPr>
          <a:xfrm>
            <a:off x="3955265" y="4333592"/>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39" name="Picture 38" descr="Icon&#10;&#10;Description automatically generated">
            <a:extLst>
              <a:ext uri="{FF2B5EF4-FFF2-40B4-BE49-F238E27FC236}">
                <a16:creationId xmlns:a16="http://schemas.microsoft.com/office/drawing/2014/main" id="{00552A4E-FCD9-47C1-BB69-088AF349436C}"/>
              </a:ext>
            </a:extLst>
          </p:cNvPr>
          <p:cNvPicPr>
            <a:picLocks noChangeAspect="1"/>
          </p:cNvPicPr>
          <p:nvPr/>
        </p:nvPicPr>
        <p:blipFill>
          <a:blip r:embed="rId4"/>
          <a:stretch>
            <a:fillRect/>
          </a:stretch>
        </p:blipFill>
        <p:spPr>
          <a:xfrm>
            <a:off x="4751952" y="4333592"/>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40" name="Picture 39" descr="Icon&#10;&#10;Description automatically generated">
            <a:extLst>
              <a:ext uri="{FF2B5EF4-FFF2-40B4-BE49-F238E27FC236}">
                <a16:creationId xmlns:a16="http://schemas.microsoft.com/office/drawing/2014/main" id="{81BA76C9-06EA-4B6D-BE5D-EF358F330166}"/>
              </a:ext>
            </a:extLst>
          </p:cNvPr>
          <p:cNvPicPr>
            <a:picLocks noChangeAspect="1"/>
          </p:cNvPicPr>
          <p:nvPr/>
        </p:nvPicPr>
        <p:blipFill>
          <a:blip r:embed="rId4"/>
          <a:stretch>
            <a:fillRect/>
          </a:stretch>
        </p:blipFill>
        <p:spPr>
          <a:xfrm>
            <a:off x="5659694" y="433359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41" name="Picture 40" descr="Icon&#10;&#10;Description automatically generated">
            <a:extLst>
              <a:ext uri="{FF2B5EF4-FFF2-40B4-BE49-F238E27FC236}">
                <a16:creationId xmlns:a16="http://schemas.microsoft.com/office/drawing/2014/main" id="{F827B882-13F4-4674-8A22-625F041C8FDF}"/>
              </a:ext>
            </a:extLst>
          </p:cNvPr>
          <p:cNvPicPr>
            <a:picLocks noChangeAspect="1"/>
          </p:cNvPicPr>
          <p:nvPr/>
        </p:nvPicPr>
        <p:blipFill>
          <a:blip r:embed="rId4"/>
          <a:stretch>
            <a:fillRect/>
          </a:stretch>
        </p:blipFill>
        <p:spPr>
          <a:xfrm>
            <a:off x="6522165" y="4333590"/>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B6DFF609-6D45-4D14-8E35-74C09FF65D1F}"/>
                  </a:ext>
                </a:extLst>
              </p:cNvPr>
              <p:cNvSpPr/>
              <p:nvPr/>
            </p:nvSpPr>
            <p:spPr>
              <a:xfrm>
                <a:off x="3525739" y="502864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𝑅</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45" name="Rectangle 44">
                <a:extLst>
                  <a:ext uri="{FF2B5EF4-FFF2-40B4-BE49-F238E27FC236}">
                    <a16:creationId xmlns:a16="http://schemas.microsoft.com/office/drawing/2014/main" id="{B6DFF609-6D45-4D14-8E35-74C09FF65D1F}"/>
                  </a:ext>
                </a:extLst>
              </p:cNvPr>
              <p:cNvSpPr>
                <a:spLocks noRot="1" noChangeAspect="1" noMove="1" noResize="1" noEditPoints="1" noAdjustHandles="1" noChangeArrowheads="1" noChangeShapeType="1" noTextEdit="1"/>
              </p:cNvSpPr>
              <p:nvPr/>
            </p:nvSpPr>
            <p:spPr>
              <a:xfrm>
                <a:off x="3525739" y="5028649"/>
                <a:ext cx="602902" cy="552659"/>
              </a:xfrm>
              <a:prstGeom prst="rect">
                <a:avLst/>
              </a:prstGeom>
              <a:blipFill>
                <a:blip r:embed="rId17"/>
                <a:stretch>
                  <a:fillRect/>
                </a:stretch>
              </a:blipFill>
            </p:spPr>
            <p:txBody>
              <a:bodyPr/>
              <a:lstStyle/>
              <a:p>
                <a:r>
                  <a:rPr lang="en-US">
                    <a:noFill/>
                  </a:rPr>
                  <a:t> </a:t>
                </a:r>
              </a:p>
            </p:txBody>
          </p:sp>
        </mc:Fallback>
      </mc:AlternateContent>
      <p:sp>
        <p:nvSpPr>
          <p:cNvPr id="48" name="TextBox 47">
            <a:extLst>
              <a:ext uri="{FF2B5EF4-FFF2-40B4-BE49-F238E27FC236}">
                <a16:creationId xmlns:a16="http://schemas.microsoft.com/office/drawing/2014/main" id="{3F931F65-0908-4FAB-806A-8D29E91EA50D}"/>
              </a:ext>
            </a:extLst>
          </p:cNvPr>
          <p:cNvSpPr txBox="1"/>
          <p:nvPr/>
        </p:nvSpPr>
        <p:spPr>
          <a:xfrm>
            <a:off x="3139314" y="4251041"/>
            <a:ext cx="43954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6FE6D50-95C4-40FF-9DE6-930D01056C82}"/>
                  </a:ext>
                </a:extLst>
              </p:cNvPr>
              <p:cNvSpPr txBox="1"/>
              <p:nvPr/>
            </p:nvSpPr>
            <p:spPr>
              <a:xfrm>
                <a:off x="8153303" y="3353011"/>
                <a:ext cx="2134815" cy="384721"/>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70AD47"/>
                    </a:solidFill>
                    <a:effectLst/>
                    <a:uLnTx/>
                    <a:uFillTx/>
                    <a:latin typeface="Calibri" panose="020F0502020204030204"/>
                    <a:ea typeface="+mn-ea"/>
                    <a:cs typeface="+mn-cs"/>
                  </a:rPr>
                  <a:t>Beacon(r) = </a:t>
                </a:r>
                <a14:m>
                  <m:oMath xmlns:m="http://schemas.openxmlformats.org/officeDocument/2006/math">
                    <m:r>
                      <a:rPr kumimoji="0" lang="en-US" sz="1900" b="1" i="1" u="none" strike="noStrike" kern="1200" cap="none" spc="0" normalizeH="0" baseline="0" noProof="0" smtClean="0">
                        <a:ln>
                          <a:noFill/>
                        </a:ln>
                        <a:solidFill>
                          <a:srgbClr val="70AD47"/>
                        </a:solidFill>
                        <a:effectLst/>
                        <a:uLnTx/>
                        <a:uFillTx/>
                        <a:latin typeface="Cambria Math" panose="02040503050406030204" pitchFamily="18" charset="0"/>
                        <a:ea typeface="+mn-ea"/>
                        <a:cs typeface="+mn-cs"/>
                      </a:rPr>
                      <m:t>𝑯</m:t>
                    </m:r>
                    <m:r>
                      <a:rPr kumimoji="0" lang="en-US" sz="1900" b="1" i="1" u="none" strike="noStrike" kern="1200" cap="none" spc="0" normalizeH="0" baseline="0" noProof="0" smtClean="0">
                        <a:ln>
                          <a:noFill/>
                        </a:ln>
                        <a:solidFill>
                          <a:srgbClr val="70AD47"/>
                        </a:solidFill>
                        <a:effectLst/>
                        <a:uLnTx/>
                        <a:uFillTx/>
                        <a:latin typeface="Cambria Math" panose="02040503050406030204" pitchFamily="18" charset="0"/>
                        <a:ea typeface="+mn-ea"/>
                        <a:cs typeface="+mn-cs"/>
                      </a:rPr>
                      <m:t>(</m:t>
                    </m:r>
                    <m:sSub>
                      <m:sSubPr>
                        <m:ctrlPr>
                          <a:rPr kumimoji="0" lang="en-US" sz="1900" b="1" i="1" u="none" strike="noStrike" kern="1200" cap="none" spc="0" normalizeH="0" baseline="0" noProof="0" smtClean="0">
                            <a:ln>
                              <a:noFill/>
                            </a:ln>
                            <a:solidFill>
                              <a:srgbClr val="70AD47"/>
                            </a:solidFill>
                            <a:effectLst/>
                            <a:uLnTx/>
                            <a:uFillTx/>
                            <a:latin typeface="Cambria Math" panose="02040503050406030204" pitchFamily="18" charset="0"/>
                            <a:ea typeface="+mn-ea"/>
                            <a:cs typeface="+mn-cs"/>
                          </a:rPr>
                        </m:ctrlPr>
                      </m:sSubPr>
                      <m:e>
                        <m:r>
                          <a:rPr kumimoji="0" lang="en-US" sz="1900" b="1" i="1" u="none" strike="noStrike" kern="1200" cap="none" spc="0" normalizeH="0" baseline="0" noProof="0" smtClean="0">
                            <a:ln>
                              <a:noFill/>
                            </a:ln>
                            <a:solidFill>
                              <a:srgbClr val="70AD47"/>
                            </a:solidFill>
                            <a:effectLst/>
                            <a:uLnTx/>
                            <a:uFillTx/>
                            <a:latin typeface="Cambria Math" panose="02040503050406030204" pitchFamily="18" charset="0"/>
                            <a:ea typeface="+mn-ea"/>
                            <a:cs typeface="+mn-cs"/>
                          </a:rPr>
                          <m:t>𝑹</m:t>
                        </m:r>
                      </m:e>
                      <m:sub>
                        <m:r>
                          <a:rPr kumimoji="0" lang="en-US" sz="1900" b="1" i="1" u="none" strike="noStrike" kern="1200" cap="none" spc="0" normalizeH="0" baseline="0" noProof="0" smtClean="0">
                            <a:ln>
                              <a:noFill/>
                            </a:ln>
                            <a:solidFill>
                              <a:srgbClr val="70AD47"/>
                            </a:solidFill>
                            <a:effectLst/>
                            <a:uLnTx/>
                            <a:uFillTx/>
                            <a:latin typeface="Cambria Math" panose="02040503050406030204" pitchFamily="18" charset="0"/>
                            <a:ea typeface="+mn-ea"/>
                            <a:cs typeface="+mn-cs"/>
                          </a:rPr>
                          <m:t>𝒓</m:t>
                        </m:r>
                      </m:sub>
                    </m:sSub>
                    <m:r>
                      <a:rPr kumimoji="0" lang="en-US" sz="1900" b="1" i="1" u="none" strike="noStrike" kern="1200" cap="none" spc="0" normalizeH="0" baseline="0" noProof="0" smtClean="0">
                        <a:ln>
                          <a:noFill/>
                        </a:ln>
                        <a:solidFill>
                          <a:srgbClr val="70AD47"/>
                        </a:solidFill>
                        <a:effectLst/>
                        <a:uLnTx/>
                        <a:uFillTx/>
                        <a:latin typeface="Cambria Math" panose="02040503050406030204" pitchFamily="18" charset="0"/>
                        <a:ea typeface="+mn-ea"/>
                        <a:cs typeface="+mn-cs"/>
                      </a:rPr>
                      <m:t>)</m:t>
                    </m:r>
                  </m:oMath>
                </a14:m>
                <a:endParaRPr kumimoji="0" lang="en-US" sz="1900" b="1"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mc:Choice>
        <mc:Fallback xmlns="">
          <p:sp>
            <p:nvSpPr>
              <p:cNvPr id="49" name="TextBox 48">
                <a:extLst>
                  <a:ext uri="{FF2B5EF4-FFF2-40B4-BE49-F238E27FC236}">
                    <a16:creationId xmlns:a16="http://schemas.microsoft.com/office/drawing/2014/main" id="{E6FE6D50-95C4-40FF-9DE6-930D01056C82}"/>
                  </a:ext>
                </a:extLst>
              </p:cNvPr>
              <p:cNvSpPr txBox="1">
                <a:spLocks noRot="1" noChangeAspect="1" noMove="1" noResize="1" noEditPoints="1" noAdjustHandles="1" noChangeArrowheads="1" noChangeShapeType="1" noTextEdit="1"/>
              </p:cNvSpPr>
              <p:nvPr/>
            </p:nvSpPr>
            <p:spPr>
              <a:xfrm>
                <a:off x="8153303" y="3353011"/>
                <a:ext cx="2134815" cy="384721"/>
              </a:xfrm>
              <a:prstGeom prst="rect">
                <a:avLst/>
              </a:prstGeom>
              <a:blipFill>
                <a:blip r:embed="rId18"/>
                <a:stretch>
                  <a:fillRect l="-2266" t="-6154" b="-24615"/>
                </a:stretch>
              </a:blipFill>
              <a:ln w="9525" cap="flat" cmpd="sng" algn="ctr">
                <a:solidFill>
                  <a:schemeClr val="accent6"/>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5EF8CA49-8B22-47F1-925B-7F519A72B45F}"/>
                  </a:ext>
                </a:extLst>
              </p:cNvPr>
              <p:cNvSpPr/>
              <p:nvPr/>
            </p:nvSpPr>
            <p:spPr>
              <a:xfrm>
                <a:off x="4381715" y="502864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𝑅</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53" name="Rectangle 52">
                <a:extLst>
                  <a:ext uri="{FF2B5EF4-FFF2-40B4-BE49-F238E27FC236}">
                    <a16:creationId xmlns:a16="http://schemas.microsoft.com/office/drawing/2014/main" id="{5EF8CA49-8B22-47F1-925B-7F519A72B45F}"/>
                  </a:ext>
                </a:extLst>
              </p:cNvPr>
              <p:cNvSpPr>
                <a:spLocks noRot="1" noChangeAspect="1" noMove="1" noResize="1" noEditPoints="1" noAdjustHandles="1" noChangeArrowheads="1" noChangeShapeType="1" noTextEdit="1"/>
              </p:cNvSpPr>
              <p:nvPr/>
            </p:nvSpPr>
            <p:spPr>
              <a:xfrm>
                <a:off x="4381715" y="5028649"/>
                <a:ext cx="602902" cy="552659"/>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96A8633B-BFB1-4781-A78F-0C3AF909BB25}"/>
                  </a:ext>
                </a:extLst>
              </p:cNvPr>
              <p:cNvSpPr/>
              <p:nvPr/>
            </p:nvSpPr>
            <p:spPr>
              <a:xfrm>
                <a:off x="5240154" y="502855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𝑅</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3</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56" name="Rectangle 55">
                <a:extLst>
                  <a:ext uri="{FF2B5EF4-FFF2-40B4-BE49-F238E27FC236}">
                    <a16:creationId xmlns:a16="http://schemas.microsoft.com/office/drawing/2014/main" id="{96A8633B-BFB1-4781-A78F-0C3AF909BB25}"/>
                  </a:ext>
                </a:extLst>
              </p:cNvPr>
              <p:cNvSpPr>
                <a:spLocks noRot="1" noChangeAspect="1" noMove="1" noResize="1" noEditPoints="1" noAdjustHandles="1" noChangeArrowheads="1" noChangeShapeType="1" noTextEdit="1"/>
              </p:cNvSpPr>
              <p:nvPr/>
            </p:nvSpPr>
            <p:spPr>
              <a:xfrm>
                <a:off x="5240154" y="5028559"/>
                <a:ext cx="602902" cy="55265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9836E68A-FE89-41F8-803A-8A5EC447C3AF}"/>
                  </a:ext>
                </a:extLst>
              </p:cNvPr>
              <p:cNvSpPr/>
              <p:nvPr/>
            </p:nvSpPr>
            <p:spPr>
              <a:xfrm>
                <a:off x="6115490" y="502855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𝑅</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4</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59" name="Rectangle 58">
                <a:extLst>
                  <a:ext uri="{FF2B5EF4-FFF2-40B4-BE49-F238E27FC236}">
                    <a16:creationId xmlns:a16="http://schemas.microsoft.com/office/drawing/2014/main" id="{9836E68A-FE89-41F8-803A-8A5EC447C3AF}"/>
                  </a:ext>
                </a:extLst>
              </p:cNvPr>
              <p:cNvSpPr>
                <a:spLocks noRot="1" noChangeAspect="1" noMove="1" noResize="1" noEditPoints="1" noAdjustHandles="1" noChangeArrowheads="1" noChangeShapeType="1" noTextEdit="1"/>
              </p:cNvSpPr>
              <p:nvPr/>
            </p:nvSpPr>
            <p:spPr>
              <a:xfrm>
                <a:off x="6115490" y="5028559"/>
                <a:ext cx="602902" cy="552659"/>
              </a:xfrm>
              <a:prstGeom prst="rect">
                <a:avLst/>
              </a:prstGeom>
              <a:blipFill>
                <a:blip r:embed="rId21"/>
                <a:stretch>
                  <a:fillRect/>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98EFB405-2A12-4C01-AB4C-AAE9D620D7F7}"/>
              </a:ext>
            </a:extLst>
          </p:cNvPr>
          <p:cNvSpPr txBox="1"/>
          <p:nvPr/>
        </p:nvSpPr>
        <p:spPr>
          <a:xfrm>
            <a:off x="3344190" y="1440238"/>
            <a:ext cx="9741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Round 1</a:t>
            </a:r>
          </a:p>
        </p:txBody>
      </p:sp>
      <p:sp>
        <p:nvSpPr>
          <p:cNvPr id="62" name="TextBox 61">
            <a:extLst>
              <a:ext uri="{FF2B5EF4-FFF2-40B4-BE49-F238E27FC236}">
                <a16:creationId xmlns:a16="http://schemas.microsoft.com/office/drawing/2014/main" id="{819D7BEF-01C8-4D3B-B929-643A1748824D}"/>
              </a:ext>
            </a:extLst>
          </p:cNvPr>
          <p:cNvSpPr txBox="1"/>
          <p:nvPr/>
        </p:nvSpPr>
        <p:spPr>
          <a:xfrm>
            <a:off x="4193232" y="1440633"/>
            <a:ext cx="9741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Round 2</a:t>
            </a:r>
          </a:p>
        </p:txBody>
      </p:sp>
      <p:sp>
        <p:nvSpPr>
          <p:cNvPr id="63" name="TextBox 62">
            <a:extLst>
              <a:ext uri="{FF2B5EF4-FFF2-40B4-BE49-F238E27FC236}">
                <a16:creationId xmlns:a16="http://schemas.microsoft.com/office/drawing/2014/main" id="{AF3BF9AF-FE1A-4408-BF4E-2091B8072FCE}"/>
              </a:ext>
            </a:extLst>
          </p:cNvPr>
          <p:cNvSpPr txBox="1"/>
          <p:nvPr/>
        </p:nvSpPr>
        <p:spPr>
          <a:xfrm>
            <a:off x="5420806" y="1419370"/>
            <a:ext cx="10206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Round …</a:t>
            </a:r>
          </a:p>
        </p:txBody>
      </p:sp>
      <p:sp>
        <p:nvSpPr>
          <p:cNvPr id="64" name="TextBox 63">
            <a:extLst>
              <a:ext uri="{FF2B5EF4-FFF2-40B4-BE49-F238E27FC236}">
                <a16:creationId xmlns:a16="http://schemas.microsoft.com/office/drawing/2014/main" id="{C9510F2F-E70C-4141-B53B-00207B181A0B}"/>
              </a:ext>
            </a:extLst>
          </p:cNvPr>
          <p:cNvSpPr txBox="1"/>
          <p:nvPr/>
        </p:nvSpPr>
        <p:spPr>
          <a:xfrm>
            <a:off x="8305800" y="6359769"/>
            <a:ext cx="7172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30000" noProof="0">
                <a:ln>
                  <a:noFill/>
                </a:ln>
                <a:solidFill>
                  <a:prstClr val="black"/>
                </a:solidFill>
                <a:effectLst/>
                <a:uLnTx/>
                <a:uFillTx/>
                <a:latin typeface="Calibri" panose="020F0502020204030204"/>
                <a:ea typeface="+mn-ea"/>
                <a:cs typeface="+mn-cs"/>
              </a:rPr>
              <a:t>[KZG’10]</a:t>
            </a:r>
          </a:p>
        </p:txBody>
      </p:sp>
      <p:sp>
        <p:nvSpPr>
          <p:cNvPr id="65" name="Title 1">
            <a:extLst>
              <a:ext uri="{FF2B5EF4-FFF2-40B4-BE49-F238E27FC236}">
                <a16:creationId xmlns:a16="http://schemas.microsoft.com/office/drawing/2014/main" id="{C89600A4-44CE-3449-B80D-58F4325A859F}"/>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BRandPiper</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66" name="Picture 65" descr="Icon&#10;&#10;Description automatically generated">
            <a:extLst>
              <a:ext uri="{FF2B5EF4-FFF2-40B4-BE49-F238E27FC236}">
                <a16:creationId xmlns:a16="http://schemas.microsoft.com/office/drawing/2014/main" id="{54EC6930-D4C2-3746-A9E9-AB31305C5DB1}"/>
              </a:ext>
            </a:extLst>
          </p:cNvPr>
          <p:cNvPicPr>
            <a:picLocks noChangeAspect="1"/>
          </p:cNvPicPr>
          <p:nvPr/>
        </p:nvPicPr>
        <p:blipFill>
          <a:blip r:embed="rId5"/>
          <a:stretch>
            <a:fillRect/>
          </a:stretch>
        </p:blipFill>
        <p:spPr>
          <a:xfrm>
            <a:off x="3885739" y="5268769"/>
            <a:ext cx="472357" cy="472357"/>
          </a:xfrm>
          <a:prstGeom prst="ellipse">
            <a:avLst/>
          </a:prstGeom>
          <a:ln>
            <a:noFill/>
          </a:ln>
          <a:effectLst>
            <a:softEdge rad="112500"/>
          </a:effectLst>
        </p:spPr>
      </p:pic>
      <p:pic>
        <p:nvPicPr>
          <p:cNvPr id="67" name="Picture 66" descr="Icon&#10;&#10;Description automatically generated">
            <a:extLst>
              <a:ext uri="{FF2B5EF4-FFF2-40B4-BE49-F238E27FC236}">
                <a16:creationId xmlns:a16="http://schemas.microsoft.com/office/drawing/2014/main" id="{849A9B55-5414-DA4F-AA89-648F8914E82A}"/>
              </a:ext>
            </a:extLst>
          </p:cNvPr>
          <p:cNvPicPr>
            <a:picLocks noChangeAspect="1"/>
          </p:cNvPicPr>
          <p:nvPr/>
        </p:nvPicPr>
        <p:blipFill>
          <a:blip r:embed="rId5"/>
          <a:stretch>
            <a:fillRect/>
          </a:stretch>
        </p:blipFill>
        <p:spPr>
          <a:xfrm>
            <a:off x="4751230" y="5268769"/>
            <a:ext cx="472357" cy="472357"/>
          </a:xfrm>
          <a:prstGeom prst="ellipse">
            <a:avLst/>
          </a:prstGeom>
          <a:ln>
            <a:noFill/>
          </a:ln>
          <a:effectLst>
            <a:softEdge rad="112500"/>
          </a:effectLst>
        </p:spPr>
      </p:pic>
      <p:pic>
        <p:nvPicPr>
          <p:cNvPr id="68" name="Picture 67" descr="Icon&#10;&#10;Description automatically generated">
            <a:extLst>
              <a:ext uri="{FF2B5EF4-FFF2-40B4-BE49-F238E27FC236}">
                <a16:creationId xmlns:a16="http://schemas.microsoft.com/office/drawing/2014/main" id="{76172A42-16A6-DE4E-8478-4F5A24216025}"/>
              </a:ext>
            </a:extLst>
          </p:cNvPr>
          <p:cNvPicPr>
            <a:picLocks noChangeAspect="1"/>
          </p:cNvPicPr>
          <p:nvPr/>
        </p:nvPicPr>
        <p:blipFill>
          <a:blip r:embed="rId5"/>
          <a:stretch>
            <a:fillRect/>
          </a:stretch>
        </p:blipFill>
        <p:spPr>
          <a:xfrm>
            <a:off x="5616721" y="5268769"/>
            <a:ext cx="472357" cy="472357"/>
          </a:xfrm>
          <a:prstGeom prst="ellipse">
            <a:avLst/>
          </a:prstGeom>
          <a:ln>
            <a:noFill/>
          </a:ln>
          <a:effectLst>
            <a:softEdge rad="112500"/>
          </a:effectLst>
        </p:spPr>
      </p:pic>
      <p:pic>
        <p:nvPicPr>
          <p:cNvPr id="69" name="Picture 68" descr="Icon&#10;&#10;Description automatically generated">
            <a:extLst>
              <a:ext uri="{FF2B5EF4-FFF2-40B4-BE49-F238E27FC236}">
                <a16:creationId xmlns:a16="http://schemas.microsoft.com/office/drawing/2014/main" id="{A7877A47-D03D-B54E-94B6-EA87E4DCD9A6}"/>
              </a:ext>
            </a:extLst>
          </p:cNvPr>
          <p:cNvPicPr>
            <a:picLocks noChangeAspect="1"/>
          </p:cNvPicPr>
          <p:nvPr/>
        </p:nvPicPr>
        <p:blipFill>
          <a:blip r:embed="rId5"/>
          <a:stretch>
            <a:fillRect/>
          </a:stretch>
        </p:blipFill>
        <p:spPr>
          <a:xfrm>
            <a:off x="6482212" y="5268769"/>
            <a:ext cx="472357" cy="472357"/>
          </a:xfrm>
          <a:prstGeom prst="ellipse">
            <a:avLst/>
          </a:prstGeom>
          <a:ln>
            <a:noFill/>
          </a:ln>
          <a:effectLst>
            <a:softEdge rad="112500"/>
          </a:effectLst>
        </p:spPr>
      </p:pic>
      <p:sp>
        <p:nvSpPr>
          <p:cNvPr id="43" name="Slide Number Placeholder 42">
            <a:extLst>
              <a:ext uri="{FF2B5EF4-FFF2-40B4-BE49-F238E27FC236}">
                <a16:creationId xmlns:a16="http://schemas.microsoft.com/office/drawing/2014/main" id="{55CB7BBB-8E67-97D3-6BE5-082381DF8892}"/>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36</a:t>
            </a:fld>
            <a:endParaRPr lang="en-US" dirty="0"/>
          </a:p>
        </p:txBody>
      </p:sp>
    </p:spTree>
    <p:custDataLst>
      <p:tags r:id="rId1"/>
    </p:custDataLst>
    <p:extLst>
      <p:ext uri="{BB962C8B-B14F-4D97-AF65-F5344CB8AC3E}">
        <p14:creationId xmlns:p14="http://schemas.microsoft.com/office/powerpoint/2010/main" val="243726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8"/>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0" grpId="0" animBg="1"/>
      <p:bldP spid="11" grpId="0" animBg="1"/>
      <p:bldP spid="12" grpId="0" animBg="1"/>
      <p:bldP spid="13" grpId="0" animBg="1"/>
      <p:bldP spid="18" grpId="0" animBg="1"/>
      <p:bldP spid="19" grpId="0" animBg="1"/>
      <p:bldP spid="20" grpId="0" animBg="1"/>
      <p:bldP spid="21" grpId="0" animBg="1"/>
      <p:bldP spid="26" grpId="0" animBg="1"/>
      <p:bldP spid="27" grpId="0" animBg="1"/>
      <p:bldP spid="28" grpId="0" animBg="1"/>
      <p:bldP spid="29" grpId="0" animBg="1"/>
      <p:bldP spid="34" grpId="0" animBg="1"/>
      <p:bldP spid="35" grpId="0" animBg="1"/>
      <p:bldP spid="36" grpId="0" animBg="1"/>
      <p:bldP spid="37" grpId="0" animBg="1"/>
      <p:bldP spid="45" grpId="0" animBg="1"/>
      <p:bldP spid="48" grpId="0"/>
      <p:bldP spid="49" grpId="0" animBg="1"/>
      <p:bldP spid="53" grpId="0" animBg="1"/>
      <p:bldP spid="56" grpId="0" animBg="1"/>
      <p:bldP spid="59" grpId="0" animBg="1"/>
      <p:bldP spid="61" grpId="0"/>
      <p:bldP spid="62" grpId="0"/>
      <p:bldP spid="6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6BECBAB-844B-074B-BA71-6386FBC1FFF5}"/>
              </a:ext>
            </a:extLst>
          </p:cNvPr>
          <p:cNvGrpSpPr/>
          <p:nvPr/>
        </p:nvGrpSpPr>
        <p:grpSpPr>
          <a:xfrm>
            <a:off x="6718392" y="6256696"/>
            <a:ext cx="5047809" cy="472357"/>
            <a:chOff x="6718392" y="6256696"/>
            <a:chExt cx="5047809" cy="472357"/>
          </a:xfrm>
        </p:grpSpPr>
        <p:grpSp>
          <p:nvGrpSpPr>
            <p:cNvPr id="108" name="Group 107">
              <a:extLst>
                <a:ext uri="{FF2B5EF4-FFF2-40B4-BE49-F238E27FC236}">
                  <a16:creationId xmlns:a16="http://schemas.microsoft.com/office/drawing/2014/main" id="{49B6EF24-6391-764B-8955-7D78C554B49D}"/>
                </a:ext>
              </a:extLst>
            </p:cNvPr>
            <p:cNvGrpSpPr/>
            <p:nvPr/>
          </p:nvGrpSpPr>
          <p:grpSpPr>
            <a:xfrm>
              <a:off x="6718392" y="6256696"/>
              <a:ext cx="1753733" cy="472357"/>
              <a:chOff x="9424198" y="6128683"/>
              <a:chExt cx="1753733" cy="472357"/>
            </a:xfrm>
          </p:grpSpPr>
          <p:pic>
            <p:nvPicPr>
              <p:cNvPr id="112" name="Picture 111" descr="Icon&#10;&#10;Description automatically generated">
                <a:extLst>
                  <a:ext uri="{FF2B5EF4-FFF2-40B4-BE49-F238E27FC236}">
                    <a16:creationId xmlns:a16="http://schemas.microsoft.com/office/drawing/2014/main" id="{0B877B54-98BC-F442-B4FB-8E2CB6CBF8C6}"/>
                  </a:ext>
                </a:extLst>
              </p:cNvPr>
              <p:cNvPicPr>
                <a:picLocks noChangeAspect="1"/>
              </p:cNvPicPr>
              <p:nvPr/>
            </p:nvPicPr>
            <p:blipFill>
              <a:blip r:embed="rId4"/>
              <a:stretch>
                <a:fillRect/>
              </a:stretch>
            </p:blipFill>
            <p:spPr>
              <a:xfrm>
                <a:off x="9424198" y="6128683"/>
                <a:ext cx="472357" cy="472357"/>
              </a:xfrm>
              <a:prstGeom prst="rect">
                <a:avLst/>
              </a:prstGeom>
            </p:spPr>
          </p:pic>
          <p:sp>
            <p:nvSpPr>
              <p:cNvPr id="113" name="TextBox 112">
                <a:extLst>
                  <a:ext uri="{FF2B5EF4-FFF2-40B4-BE49-F238E27FC236}">
                    <a16:creationId xmlns:a16="http://schemas.microsoft.com/office/drawing/2014/main" id="{2FF44B92-291D-1549-8364-C8021926688D}"/>
                  </a:ext>
                </a:extLst>
              </p:cNvPr>
              <p:cNvSpPr txBox="1"/>
              <p:nvPr/>
            </p:nvSpPr>
            <p:spPr>
              <a:xfrm>
                <a:off x="9896555" y="6180195"/>
                <a:ext cx="12813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VSS Sharing</a:t>
                </a:r>
              </a:p>
            </p:txBody>
          </p:sp>
        </p:grpSp>
        <p:grpSp>
          <p:nvGrpSpPr>
            <p:cNvPr id="109" name="Group 108">
              <a:extLst>
                <a:ext uri="{FF2B5EF4-FFF2-40B4-BE49-F238E27FC236}">
                  <a16:creationId xmlns:a16="http://schemas.microsoft.com/office/drawing/2014/main" id="{EC832C15-D43B-504C-8517-79596525D251}"/>
                </a:ext>
              </a:extLst>
            </p:cNvPr>
            <p:cNvGrpSpPr/>
            <p:nvPr/>
          </p:nvGrpSpPr>
          <p:grpSpPr>
            <a:xfrm>
              <a:off x="9218782" y="6256696"/>
              <a:ext cx="2547419" cy="472357"/>
              <a:chOff x="9419390" y="6221008"/>
              <a:chExt cx="2547419" cy="472357"/>
            </a:xfrm>
          </p:grpSpPr>
          <p:pic>
            <p:nvPicPr>
              <p:cNvPr id="110" name="Picture 109" descr="Icon&#10;&#10;Description automatically generated">
                <a:extLst>
                  <a:ext uri="{FF2B5EF4-FFF2-40B4-BE49-F238E27FC236}">
                    <a16:creationId xmlns:a16="http://schemas.microsoft.com/office/drawing/2014/main" id="{6FC2A8BB-615C-AB4E-82A1-53473C8A72F0}"/>
                  </a:ext>
                </a:extLst>
              </p:cNvPr>
              <p:cNvPicPr>
                <a:picLocks noChangeAspect="1"/>
              </p:cNvPicPr>
              <p:nvPr/>
            </p:nvPicPr>
            <p:blipFill>
              <a:blip r:embed="rId5"/>
              <a:stretch>
                <a:fillRect/>
              </a:stretch>
            </p:blipFill>
            <p:spPr>
              <a:xfrm>
                <a:off x="9419390" y="6221008"/>
                <a:ext cx="472357" cy="472357"/>
              </a:xfrm>
              <a:prstGeom prst="rect">
                <a:avLst/>
              </a:prstGeom>
            </p:spPr>
          </p:pic>
          <p:sp>
            <p:nvSpPr>
              <p:cNvPr id="111" name="TextBox 110">
                <a:extLst>
                  <a:ext uri="{FF2B5EF4-FFF2-40B4-BE49-F238E27FC236}">
                    <a16:creationId xmlns:a16="http://schemas.microsoft.com/office/drawing/2014/main" id="{27F64A54-147B-0241-9FD7-F1CB84E90FC8}"/>
                  </a:ext>
                </a:extLst>
              </p:cNvPr>
              <p:cNvSpPr txBox="1"/>
              <p:nvPr/>
            </p:nvSpPr>
            <p:spPr>
              <a:xfrm>
                <a:off x="9974212" y="6272520"/>
                <a:ext cx="19925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VSS Reconstruction</a:t>
                </a:r>
              </a:p>
            </p:txBody>
          </p:sp>
        </p:grpSp>
      </p:grpSp>
      <p:sp>
        <p:nvSpPr>
          <p:cNvPr id="82" name="Title 1">
            <a:extLst>
              <a:ext uri="{FF2B5EF4-FFF2-40B4-BE49-F238E27FC236}">
                <a16:creationId xmlns:a16="http://schemas.microsoft.com/office/drawing/2014/main" id="{AF3D5F03-B80F-DE41-915A-892DB544A8FA}"/>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BRandPiper</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pSp>
        <p:nvGrpSpPr>
          <p:cNvPr id="56" name="Group 55">
            <a:extLst>
              <a:ext uri="{FF2B5EF4-FFF2-40B4-BE49-F238E27FC236}">
                <a16:creationId xmlns:a16="http://schemas.microsoft.com/office/drawing/2014/main" id="{DE604836-8964-1146-A170-489D432AB887}"/>
              </a:ext>
            </a:extLst>
          </p:cNvPr>
          <p:cNvGrpSpPr/>
          <p:nvPr/>
        </p:nvGrpSpPr>
        <p:grpSpPr>
          <a:xfrm>
            <a:off x="1091341" y="1899093"/>
            <a:ext cx="743358" cy="3364992"/>
            <a:chOff x="1091341" y="1899093"/>
            <a:chExt cx="743358" cy="3364992"/>
          </a:xfrm>
        </p:grpSpPr>
        <p:pic>
          <p:nvPicPr>
            <p:cNvPr id="20" name="Picture 19" descr="Shape&#10;&#10;Description automatically generated with low confidence">
              <a:extLst>
                <a:ext uri="{FF2B5EF4-FFF2-40B4-BE49-F238E27FC236}">
                  <a16:creationId xmlns:a16="http://schemas.microsoft.com/office/drawing/2014/main" id="{3DCA08AE-97C8-4E82-A5DE-AC95E0D94797}"/>
                </a:ext>
              </a:extLst>
            </p:cNvPr>
            <p:cNvPicPr>
              <a:picLocks noChangeAspect="1"/>
            </p:cNvPicPr>
            <p:nvPr/>
          </p:nvPicPr>
          <p:blipFill>
            <a:blip r:embed="rId6"/>
            <a:stretch>
              <a:fillRect/>
            </a:stretch>
          </p:blipFill>
          <p:spPr>
            <a:xfrm>
              <a:off x="1091341" y="1899093"/>
              <a:ext cx="743358" cy="744371"/>
            </a:xfrm>
            <a:prstGeom prst="rect">
              <a:avLst/>
            </a:prstGeom>
          </p:spPr>
        </p:pic>
        <p:pic>
          <p:nvPicPr>
            <p:cNvPr id="21" name="Picture 20" descr="Shape&#10;&#10;Description automatically generated with low confidence">
              <a:extLst>
                <a:ext uri="{FF2B5EF4-FFF2-40B4-BE49-F238E27FC236}">
                  <a16:creationId xmlns:a16="http://schemas.microsoft.com/office/drawing/2014/main" id="{5CD72C5A-BA2E-444B-9797-E0622FF572FD}"/>
                </a:ext>
              </a:extLst>
            </p:cNvPr>
            <p:cNvPicPr>
              <a:picLocks noChangeAspect="1"/>
            </p:cNvPicPr>
            <p:nvPr/>
          </p:nvPicPr>
          <p:blipFill>
            <a:blip r:embed="rId6"/>
            <a:stretch>
              <a:fillRect/>
            </a:stretch>
          </p:blipFill>
          <p:spPr>
            <a:xfrm>
              <a:off x="1091341" y="2772633"/>
              <a:ext cx="743358" cy="744371"/>
            </a:xfrm>
            <a:prstGeom prst="rect">
              <a:avLst/>
            </a:prstGeom>
          </p:spPr>
        </p:pic>
        <p:pic>
          <p:nvPicPr>
            <p:cNvPr id="22" name="Picture 21" descr="Shape&#10;&#10;Description automatically generated with low confidence">
              <a:extLst>
                <a:ext uri="{FF2B5EF4-FFF2-40B4-BE49-F238E27FC236}">
                  <a16:creationId xmlns:a16="http://schemas.microsoft.com/office/drawing/2014/main" id="{5DD8F2A6-A007-4A0E-BC1A-730704939D73}"/>
                </a:ext>
              </a:extLst>
            </p:cNvPr>
            <p:cNvPicPr>
              <a:picLocks noChangeAspect="1"/>
            </p:cNvPicPr>
            <p:nvPr/>
          </p:nvPicPr>
          <p:blipFill>
            <a:blip r:embed="rId6"/>
            <a:stretch>
              <a:fillRect/>
            </a:stretch>
          </p:blipFill>
          <p:spPr>
            <a:xfrm>
              <a:off x="1091341" y="3646174"/>
              <a:ext cx="743358" cy="744371"/>
            </a:xfrm>
            <a:prstGeom prst="rect">
              <a:avLst/>
            </a:prstGeom>
          </p:spPr>
        </p:pic>
        <p:pic>
          <p:nvPicPr>
            <p:cNvPr id="23" name="Picture 22" descr="Shape&#10;&#10;Description automatically generated with low confidence">
              <a:extLst>
                <a:ext uri="{FF2B5EF4-FFF2-40B4-BE49-F238E27FC236}">
                  <a16:creationId xmlns:a16="http://schemas.microsoft.com/office/drawing/2014/main" id="{8A4A2F68-9A8F-4E91-8F16-75342BE8FFD7}"/>
                </a:ext>
              </a:extLst>
            </p:cNvPr>
            <p:cNvPicPr>
              <a:picLocks noChangeAspect="1"/>
            </p:cNvPicPr>
            <p:nvPr/>
          </p:nvPicPr>
          <p:blipFill>
            <a:blip r:embed="rId6"/>
            <a:stretch>
              <a:fillRect/>
            </a:stretch>
          </p:blipFill>
          <p:spPr>
            <a:xfrm>
              <a:off x="1091341" y="4519714"/>
              <a:ext cx="743358" cy="744371"/>
            </a:xfrm>
            <a:prstGeom prst="rect">
              <a:avLst/>
            </a:prstGeom>
          </p:spPr>
        </p:pic>
      </p:grpSp>
      <p:grpSp>
        <p:nvGrpSpPr>
          <p:cNvPr id="24" name="Group 23">
            <a:extLst>
              <a:ext uri="{FF2B5EF4-FFF2-40B4-BE49-F238E27FC236}">
                <a16:creationId xmlns:a16="http://schemas.microsoft.com/office/drawing/2014/main" id="{AB014B39-A39C-4A70-9216-EDE71A584878}"/>
              </a:ext>
            </a:extLst>
          </p:cNvPr>
          <p:cNvGrpSpPr/>
          <p:nvPr/>
        </p:nvGrpSpPr>
        <p:grpSpPr>
          <a:xfrm>
            <a:off x="6214205" y="2660517"/>
            <a:ext cx="1340785" cy="1837566"/>
            <a:chOff x="1079639" y="4583401"/>
            <a:chExt cx="1340785" cy="1837566"/>
          </a:xfrm>
        </p:grpSpPr>
        <p:pic>
          <p:nvPicPr>
            <p:cNvPr id="25" name="Picture 24" descr="Icon&#10;&#10;Description automatically generated">
              <a:extLst>
                <a:ext uri="{FF2B5EF4-FFF2-40B4-BE49-F238E27FC236}">
                  <a16:creationId xmlns:a16="http://schemas.microsoft.com/office/drawing/2014/main" id="{FE3F1C17-9E58-4B6D-B067-2E5992BCFC5C}"/>
                </a:ext>
              </a:extLst>
            </p:cNvPr>
            <p:cNvPicPr>
              <a:picLocks noChangeAspect="1"/>
            </p:cNvPicPr>
            <p:nvPr/>
          </p:nvPicPr>
          <p:blipFill rotWithShape="1">
            <a:blip r:embed="rId7"/>
            <a:srcRect l="25535" t="11728" r="26247" b="14402"/>
            <a:stretch/>
          </p:blipFill>
          <p:spPr>
            <a:xfrm>
              <a:off x="1079639" y="4583401"/>
              <a:ext cx="1340785" cy="1390444"/>
            </a:xfrm>
            <a:prstGeom prst="rect">
              <a:avLst/>
            </a:prstGeom>
          </p:spPr>
        </p:pic>
        <p:sp>
          <p:nvSpPr>
            <p:cNvPr id="26" name="TextBox 25">
              <a:extLst>
                <a:ext uri="{FF2B5EF4-FFF2-40B4-BE49-F238E27FC236}">
                  <a16:creationId xmlns:a16="http://schemas.microsoft.com/office/drawing/2014/main" id="{099FC22A-5ED6-4686-963E-16329287F263}"/>
                </a:ext>
              </a:extLst>
            </p:cNvPr>
            <p:cNvSpPr txBox="1"/>
            <p:nvPr/>
          </p:nvSpPr>
          <p:spPr>
            <a:xfrm>
              <a:off x="1336208" y="5959302"/>
              <a:ext cx="7729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SMR</a:t>
              </a:r>
            </a:p>
          </p:txBody>
        </p:sp>
      </p:grpSp>
      <p:cxnSp>
        <p:nvCxnSpPr>
          <p:cNvPr id="28" name="Straight Arrow Connector 27">
            <a:extLst>
              <a:ext uri="{FF2B5EF4-FFF2-40B4-BE49-F238E27FC236}">
                <a16:creationId xmlns:a16="http://schemas.microsoft.com/office/drawing/2014/main" id="{288DA909-B414-4190-B77A-35A2AFAA7E87}"/>
              </a:ext>
            </a:extLst>
          </p:cNvPr>
          <p:cNvCxnSpPr>
            <a:cxnSpLocks/>
          </p:cNvCxnSpPr>
          <p:nvPr/>
        </p:nvCxnSpPr>
        <p:spPr>
          <a:xfrm>
            <a:off x="5716003" y="2351773"/>
            <a:ext cx="556112" cy="52262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67" name="TextBox 66">
            <a:extLst>
              <a:ext uri="{FF2B5EF4-FFF2-40B4-BE49-F238E27FC236}">
                <a16:creationId xmlns:a16="http://schemas.microsoft.com/office/drawing/2014/main" id="{47ED9375-AC9A-49E7-82DE-B443F1654722}"/>
              </a:ext>
            </a:extLst>
          </p:cNvPr>
          <p:cNvSpPr txBox="1"/>
          <p:nvPr/>
        </p:nvSpPr>
        <p:spPr>
          <a:xfrm>
            <a:off x="3343283" y="3224856"/>
            <a:ext cx="787395"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prstClr val="black"/>
                </a:solidFill>
                <a:effectLst/>
                <a:uLnTx/>
                <a:uFillTx/>
                <a:latin typeface="Calibri" panose="020F0502020204030204"/>
                <a:ea typeface="+mn-ea"/>
                <a:cs typeface="+mn-cs"/>
              </a:rPr>
              <a:t>…</a:t>
            </a:r>
          </a:p>
        </p:txBody>
      </p:sp>
      <p:cxnSp>
        <p:nvCxnSpPr>
          <p:cNvPr id="70" name="Straight Arrow Connector 69">
            <a:extLst>
              <a:ext uri="{FF2B5EF4-FFF2-40B4-BE49-F238E27FC236}">
                <a16:creationId xmlns:a16="http://schemas.microsoft.com/office/drawing/2014/main" id="{A11224CD-71D4-46B5-AA86-12280AC3E284}"/>
              </a:ext>
            </a:extLst>
          </p:cNvPr>
          <p:cNvCxnSpPr>
            <a:cxnSpLocks/>
          </p:cNvCxnSpPr>
          <p:nvPr/>
        </p:nvCxnSpPr>
        <p:spPr>
          <a:xfrm>
            <a:off x="5369252" y="3806338"/>
            <a:ext cx="902863"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81" name="Straight Arrow Connector 80">
            <a:extLst>
              <a:ext uri="{FF2B5EF4-FFF2-40B4-BE49-F238E27FC236}">
                <a16:creationId xmlns:a16="http://schemas.microsoft.com/office/drawing/2014/main" id="{683B914C-C9D7-49A6-8549-F434231C1C01}"/>
              </a:ext>
            </a:extLst>
          </p:cNvPr>
          <p:cNvCxnSpPr>
            <a:cxnSpLocks/>
          </p:cNvCxnSpPr>
          <p:nvPr/>
        </p:nvCxnSpPr>
        <p:spPr>
          <a:xfrm flipV="1">
            <a:off x="5716003" y="4033929"/>
            <a:ext cx="792290" cy="814601"/>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grpSp>
        <p:nvGrpSpPr>
          <p:cNvPr id="34" name="Group 33">
            <a:extLst>
              <a:ext uri="{FF2B5EF4-FFF2-40B4-BE49-F238E27FC236}">
                <a16:creationId xmlns:a16="http://schemas.microsoft.com/office/drawing/2014/main" id="{39139B34-EAED-FA4D-917E-2CFB3A9B5A01}"/>
              </a:ext>
            </a:extLst>
          </p:cNvPr>
          <p:cNvGrpSpPr/>
          <p:nvPr/>
        </p:nvGrpSpPr>
        <p:grpSpPr>
          <a:xfrm>
            <a:off x="7754121" y="2072819"/>
            <a:ext cx="3346538" cy="726032"/>
            <a:chOff x="8205158" y="2229219"/>
            <a:chExt cx="3346538" cy="726032"/>
          </a:xfrm>
        </p:grpSpPr>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C037BC5E-6126-4F9A-8B48-B54AE85F15E5}"/>
                    </a:ext>
                  </a:extLst>
                </p:cNvPr>
                <p:cNvSpPr/>
                <p:nvPr/>
              </p:nvSpPr>
              <p:spPr>
                <a:xfrm>
                  <a:off x="8205158" y="222921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37" name="Rectangle 36">
                  <a:extLst>
                    <a:ext uri="{FF2B5EF4-FFF2-40B4-BE49-F238E27FC236}">
                      <a16:creationId xmlns:a16="http://schemas.microsoft.com/office/drawing/2014/main" id="{C037BC5E-6126-4F9A-8B48-B54AE85F15E5}"/>
                    </a:ext>
                  </a:extLst>
                </p:cNvPr>
                <p:cNvSpPr>
                  <a:spLocks noRot="1" noChangeAspect="1" noMove="1" noResize="1" noEditPoints="1" noAdjustHandles="1" noChangeArrowheads="1" noChangeShapeType="1" noTextEdit="1"/>
                </p:cNvSpPr>
                <p:nvPr/>
              </p:nvSpPr>
              <p:spPr>
                <a:xfrm>
                  <a:off x="8205158" y="2229219"/>
                  <a:ext cx="602902" cy="55265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E515DACE-7555-4BD0-84C6-B687CB40E971}"/>
                    </a:ext>
                  </a:extLst>
                </p:cNvPr>
                <p:cNvSpPr/>
                <p:nvPr/>
              </p:nvSpPr>
              <p:spPr>
                <a:xfrm>
                  <a:off x="9061912" y="222921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38" name="Rectangle 37">
                  <a:extLst>
                    <a:ext uri="{FF2B5EF4-FFF2-40B4-BE49-F238E27FC236}">
                      <a16:creationId xmlns:a16="http://schemas.microsoft.com/office/drawing/2014/main" id="{E515DACE-7555-4BD0-84C6-B687CB40E971}"/>
                    </a:ext>
                  </a:extLst>
                </p:cNvPr>
                <p:cNvSpPr>
                  <a:spLocks noRot="1" noChangeAspect="1" noMove="1" noResize="1" noEditPoints="1" noAdjustHandles="1" noChangeArrowheads="1" noChangeShapeType="1" noTextEdit="1"/>
                </p:cNvSpPr>
                <p:nvPr/>
              </p:nvSpPr>
              <p:spPr>
                <a:xfrm>
                  <a:off x="9061912" y="2229219"/>
                  <a:ext cx="602902" cy="552659"/>
                </a:xfrm>
                <a:prstGeom prst="rect">
                  <a:avLst/>
                </a:prstGeom>
                <a:blipFill>
                  <a:blip r:embed="rId9"/>
                  <a:stretch>
                    <a:fillRect/>
                  </a:stretch>
                </a:blipFill>
              </p:spPr>
              <p:txBody>
                <a:bodyPr/>
                <a:lstStyle/>
                <a:p>
                  <a:r>
                    <a:rPr lang="en-US">
                      <a:noFill/>
                    </a:rPr>
                    <a:t> </a:t>
                  </a:r>
                </a:p>
              </p:txBody>
            </p:sp>
          </mc:Fallback>
        </mc:AlternateContent>
        <p:sp>
          <p:nvSpPr>
            <p:cNvPr id="39" name="Rectangle 38">
              <a:extLst>
                <a:ext uri="{FF2B5EF4-FFF2-40B4-BE49-F238E27FC236}">
                  <a16:creationId xmlns:a16="http://schemas.microsoft.com/office/drawing/2014/main" id="{7397F369-68CA-4262-B41A-DDBDAC7244BF}"/>
                </a:ext>
              </a:extLst>
            </p:cNvPr>
            <p:cNvSpPr/>
            <p:nvPr/>
          </p:nvSpPr>
          <p:spPr>
            <a:xfrm>
              <a:off x="9918666" y="222921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2BC46FDB-1BFC-4488-9C7A-11D006947383}"/>
                    </a:ext>
                  </a:extLst>
                </p:cNvPr>
                <p:cNvSpPr/>
                <p:nvPr/>
              </p:nvSpPr>
              <p:spPr>
                <a:xfrm>
                  <a:off x="10775419" y="2229219"/>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40" name="Rectangle 39">
                  <a:extLst>
                    <a:ext uri="{FF2B5EF4-FFF2-40B4-BE49-F238E27FC236}">
                      <a16:creationId xmlns:a16="http://schemas.microsoft.com/office/drawing/2014/main" id="{2BC46FDB-1BFC-4488-9C7A-11D006947383}"/>
                    </a:ext>
                  </a:extLst>
                </p:cNvPr>
                <p:cNvSpPr>
                  <a:spLocks noRot="1" noChangeAspect="1" noMove="1" noResize="1" noEditPoints="1" noAdjustHandles="1" noChangeArrowheads="1" noChangeShapeType="1" noTextEdit="1"/>
                </p:cNvSpPr>
                <p:nvPr/>
              </p:nvSpPr>
              <p:spPr>
                <a:xfrm>
                  <a:off x="10775419" y="2229219"/>
                  <a:ext cx="602902" cy="552659"/>
                </a:xfrm>
                <a:prstGeom prst="rect">
                  <a:avLst/>
                </a:prstGeom>
                <a:blipFill>
                  <a:blip r:embed="rId10"/>
                  <a:stretch>
                    <a:fillRect/>
                  </a:stretch>
                </a:blipFill>
              </p:spPr>
              <p:txBody>
                <a:bodyPr/>
                <a:lstStyle/>
                <a:p>
                  <a:r>
                    <a:rPr lang="en-US">
                      <a:noFill/>
                    </a:rPr>
                    <a:t> </a:t>
                  </a:r>
                </a:p>
              </p:txBody>
            </p:sp>
          </mc:Fallback>
        </mc:AlternateContent>
        <p:pic>
          <p:nvPicPr>
            <p:cNvPr id="41" name="Picture 40" descr="Icon&#10;&#10;Description automatically generated">
              <a:extLst>
                <a:ext uri="{FF2B5EF4-FFF2-40B4-BE49-F238E27FC236}">
                  <a16:creationId xmlns:a16="http://schemas.microsoft.com/office/drawing/2014/main" id="{91816261-6503-4DAA-AE1D-E98B7D0C4362}"/>
                </a:ext>
              </a:extLst>
            </p:cNvPr>
            <p:cNvPicPr>
              <a:picLocks noChangeAspect="1"/>
            </p:cNvPicPr>
            <p:nvPr/>
          </p:nvPicPr>
          <p:blipFill>
            <a:blip r:embed="rId4"/>
            <a:stretch>
              <a:fillRect/>
            </a:stretch>
          </p:blipFill>
          <p:spPr>
            <a:xfrm>
              <a:off x="8634684" y="2608500"/>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42" name="Picture 41" descr="Icon&#10;&#10;Description automatically generated">
              <a:extLst>
                <a:ext uri="{FF2B5EF4-FFF2-40B4-BE49-F238E27FC236}">
                  <a16:creationId xmlns:a16="http://schemas.microsoft.com/office/drawing/2014/main" id="{952B9986-9109-465B-B2E9-F914F9B8A7C2}"/>
                </a:ext>
              </a:extLst>
            </p:cNvPr>
            <p:cNvPicPr>
              <a:picLocks noChangeAspect="1"/>
            </p:cNvPicPr>
            <p:nvPr/>
          </p:nvPicPr>
          <p:blipFill>
            <a:blip r:embed="rId4"/>
            <a:stretch>
              <a:fillRect/>
            </a:stretch>
          </p:blipFill>
          <p:spPr>
            <a:xfrm>
              <a:off x="9491438" y="2608500"/>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43" name="Picture 42" descr="Icon&#10;&#10;Description automatically generated">
              <a:extLst>
                <a:ext uri="{FF2B5EF4-FFF2-40B4-BE49-F238E27FC236}">
                  <a16:creationId xmlns:a16="http://schemas.microsoft.com/office/drawing/2014/main" id="{5FB035EA-D0E8-4DA3-B431-2F60FA9B551B}"/>
                </a:ext>
              </a:extLst>
            </p:cNvPr>
            <p:cNvPicPr>
              <a:picLocks noChangeAspect="1"/>
            </p:cNvPicPr>
            <p:nvPr/>
          </p:nvPicPr>
          <p:blipFill>
            <a:blip r:embed="rId4"/>
            <a:stretch>
              <a:fillRect/>
            </a:stretch>
          </p:blipFill>
          <p:spPr>
            <a:xfrm>
              <a:off x="10348192" y="2608500"/>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44" name="Picture 43" descr="Icon&#10;&#10;Description automatically generated">
              <a:extLst>
                <a:ext uri="{FF2B5EF4-FFF2-40B4-BE49-F238E27FC236}">
                  <a16:creationId xmlns:a16="http://schemas.microsoft.com/office/drawing/2014/main" id="{0F9CB479-3F8F-4928-BD8F-D669018F466B}"/>
                </a:ext>
              </a:extLst>
            </p:cNvPr>
            <p:cNvPicPr>
              <a:picLocks noChangeAspect="1"/>
            </p:cNvPicPr>
            <p:nvPr/>
          </p:nvPicPr>
          <p:blipFill>
            <a:blip r:embed="rId4"/>
            <a:stretch>
              <a:fillRect/>
            </a:stretch>
          </p:blipFill>
          <p:spPr>
            <a:xfrm>
              <a:off x="11204945" y="2608500"/>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grpSp>
      <p:grpSp>
        <p:nvGrpSpPr>
          <p:cNvPr id="33" name="Group 32">
            <a:extLst>
              <a:ext uri="{FF2B5EF4-FFF2-40B4-BE49-F238E27FC236}">
                <a16:creationId xmlns:a16="http://schemas.microsoft.com/office/drawing/2014/main" id="{2419D946-4C04-A443-83A5-79F46AEF7605}"/>
              </a:ext>
            </a:extLst>
          </p:cNvPr>
          <p:cNvGrpSpPr/>
          <p:nvPr/>
        </p:nvGrpSpPr>
        <p:grpSpPr>
          <a:xfrm>
            <a:off x="7754121" y="2835129"/>
            <a:ext cx="3346538" cy="726032"/>
            <a:chOff x="8195638" y="2985760"/>
            <a:chExt cx="3346538" cy="726032"/>
          </a:xfrm>
        </p:grpSpPr>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BFC4B2C7-375B-D34A-B133-010995DA91F5}"/>
                    </a:ext>
                  </a:extLst>
                </p:cNvPr>
                <p:cNvSpPr/>
                <p:nvPr/>
              </p:nvSpPr>
              <p:spPr>
                <a:xfrm>
                  <a:off x="8195638"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00" name="Rectangle 99">
                  <a:extLst>
                    <a:ext uri="{FF2B5EF4-FFF2-40B4-BE49-F238E27FC236}">
                      <a16:creationId xmlns:a16="http://schemas.microsoft.com/office/drawing/2014/main" id="{BFC4B2C7-375B-D34A-B133-010995DA91F5}"/>
                    </a:ext>
                  </a:extLst>
                </p:cNvPr>
                <p:cNvSpPr>
                  <a:spLocks noRot="1" noChangeAspect="1" noMove="1" noResize="1" noEditPoints="1" noAdjustHandles="1" noChangeArrowheads="1" noChangeShapeType="1" noTextEdit="1"/>
                </p:cNvSpPr>
                <p:nvPr/>
              </p:nvSpPr>
              <p:spPr>
                <a:xfrm>
                  <a:off x="8195638" y="2985760"/>
                  <a:ext cx="602902" cy="55265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5B8722C1-CC25-5943-B642-38DAED3E4DAA}"/>
                    </a:ext>
                  </a:extLst>
                </p:cNvPr>
                <p:cNvSpPr/>
                <p:nvPr/>
              </p:nvSpPr>
              <p:spPr>
                <a:xfrm>
                  <a:off x="9052392"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01" name="Rectangle 100">
                  <a:extLst>
                    <a:ext uri="{FF2B5EF4-FFF2-40B4-BE49-F238E27FC236}">
                      <a16:creationId xmlns:a16="http://schemas.microsoft.com/office/drawing/2014/main" id="{5B8722C1-CC25-5943-B642-38DAED3E4DAA}"/>
                    </a:ext>
                  </a:extLst>
                </p:cNvPr>
                <p:cNvSpPr>
                  <a:spLocks noRot="1" noChangeAspect="1" noMove="1" noResize="1" noEditPoints="1" noAdjustHandles="1" noChangeArrowheads="1" noChangeShapeType="1" noTextEdit="1"/>
                </p:cNvSpPr>
                <p:nvPr/>
              </p:nvSpPr>
              <p:spPr>
                <a:xfrm>
                  <a:off x="9052392" y="2985760"/>
                  <a:ext cx="602902" cy="552659"/>
                </a:xfrm>
                <a:prstGeom prst="rect">
                  <a:avLst/>
                </a:prstGeom>
                <a:blipFill>
                  <a:blip r:embed="rId12"/>
                  <a:stretch>
                    <a:fillRect/>
                  </a:stretch>
                </a:blipFill>
              </p:spPr>
              <p:txBody>
                <a:bodyPr/>
                <a:lstStyle/>
                <a:p>
                  <a:r>
                    <a:rPr lang="en-US">
                      <a:noFill/>
                    </a:rPr>
                    <a:t> </a:t>
                  </a:r>
                </a:p>
              </p:txBody>
            </p:sp>
          </mc:Fallback>
        </mc:AlternateContent>
        <p:sp>
          <p:nvSpPr>
            <p:cNvPr id="102" name="Rectangle 101">
              <a:extLst>
                <a:ext uri="{FF2B5EF4-FFF2-40B4-BE49-F238E27FC236}">
                  <a16:creationId xmlns:a16="http://schemas.microsoft.com/office/drawing/2014/main" id="{0D6C4ED1-E4F2-3A49-B53D-4E187318F7AC}"/>
                </a:ext>
              </a:extLst>
            </p:cNvPr>
            <p:cNvSpPr/>
            <p:nvPr/>
          </p:nvSpPr>
          <p:spPr>
            <a:xfrm>
              <a:off x="9909146"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103" name="Rectangle 102">
                  <a:extLst>
                    <a:ext uri="{FF2B5EF4-FFF2-40B4-BE49-F238E27FC236}">
                      <a16:creationId xmlns:a16="http://schemas.microsoft.com/office/drawing/2014/main" id="{42559F6E-217F-6E4B-8E2B-9FB7BDE8D155}"/>
                    </a:ext>
                  </a:extLst>
                </p:cNvPr>
                <p:cNvSpPr/>
                <p:nvPr/>
              </p:nvSpPr>
              <p:spPr>
                <a:xfrm>
                  <a:off x="10765899"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103" name="Rectangle 102">
                  <a:extLst>
                    <a:ext uri="{FF2B5EF4-FFF2-40B4-BE49-F238E27FC236}">
                      <a16:creationId xmlns:a16="http://schemas.microsoft.com/office/drawing/2014/main" id="{42559F6E-217F-6E4B-8E2B-9FB7BDE8D155}"/>
                    </a:ext>
                  </a:extLst>
                </p:cNvPr>
                <p:cNvSpPr>
                  <a:spLocks noRot="1" noChangeAspect="1" noMove="1" noResize="1" noEditPoints="1" noAdjustHandles="1" noChangeArrowheads="1" noChangeShapeType="1" noTextEdit="1"/>
                </p:cNvSpPr>
                <p:nvPr/>
              </p:nvSpPr>
              <p:spPr>
                <a:xfrm>
                  <a:off x="10765899" y="2985760"/>
                  <a:ext cx="602902" cy="552659"/>
                </a:xfrm>
                <a:prstGeom prst="rect">
                  <a:avLst/>
                </a:prstGeom>
                <a:blipFill>
                  <a:blip r:embed="rId13"/>
                  <a:stretch>
                    <a:fillRect/>
                  </a:stretch>
                </a:blipFill>
              </p:spPr>
              <p:txBody>
                <a:bodyPr/>
                <a:lstStyle/>
                <a:p>
                  <a:r>
                    <a:rPr lang="en-US">
                      <a:noFill/>
                    </a:rPr>
                    <a:t> </a:t>
                  </a:r>
                </a:p>
              </p:txBody>
            </p:sp>
          </mc:Fallback>
        </mc:AlternateContent>
        <p:pic>
          <p:nvPicPr>
            <p:cNvPr id="104" name="Picture 103" descr="Icon&#10;&#10;Description automatically generated">
              <a:extLst>
                <a:ext uri="{FF2B5EF4-FFF2-40B4-BE49-F238E27FC236}">
                  <a16:creationId xmlns:a16="http://schemas.microsoft.com/office/drawing/2014/main" id="{B9F68B79-6CB3-AE4B-8C0E-FF04F6AF92D7}"/>
                </a:ext>
              </a:extLst>
            </p:cNvPr>
            <p:cNvPicPr>
              <a:picLocks noChangeAspect="1"/>
            </p:cNvPicPr>
            <p:nvPr/>
          </p:nvPicPr>
          <p:blipFill>
            <a:blip r:embed="rId4"/>
            <a:stretch>
              <a:fillRect/>
            </a:stretch>
          </p:blipFill>
          <p:spPr>
            <a:xfrm>
              <a:off x="8625164"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05" name="Picture 104" descr="Icon&#10;&#10;Description automatically generated">
              <a:extLst>
                <a:ext uri="{FF2B5EF4-FFF2-40B4-BE49-F238E27FC236}">
                  <a16:creationId xmlns:a16="http://schemas.microsoft.com/office/drawing/2014/main" id="{AB53C4E3-AD0A-CF41-8EB5-969F943C2B34}"/>
                </a:ext>
              </a:extLst>
            </p:cNvPr>
            <p:cNvPicPr>
              <a:picLocks noChangeAspect="1"/>
            </p:cNvPicPr>
            <p:nvPr/>
          </p:nvPicPr>
          <p:blipFill>
            <a:blip r:embed="rId4"/>
            <a:stretch>
              <a:fillRect/>
            </a:stretch>
          </p:blipFill>
          <p:spPr>
            <a:xfrm>
              <a:off x="9481918"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06" name="Picture 105" descr="Icon&#10;&#10;Description automatically generated">
              <a:extLst>
                <a:ext uri="{FF2B5EF4-FFF2-40B4-BE49-F238E27FC236}">
                  <a16:creationId xmlns:a16="http://schemas.microsoft.com/office/drawing/2014/main" id="{C824D770-9F53-6849-B357-0CC0B2B1E986}"/>
                </a:ext>
              </a:extLst>
            </p:cNvPr>
            <p:cNvPicPr>
              <a:picLocks noChangeAspect="1"/>
            </p:cNvPicPr>
            <p:nvPr/>
          </p:nvPicPr>
          <p:blipFill>
            <a:blip r:embed="rId4"/>
            <a:stretch>
              <a:fillRect/>
            </a:stretch>
          </p:blipFill>
          <p:spPr>
            <a:xfrm>
              <a:off x="10338672"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14" name="Picture 113" descr="Icon&#10;&#10;Description automatically generated">
              <a:extLst>
                <a:ext uri="{FF2B5EF4-FFF2-40B4-BE49-F238E27FC236}">
                  <a16:creationId xmlns:a16="http://schemas.microsoft.com/office/drawing/2014/main" id="{B8242481-19D8-274B-A8A2-32247415D050}"/>
                </a:ext>
              </a:extLst>
            </p:cNvPr>
            <p:cNvPicPr>
              <a:picLocks noChangeAspect="1"/>
            </p:cNvPicPr>
            <p:nvPr/>
          </p:nvPicPr>
          <p:blipFill>
            <a:blip r:embed="rId4"/>
            <a:stretch>
              <a:fillRect/>
            </a:stretch>
          </p:blipFill>
          <p:spPr>
            <a:xfrm>
              <a:off x="11195425"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grpSp>
      <p:grpSp>
        <p:nvGrpSpPr>
          <p:cNvPr id="115" name="Group 114">
            <a:extLst>
              <a:ext uri="{FF2B5EF4-FFF2-40B4-BE49-F238E27FC236}">
                <a16:creationId xmlns:a16="http://schemas.microsoft.com/office/drawing/2014/main" id="{7B7F0BC5-8A0B-AA42-8586-F65606B01075}"/>
              </a:ext>
            </a:extLst>
          </p:cNvPr>
          <p:cNvGrpSpPr/>
          <p:nvPr/>
        </p:nvGrpSpPr>
        <p:grpSpPr>
          <a:xfrm>
            <a:off x="7754121" y="3597439"/>
            <a:ext cx="3346538" cy="726032"/>
            <a:chOff x="8195638" y="2985760"/>
            <a:chExt cx="3346538" cy="726032"/>
          </a:xfrm>
        </p:grpSpPr>
        <mc:AlternateContent xmlns:mc="http://schemas.openxmlformats.org/markup-compatibility/2006" xmlns:a14="http://schemas.microsoft.com/office/drawing/2010/main">
          <mc:Choice Requires="a14">
            <p:sp>
              <p:nvSpPr>
                <p:cNvPr id="116" name="Rectangle 115">
                  <a:extLst>
                    <a:ext uri="{FF2B5EF4-FFF2-40B4-BE49-F238E27FC236}">
                      <a16:creationId xmlns:a16="http://schemas.microsoft.com/office/drawing/2014/main" id="{90D2A8FF-2F07-2F43-9177-6FD3C759651D}"/>
                    </a:ext>
                  </a:extLst>
                </p:cNvPr>
                <p:cNvSpPr/>
                <p:nvPr/>
              </p:nvSpPr>
              <p:spPr>
                <a:xfrm>
                  <a:off x="8195638"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16" name="Rectangle 115">
                  <a:extLst>
                    <a:ext uri="{FF2B5EF4-FFF2-40B4-BE49-F238E27FC236}">
                      <a16:creationId xmlns:a16="http://schemas.microsoft.com/office/drawing/2014/main" id="{90D2A8FF-2F07-2F43-9177-6FD3C759651D}"/>
                    </a:ext>
                  </a:extLst>
                </p:cNvPr>
                <p:cNvSpPr>
                  <a:spLocks noRot="1" noChangeAspect="1" noMove="1" noResize="1" noEditPoints="1" noAdjustHandles="1" noChangeArrowheads="1" noChangeShapeType="1" noTextEdit="1"/>
                </p:cNvSpPr>
                <p:nvPr/>
              </p:nvSpPr>
              <p:spPr>
                <a:xfrm>
                  <a:off x="8195638" y="2985760"/>
                  <a:ext cx="602902" cy="55265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1BE768F0-DBEA-B942-911E-794B1AB517DF}"/>
                    </a:ext>
                  </a:extLst>
                </p:cNvPr>
                <p:cNvSpPr/>
                <p:nvPr/>
              </p:nvSpPr>
              <p:spPr>
                <a:xfrm>
                  <a:off x="9052392"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17" name="Rectangle 116">
                  <a:extLst>
                    <a:ext uri="{FF2B5EF4-FFF2-40B4-BE49-F238E27FC236}">
                      <a16:creationId xmlns:a16="http://schemas.microsoft.com/office/drawing/2014/main" id="{1BE768F0-DBEA-B942-911E-794B1AB517DF}"/>
                    </a:ext>
                  </a:extLst>
                </p:cNvPr>
                <p:cNvSpPr>
                  <a:spLocks noRot="1" noChangeAspect="1" noMove="1" noResize="1" noEditPoints="1" noAdjustHandles="1" noChangeArrowheads="1" noChangeShapeType="1" noTextEdit="1"/>
                </p:cNvSpPr>
                <p:nvPr/>
              </p:nvSpPr>
              <p:spPr>
                <a:xfrm>
                  <a:off x="9052392" y="2985760"/>
                  <a:ext cx="602902" cy="552659"/>
                </a:xfrm>
                <a:prstGeom prst="rect">
                  <a:avLst/>
                </a:prstGeom>
                <a:blipFill>
                  <a:blip r:embed="rId15"/>
                  <a:stretch>
                    <a:fillRect/>
                  </a:stretch>
                </a:blipFill>
              </p:spPr>
              <p:txBody>
                <a:bodyPr/>
                <a:lstStyle/>
                <a:p>
                  <a:r>
                    <a:rPr lang="en-US">
                      <a:noFill/>
                    </a:rPr>
                    <a:t> </a:t>
                  </a:r>
                </a:p>
              </p:txBody>
            </p:sp>
          </mc:Fallback>
        </mc:AlternateContent>
        <p:sp>
          <p:nvSpPr>
            <p:cNvPr id="118" name="Rectangle 117">
              <a:extLst>
                <a:ext uri="{FF2B5EF4-FFF2-40B4-BE49-F238E27FC236}">
                  <a16:creationId xmlns:a16="http://schemas.microsoft.com/office/drawing/2014/main" id="{E62D608F-165A-D248-87F6-AB21FF657C81}"/>
                </a:ext>
              </a:extLst>
            </p:cNvPr>
            <p:cNvSpPr/>
            <p:nvPr/>
          </p:nvSpPr>
          <p:spPr>
            <a:xfrm>
              <a:off x="9909146"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119" name="Rectangle 118">
                  <a:extLst>
                    <a:ext uri="{FF2B5EF4-FFF2-40B4-BE49-F238E27FC236}">
                      <a16:creationId xmlns:a16="http://schemas.microsoft.com/office/drawing/2014/main" id="{95AF8F24-296A-6945-A3D2-5E62A6CAD7C6}"/>
                    </a:ext>
                  </a:extLst>
                </p:cNvPr>
                <p:cNvSpPr/>
                <p:nvPr/>
              </p:nvSpPr>
              <p:spPr>
                <a:xfrm>
                  <a:off x="10765899"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119" name="Rectangle 118">
                  <a:extLst>
                    <a:ext uri="{FF2B5EF4-FFF2-40B4-BE49-F238E27FC236}">
                      <a16:creationId xmlns:a16="http://schemas.microsoft.com/office/drawing/2014/main" id="{95AF8F24-296A-6945-A3D2-5E62A6CAD7C6}"/>
                    </a:ext>
                  </a:extLst>
                </p:cNvPr>
                <p:cNvSpPr>
                  <a:spLocks noRot="1" noChangeAspect="1" noMove="1" noResize="1" noEditPoints="1" noAdjustHandles="1" noChangeArrowheads="1" noChangeShapeType="1" noTextEdit="1"/>
                </p:cNvSpPr>
                <p:nvPr/>
              </p:nvSpPr>
              <p:spPr>
                <a:xfrm>
                  <a:off x="10765899" y="2985760"/>
                  <a:ext cx="602902" cy="552659"/>
                </a:xfrm>
                <a:prstGeom prst="rect">
                  <a:avLst/>
                </a:prstGeom>
                <a:blipFill>
                  <a:blip r:embed="rId16"/>
                  <a:stretch>
                    <a:fillRect/>
                  </a:stretch>
                </a:blipFill>
              </p:spPr>
              <p:txBody>
                <a:bodyPr/>
                <a:lstStyle/>
                <a:p>
                  <a:r>
                    <a:rPr lang="en-US">
                      <a:noFill/>
                    </a:rPr>
                    <a:t> </a:t>
                  </a:r>
                </a:p>
              </p:txBody>
            </p:sp>
          </mc:Fallback>
        </mc:AlternateContent>
        <p:pic>
          <p:nvPicPr>
            <p:cNvPr id="120" name="Picture 119" descr="Icon&#10;&#10;Description automatically generated">
              <a:extLst>
                <a:ext uri="{FF2B5EF4-FFF2-40B4-BE49-F238E27FC236}">
                  <a16:creationId xmlns:a16="http://schemas.microsoft.com/office/drawing/2014/main" id="{F9A0E853-DBF8-F948-8B1F-7A4349ABB086}"/>
                </a:ext>
              </a:extLst>
            </p:cNvPr>
            <p:cNvPicPr>
              <a:picLocks noChangeAspect="1"/>
            </p:cNvPicPr>
            <p:nvPr/>
          </p:nvPicPr>
          <p:blipFill>
            <a:blip r:embed="rId4"/>
            <a:stretch>
              <a:fillRect/>
            </a:stretch>
          </p:blipFill>
          <p:spPr>
            <a:xfrm>
              <a:off x="8625164"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21" name="Picture 120" descr="Icon&#10;&#10;Description automatically generated">
              <a:extLst>
                <a:ext uri="{FF2B5EF4-FFF2-40B4-BE49-F238E27FC236}">
                  <a16:creationId xmlns:a16="http://schemas.microsoft.com/office/drawing/2014/main" id="{9959C86F-FF15-0147-974F-B1AABCADF5DE}"/>
                </a:ext>
              </a:extLst>
            </p:cNvPr>
            <p:cNvPicPr>
              <a:picLocks noChangeAspect="1"/>
            </p:cNvPicPr>
            <p:nvPr/>
          </p:nvPicPr>
          <p:blipFill>
            <a:blip r:embed="rId4"/>
            <a:stretch>
              <a:fillRect/>
            </a:stretch>
          </p:blipFill>
          <p:spPr>
            <a:xfrm>
              <a:off x="9481918"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22" name="Picture 121" descr="Icon&#10;&#10;Description automatically generated">
              <a:extLst>
                <a:ext uri="{FF2B5EF4-FFF2-40B4-BE49-F238E27FC236}">
                  <a16:creationId xmlns:a16="http://schemas.microsoft.com/office/drawing/2014/main" id="{62A94F4D-4E7E-EF47-B1B7-DCBF4F2B7147}"/>
                </a:ext>
              </a:extLst>
            </p:cNvPr>
            <p:cNvPicPr>
              <a:picLocks noChangeAspect="1"/>
            </p:cNvPicPr>
            <p:nvPr/>
          </p:nvPicPr>
          <p:blipFill>
            <a:blip r:embed="rId4"/>
            <a:stretch>
              <a:fillRect/>
            </a:stretch>
          </p:blipFill>
          <p:spPr>
            <a:xfrm>
              <a:off x="10338672"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23" name="Picture 122" descr="Icon&#10;&#10;Description automatically generated">
              <a:extLst>
                <a:ext uri="{FF2B5EF4-FFF2-40B4-BE49-F238E27FC236}">
                  <a16:creationId xmlns:a16="http://schemas.microsoft.com/office/drawing/2014/main" id="{8EACFB2F-B042-094E-8B27-1C3D9BADD891}"/>
                </a:ext>
              </a:extLst>
            </p:cNvPr>
            <p:cNvPicPr>
              <a:picLocks noChangeAspect="1"/>
            </p:cNvPicPr>
            <p:nvPr/>
          </p:nvPicPr>
          <p:blipFill>
            <a:blip r:embed="rId4"/>
            <a:stretch>
              <a:fillRect/>
            </a:stretch>
          </p:blipFill>
          <p:spPr>
            <a:xfrm>
              <a:off x="11195425"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grpSp>
      <p:grpSp>
        <p:nvGrpSpPr>
          <p:cNvPr id="124" name="Group 123">
            <a:extLst>
              <a:ext uri="{FF2B5EF4-FFF2-40B4-BE49-F238E27FC236}">
                <a16:creationId xmlns:a16="http://schemas.microsoft.com/office/drawing/2014/main" id="{052AFE1B-BE4B-7C4F-AEE4-E68CD8312C8E}"/>
              </a:ext>
            </a:extLst>
          </p:cNvPr>
          <p:cNvGrpSpPr/>
          <p:nvPr/>
        </p:nvGrpSpPr>
        <p:grpSpPr>
          <a:xfrm>
            <a:off x="7754121" y="4359749"/>
            <a:ext cx="3346538" cy="726032"/>
            <a:chOff x="8195638" y="2985760"/>
            <a:chExt cx="3346538" cy="726032"/>
          </a:xfrm>
        </p:grpSpPr>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F2EF1B70-C999-4F4A-8AE8-CEB3A19CBC84}"/>
                    </a:ext>
                  </a:extLst>
                </p:cNvPr>
                <p:cNvSpPr/>
                <p:nvPr/>
              </p:nvSpPr>
              <p:spPr>
                <a:xfrm>
                  <a:off x="8195638"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25" name="Rectangle 124">
                  <a:extLst>
                    <a:ext uri="{FF2B5EF4-FFF2-40B4-BE49-F238E27FC236}">
                      <a16:creationId xmlns:a16="http://schemas.microsoft.com/office/drawing/2014/main" id="{F2EF1B70-C999-4F4A-8AE8-CEB3A19CBC84}"/>
                    </a:ext>
                  </a:extLst>
                </p:cNvPr>
                <p:cNvSpPr>
                  <a:spLocks noRot="1" noChangeAspect="1" noMove="1" noResize="1" noEditPoints="1" noAdjustHandles="1" noChangeArrowheads="1" noChangeShapeType="1" noTextEdit="1"/>
                </p:cNvSpPr>
                <p:nvPr/>
              </p:nvSpPr>
              <p:spPr>
                <a:xfrm>
                  <a:off x="8195638" y="2985760"/>
                  <a:ext cx="602902" cy="55265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Rectangle 125">
                  <a:extLst>
                    <a:ext uri="{FF2B5EF4-FFF2-40B4-BE49-F238E27FC236}">
                      <a16:creationId xmlns:a16="http://schemas.microsoft.com/office/drawing/2014/main" id="{9939D882-A3C2-994F-B244-EE11D3E9502B}"/>
                    </a:ext>
                  </a:extLst>
                </p:cNvPr>
                <p:cNvSpPr/>
                <p:nvPr/>
              </p:nvSpPr>
              <p:spPr>
                <a:xfrm>
                  <a:off x="9052392"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26" name="Rectangle 125">
                  <a:extLst>
                    <a:ext uri="{FF2B5EF4-FFF2-40B4-BE49-F238E27FC236}">
                      <a16:creationId xmlns:a16="http://schemas.microsoft.com/office/drawing/2014/main" id="{9939D882-A3C2-994F-B244-EE11D3E9502B}"/>
                    </a:ext>
                  </a:extLst>
                </p:cNvPr>
                <p:cNvSpPr>
                  <a:spLocks noRot="1" noChangeAspect="1" noMove="1" noResize="1" noEditPoints="1" noAdjustHandles="1" noChangeArrowheads="1" noChangeShapeType="1" noTextEdit="1"/>
                </p:cNvSpPr>
                <p:nvPr/>
              </p:nvSpPr>
              <p:spPr>
                <a:xfrm>
                  <a:off x="9052392" y="2985760"/>
                  <a:ext cx="602902" cy="552659"/>
                </a:xfrm>
                <a:prstGeom prst="rect">
                  <a:avLst/>
                </a:prstGeom>
                <a:blipFill>
                  <a:blip r:embed="rId18"/>
                  <a:stretch>
                    <a:fillRect/>
                  </a:stretch>
                </a:blipFill>
              </p:spPr>
              <p:txBody>
                <a:bodyPr/>
                <a:lstStyle/>
                <a:p>
                  <a:r>
                    <a:rPr lang="en-US">
                      <a:noFill/>
                    </a:rPr>
                    <a:t> </a:t>
                  </a:r>
                </a:p>
              </p:txBody>
            </p:sp>
          </mc:Fallback>
        </mc:AlternateContent>
        <p:sp>
          <p:nvSpPr>
            <p:cNvPr id="127" name="Rectangle 126">
              <a:extLst>
                <a:ext uri="{FF2B5EF4-FFF2-40B4-BE49-F238E27FC236}">
                  <a16:creationId xmlns:a16="http://schemas.microsoft.com/office/drawing/2014/main" id="{04AC17F9-F2DF-3A45-8AF7-8CD328BC5B62}"/>
                </a:ext>
              </a:extLst>
            </p:cNvPr>
            <p:cNvSpPr/>
            <p:nvPr/>
          </p:nvSpPr>
          <p:spPr>
            <a:xfrm>
              <a:off x="9909146"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06529476-131F-FD40-B593-8892A269431D}"/>
                    </a:ext>
                  </a:extLst>
                </p:cNvPr>
                <p:cNvSpPr/>
                <p:nvPr/>
              </p:nvSpPr>
              <p:spPr>
                <a:xfrm>
                  <a:off x="10765899" y="2985760"/>
                  <a:ext cx="602902" cy="5526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28" name="Rectangle 127">
                  <a:extLst>
                    <a:ext uri="{FF2B5EF4-FFF2-40B4-BE49-F238E27FC236}">
                      <a16:creationId xmlns:a16="http://schemas.microsoft.com/office/drawing/2014/main" id="{06529476-131F-FD40-B593-8892A269431D}"/>
                    </a:ext>
                  </a:extLst>
                </p:cNvPr>
                <p:cNvSpPr>
                  <a:spLocks noRot="1" noChangeAspect="1" noMove="1" noResize="1" noEditPoints="1" noAdjustHandles="1" noChangeArrowheads="1" noChangeShapeType="1" noTextEdit="1"/>
                </p:cNvSpPr>
                <p:nvPr/>
              </p:nvSpPr>
              <p:spPr>
                <a:xfrm>
                  <a:off x="10765899" y="2985760"/>
                  <a:ext cx="602902" cy="552659"/>
                </a:xfrm>
                <a:prstGeom prst="rect">
                  <a:avLst/>
                </a:prstGeom>
                <a:blipFill>
                  <a:blip r:embed="rId19"/>
                  <a:stretch>
                    <a:fillRect/>
                  </a:stretch>
                </a:blipFill>
              </p:spPr>
              <p:txBody>
                <a:bodyPr/>
                <a:lstStyle/>
                <a:p>
                  <a:r>
                    <a:rPr lang="en-US">
                      <a:noFill/>
                    </a:rPr>
                    <a:t> </a:t>
                  </a:r>
                </a:p>
              </p:txBody>
            </p:sp>
          </mc:Fallback>
        </mc:AlternateContent>
        <p:pic>
          <p:nvPicPr>
            <p:cNvPr id="129" name="Picture 128" descr="Icon&#10;&#10;Description automatically generated">
              <a:extLst>
                <a:ext uri="{FF2B5EF4-FFF2-40B4-BE49-F238E27FC236}">
                  <a16:creationId xmlns:a16="http://schemas.microsoft.com/office/drawing/2014/main" id="{D89E6E80-668B-DF43-B36A-864398218578}"/>
                </a:ext>
              </a:extLst>
            </p:cNvPr>
            <p:cNvPicPr>
              <a:picLocks noChangeAspect="1"/>
            </p:cNvPicPr>
            <p:nvPr/>
          </p:nvPicPr>
          <p:blipFill>
            <a:blip r:embed="rId4"/>
            <a:stretch>
              <a:fillRect/>
            </a:stretch>
          </p:blipFill>
          <p:spPr>
            <a:xfrm>
              <a:off x="8625164"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30" name="Picture 129" descr="Icon&#10;&#10;Description automatically generated">
              <a:extLst>
                <a:ext uri="{FF2B5EF4-FFF2-40B4-BE49-F238E27FC236}">
                  <a16:creationId xmlns:a16="http://schemas.microsoft.com/office/drawing/2014/main" id="{9AA645BD-88D3-6E47-9B48-BE1776D71082}"/>
                </a:ext>
              </a:extLst>
            </p:cNvPr>
            <p:cNvPicPr>
              <a:picLocks noChangeAspect="1"/>
            </p:cNvPicPr>
            <p:nvPr/>
          </p:nvPicPr>
          <p:blipFill>
            <a:blip r:embed="rId4"/>
            <a:stretch>
              <a:fillRect/>
            </a:stretch>
          </p:blipFill>
          <p:spPr>
            <a:xfrm>
              <a:off x="9481918"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31" name="Picture 130" descr="Icon&#10;&#10;Description automatically generated">
              <a:extLst>
                <a:ext uri="{FF2B5EF4-FFF2-40B4-BE49-F238E27FC236}">
                  <a16:creationId xmlns:a16="http://schemas.microsoft.com/office/drawing/2014/main" id="{33B82345-FD5C-8B4D-A20A-B4726E0568F6}"/>
                </a:ext>
              </a:extLst>
            </p:cNvPr>
            <p:cNvPicPr>
              <a:picLocks noChangeAspect="1"/>
            </p:cNvPicPr>
            <p:nvPr/>
          </p:nvPicPr>
          <p:blipFill>
            <a:blip r:embed="rId4"/>
            <a:stretch>
              <a:fillRect/>
            </a:stretch>
          </p:blipFill>
          <p:spPr>
            <a:xfrm>
              <a:off x="10338672"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pic>
          <p:nvPicPr>
            <p:cNvPr id="132" name="Picture 131" descr="Icon&#10;&#10;Description automatically generated">
              <a:extLst>
                <a:ext uri="{FF2B5EF4-FFF2-40B4-BE49-F238E27FC236}">
                  <a16:creationId xmlns:a16="http://schemas.microsoft.com/office/drawing/2014/main" id="{3830EF17-EAAA-3A47-86DC-925AB7E0863E}"/>
                </a:ext>
              </a:extLst>
            </p:cNvPr>
            <p:cNvPicPr>
              <a:picLocks noChangeAspect="1"/>
            </p:cNvPicPr>
            <p:nvPr/>
          </p:nvPicPr>
          <p:blipFill>
            <a:blip r:embed="rId4"/>
            <a:stretch>
              <a:fillRect/>
            </a:stretch>
          </p:blipFill>
          <p:spPr>
            <a:xfrm>
              <a:off x="11195425" y="3365041"/>
              <a:ext cx="346751" cy="346751"/>
            </a:xfrm>
            <a:prstGeom prst="rect">
              <a:avLst/>
            </a:prstGeom>
            <a:ln>
              <a:noFill/>
            </a:ln>
            <a:effectLst>
              <a:softEdge rad="112500"/>
            </a:effectLst>
          </p:spPr>
          <p:style>
            <a:lnRef idx="2">
              <a:schemeClr val="accent6">
                <a:shade val="50000"/>
              </a:schemeClr>
            </a:lnRef>
            <a:fillRef idx="1">
              <a:schemeClr val="accent6"/>
            </a:fillRef>
            <a:effectRef idx="0">
              <a:schemeClr val="accent6"/>
            </a:effectRef>
            <a:fontRef idx="minor">
              <a:schemeClr val="lt1"/>
            </a:fontRef>
          </p:style>
        </p:pic>
      </p:grpSp>
      <p:grpSp>
        <p:nvGrpSpPr>
          <p:cNvPr id="53" name="Group 52">
            <a:extLst>
              <a:ext uri="{FF2B5EF4-FFF2-40B4-BE49-F238E27FC236}">
                <a16:creationId xmlns:a16="http://schemas.microsoft.com/office/drawing/2014/main" id="{EB280DCB-BA42-F443-B660-95BB4E030D89}"/>
              </a:ext>
            </a:extLst>
          </p:cNvPr>
          <p:cNvGrpSpPr/>
          <p:nvPr/>
        </p:nvGrpSpPr>
        <p:grpSpPr>
          <a:xfrm>
            <a:off x="2371845" y="1994443"/>
            <a:ext cx="3339101" cy="755375"/>
            <a:chOff x="2818122" y="1994443"/>
            <a:chExt cx="3339101" cy="755375"/>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984B50E-DFBC-4BC4-99B3-AE93CD42204B}"/>
                    </a:ext>
                  </a:extLst>
                </p:cNvPr>
                <p:cNvSpPr/>
                <p:nvPr/>
              </p:nvSpPr>
              <p:spPr>
                <a:xfrm>
                  <a:off x="2818122"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4" name="Rectangle 3">
                  <a:extLst>
                    <a:ext uri="{FF2B5EF4-FFF2-40B4-BE49-F238E27FC236}">
                      <a16:creationId xmlns:a16="http://schemas.microsoft.com/office/drawing/2014/main" id="{E984B50E-DFBC-4BC4-99B3-AE93CD42204B}"/>
                    </a:ext>
                  </a:extLst>
                </p:cNvPr>
                <p:cNvSpPr>
                  <a:spLocks noRot="1" noChangeAspect="1" noMove="1" noResize="1" noEditPoints="1" noAdjustHandles="1" noChangeArrowheads="1" noChangeShapeType="1" noTextEdit="1"/>
                </p:cNvSpPr>
                <p:nvPr/>
              </p:nvSpPr>
              <p:spPr>
                <a:xfrm>
                  <a:off x="2818122" y="1994443"/>
                  <a:ext cx="602902" cy="55265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602F788-D238-4697-A7BF-EAE8B33452F6}"/>
                    </a:ext>
                  </a:extLst>
                </p:cNvPr>
                <p:cNvSpPr/>
                <p:nvPr/>
              </p:nvSpPr>
              <p:spPr>
                <a:xfrm>
                  <a:off x="3674876"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5" name="Rectangle 4">
                  <a:extLst>
                    <a:ext uri="{FF2B5EF4-FFF2-40B4-BE49-F238E27FC236}">
                      <a16:creationId xmlns:a16="http://schemas.microsoft.com/office/drawing/2014/main" id="{A602F788-D238-4697-A7BF-EAE8B33452F6}"/>
                    </a:ext>
                  </a:extLst>
                </p:cNvPr>
                <p:cNvSpPr>
                  <a:spLocks noRot="1" noChangeAspect="1" noMove="1" noResize="1" noEditPoints="1" noAdjustHandles="1" noChangeArrowheads="1" noChangeShapeType="1" noTextEdit="1"/>
                </p:cNvSpPr>
                <p:nvPr/>
              </p:nvSpPr>
              <p:spPr>
                <a:xfrm>
                  <a:off x="3674876" y="1994443"/>
                  <a:ext cx="602902" cy="552659"/>
                </a:xfrm>
                <a:prstGeom prst="rect">
                  <a:avLst/>
                </a:prstGeom>
                <a:blipFill>
                  <a:blip r:embed="rId21"/>
                  <a:stretch>
                    <a:fillRect/>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910CD80B-5A97-4313-AECC-381203F58184}"/>
                </a:ext>
              </a:extLst>
            </p:cNvPr>
            <p:cNvSpPr/>
            <p:nvPr/>
          </p:nvSpPr>
          <p:spPr>
            <a:xfrm>
              <a:off x="4531630"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B05E1BDB-5842-4016-AE4B-5C4982C6B258}"/>
                    </a:ext>
                  </a:extLst>
                </p:cNvPr>
                <p:cNvSpPr/>
                <p:nvPr/>
              </p:nvSpPr>
              <p:spPr>
                <a:xfrm>
                  <a:off x="5388383"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9" name="Rectangle 8">
                  <a:extLst>
                    <a:ext uri="{FF2B5EF4-FFF2-40B4-BE49-F238E27FC236}">
                      <a16:creationId xmlns:a16="http://schemas.microsoft.com/office/drawing/2014/main" id="{B05E1BDB-5842-4016-AE4B-5C4982C6B258}"/>
                    </a:ext>
                  </a:extLst>
                </p:cNvPr>
                <p:cNvSpPr>
                  <a:spLocks noRot="1" noChangeAspect="1" noMove="1" noResize="1" noEditPoints="1" noAdjustHandles="1" noChangeArrowheads="1" noChangeShapeType="1" noTextEdit="1"/>
                </p:cNvSpPr>
                <p:nvPr/>
              </p:nvSpPr>
              <p:spPr>
                <a:xfrm>
                  <a:off x="5388383" y="1994443"/>
                  <a:ext cx="602902" cy="552659"/>
                </a:xfrm>
                <a:prstGeom prst="rect">
                  <a:avLst/>
                </a:prstGeom>
                <a:blipFill>
                  <a:blip r:embed="rId22"/>
                  <a:stretch>
                    <a:fillRect/>
                  </a:stretch>
                </a:blipFill>
              </p:spPr>
              <p:txBody>
                <a:bodyPr/>
                <a:lstStyle/>
                <a:p>
                  <a:r>
                    <a:rPr lang="en-US">
                      <a:noFill/>
                    </a:rPr>
                    <a:t> </a:t>
                  </a:r>
                </a:p>
              </p:txBody>
            </p:sp>
          </mc:Fallback>
        </mc:AlternateContent>
        <p:pic>
          <p:nvPicPr>
            <p:cNvPr id="134" name="Picture 133" descr="Icon&#10;&#10;Description automatically generated">
              <a:extLst>
                <a:ext uri="{FF2B5EF4-FFF2-40B4-BE49-F238E27FC236}">
                  <a16:creationId xmlns:a16="http://schemas.microsoft.com/office/drawing/2014/main" id="{D83F9C0F-1DCD-2146-996B-5A0021034CEE}"/>
                </a:ext>
              </a:extLst>
            </p:cNvPr>
            <p:cNvPicPr>
              <a:picLocks noChangeAspect="1"/>
            </p:cNvPicPr>
            <p:nvPr/>
          </p:nvPicPr>
          <p:blipFill>
            <a:blip r:embed="rId4"/>
            <a:stretch>
              <a:fillRect/>
            </a:stretch>
          </p:blipFill>
          <p:spPr>
            <a:xfrm>
              <a:off x="3112701" y="2274330"/>
              <a:ext cx="475488" cy="475488"/>
            </a:xfrm>
            <a:prstGeom prst="rect">
              <a:avLst/>
            </a:prstGeom>
            <a:ln>
              <a:noFill/>
            </a:ln>
            <a:effectLst>
              <a:softEdge rad="112500"/>
            </a:effectLst>
          </p:spPr>
        </p:pic>
        <p:pic>
          <p:nvPicPr>
            <p:cNvPr id="135" name="Picture 134" descr="Icon&#10;&#10;Description automatically generated">
              <a:extLst>
                <a:ext uri="{FF2B5EF4-FFF2-40B4-BE49-F238E27FC236}">
                  <a16:creationId xmlns:a16="http://schemas.microsoft.com/office/drawing/2014/main" id="{DAE8DB62-0A40-A64C-9922-EC33DE90346C}"/>
                </a:ext>
              </a:extLst>
            </p:cNvPr>
            <p:cNvPicPr>
              <a:picLocks noChangeAspect="1"/>
            </p:cNvPicPr>
            <p:nvPr/>
          </p:nvPicPr>
          <p:blipFill>
            <a:blip r:embed="rId4"/>
            <a:stretch>
              <a:fillRect/>
            </a:stretch>
          </p:blipFill>
          <p:spPr>
            <a:xfrm>
              <a:off x="3969046" y="2274330"/>
              <a:ext cx="475488" cy="475488"/>
            </a:xfrm>
            <a:prstGeom prst="rect">
              <a:avLst/>
            </a:prstGeom>
            <a:ln>
              <a:noFill/>
            </a:ln>
            <a:effectLst>
              <a:softEdge rad="112500"/>
            </a:effectLst>
          </p:spPr>
        </p:pic>
        <p:pic>
          <p:nvPicPr>
            <p:cNvPr id="136" name="Picture 135" descr="Icon&#10;&#10;Description automatically generated">
              <a:extLst>
                <a:ext uri="{FF2B5EF4-FFF2-40B4-BE49-F238E27FC236}">
                  <a16:creationId xmlns:a16="http://schemas.microsoft.com/office/drawing/2014/main" id="{97D27C27-CAA0-9E40-B9D6-0ACF3141B2C1}"/>
                </a:ext>
              </a:extLst>
            </p:cNvPr>
            <p:cNvPicPr>
              <a:picLocks noChangeAspect="1"/>
            </p:cNvPicPr>
            <p:nvPr/>
          </p:nvPicPr>
          <p:blipFill>
            <a:blip r:embed="rId4"/>
            <a:stretch>
              <a:fillRect/>
            </a:stretch>
          </p:blipFill>
          <p:spPr>
            <a:xfrm>
              <a:off x="4825391" y="2274330"/>
              <a:ext cx="475488" cy="475488"/>
            </a:xfrm>
            <a:prstGeom prst="rect">
              <a:avLst/>
            </a:prstGeom>
            <a:ln>
              <a:noFill/>
            </a:ln>
            <a:effectLst>
              <a:softEdge rad="112500"/>
            </a:effectLst>
          </p:spPr>
        </p:pic>
        <p:pic>
          <p:nvPicPr>
            <p:cNvPr id="137" name="Picture 136" descr="Icon&#10;&#10;Description automatically generated">
              <a:extLst>
                <a:ext uri="{FF2B5EF4-FFF2-40B4-BE49-F238E27FC236}">
                  <a16:creationId xmlns:a16="http://schemas.microsoft.com/office/drawing/2014/main" id="{4161E1F7-A462-8C49-A51A-26038315269C}"/>
                </a:ext>
              </a:extLst>
            </p:cNvPr>
            <p:cNvPicPr>
              <a:picLocks noChangeAspect="1"/>
            </p:cNvPicPr>
            <p:nvPr/>
          </p:nvPicPr>
          <p:blipFill>
            <a:blip r:embed="rId4"/>
            <a:stretch>
              <a:fillRect/>
            </a:stretch>
          </p:blipFill>
          <p:spPr>
            <a:xfrm>
              <a:off x="5681735" y="2274330"/>
              <a:ext cx="475488" cy="475488"/>
            </a:xfrm>
            <a:prstGeom prst="rect">
              <a:avLst/>
            </a:prstGeom>
            <a:ln>
              <a:noFill/>
            </a:ln>
            <a:effectLst>
              <a:softEdge rad="112500"/>
            </a:effectLst>
          </p:spPr>
        </p:pic>
      </p:grpSp>
      <p:grpSp>
        <p:nvGrpSpPr>
          <p:cNvPr id="138" name="Group 137">
            <a:extLst>
              <a:ext uri="{FF2B5EF4-FFF2-40B4-BE49-F238E27FC236}">
                <a16:creationId xmlns:a16="http://schemas.microsoft.com/office/drawing/2014/main" id="{F33D94B9-5AF3-A042-BE39-BB52AEAAD2E5}"/>
              </a:ext>
            </a:extLst>
          </p:cNvPr>
          <p:cNvGrpSpPr/>
          <p:nvPr/>
        </p:nvGrpSpPr>
        <p:grpSpPr>
          <a:xfrm>
            <a:off x="2374373" y="2880167"/>
            <a:ext cx="3339101" cy="755375"/>
            <a:chOff x="2818122" y="1994443"/>
            <a:chExt cx="3339101" cy="755375"/>
          </a:xfrm>
        </p:grpSpPr>
        <mc:AlternateContent xmlns:mc="http://schemas.openxmlformats.org/markup-compatibility/2006" xmlns:a14="http://schemas.microsoft.com/office/drawing/2010/main">
          <mc:Choice Requires="a14">
            <p:sp>
              <p:nvSpPr>
                <p:cNvPr id="139" name="Rectangle 138">
                  <a:extLst>
                    <a:ext uri="{FF2B5EF4-FFF2-40B4-BE49-F238E27FC236}">
                      <a16:creationId xmlns:a16="http://schemas.microsoft.com/office/drawing/2014/main" id="{E95E0E7F-AF5F-BD48-A5D2-97B0D317E15E}"/>
                    </a:ext>
                  </a:extLst>
                </p:cNvPr>
                <p:cNvSpPr/>
                <p:nvPr/>
              </p:nvSpPr>
              <p:spPr>
                <a:xfrm>
                  <a:off x="2818122"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39" name="Rectangle 138">
                  <a:extLst>
                    <a:ext uri="{FF2B5EF4-FFF2-40B4-BE49-F238E27FC236}">
                      <a16:creationId xmlns:a16="http://schemas.microsoft.com/office/drawing/2014/main" id="{E95E0E7F-AF5F-BD48-A5D2-97B0D317E15E}"/>
                    </a:ext>
                  </a:extLst>
                </p:cNvPr>
                <p:cNvSpPr>
                  <a:spLocks noRot="1" noChangeAspect="1" noMove="1" noResize="1" noEditPoints="1" noAdjustHandles="1" noChangeArrowheads="1" noChangeShapeType="1" noTextEdit="1"/>
                </p:cNvSpPr>
                <p:nvPr/>
              </p:nvSpPr>
              <p:spPr>
                <a:xfrm>
                  <a:off x="2818122" y="1994443"/>
                  <a:ext cx="602902" cy="552659"/>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Rectangle 139">
                  <a:extLst>
                    <a:ext uri="{FF2B5EF4-FFF2-40B4-BE49-F238E27FC236}">
                      <a16:creationId xmlns:a16="http://schemas.microsoft.com/office/drawing/2014/main" id="{D325E499-582C-214C-BB8C-9A9B48B7ABA5}"/>
                    </a:ext>
                  </a:extLst>
                </p:cNvPr>
                <p:cNvSpPr/>
                <p:nvPr/>
              </p:nvSpPr>
              <p:spPr>
                <a:xfrm>
                  <a:off x="3674876"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40" name="Rectangle 139">
                  <a:extLst>
                    <a:ext uri="{FF2B5EF4-FFF2-40B4-BE49-F238E27FC236}">
                      <a16:creationId xmlns:a16="http://schemas.microsoft.com/office/drawing/2014/main" id="{D325E499-582C-214C-BB8C-9A9B48B7ABA5}"/>
                    </a:ext>
                  </a:extLst>
                </p:cNvPr>
                <p:cNvSpPr>
                  <a:spLocks noRot="1" noChangeAspect="1" noMove="1" noResize="1" noEditPoints="1" noAdjustHandles="1" noChangeArrowheads="1" noChangeShapeType="1" noTextEdit="1"/>
                </p:cNvSpPr>
                <p:nvPr/>
              </p:nvSpPr>
              <p:spPr>
                <a:xfrm>
                  <a:off x="3674876" y="1994443"/>
                  <a:ext cx="602902" cy="552659"/>
                </a:xfrm>
                <a:prstGeom prst="rect">
                  <a:avLst/>
                </a:prstGeom>
                <a:blipFill>
                  <a:blip r:embed="rId24"/>
                  <a:stretch>
                    <a:fillRect/>
                  </a:stretch>
                </a:blipFill>
              </p:spPr>
              <p:txBody>
                <a:bodyPr/>
                <a:lstStyle/>
                <a:p>
                  <a:r>
                    <a:rPr lang="en-US">
                      <a:noFill/>
                    </a:rPr>
                    <a:t> </a:t>
                  </a:r>
                </a:p>
              </p:txBody>
            </p:sp>
          </mc:Fallback>
        </mc:AlternateContent>
        <p:sp>
          <p:nvSpPr>
            <p:cNvPr id="141" name="Rectangle 140">
              <a:extLst>
                <a:ext uri="{FF2B5EF4-FFF2-40B4-BE49-F238E27FC236}">
                  <a16:creationId xmlns:a16="http://schemas.microsoft.com/office/drawing/2014/main" id="{55FE087C-16E1-3342-A93C-1B879D544725}"/>
                </a:ext>
              </a:extLst>
            </p:cNvPr>
            <p:cNvSpPr/>
            <p:nvPr/>
          </p:nvSpPr>
          <p:spPr>
            <a:xfrm>
              <a:off x="4531630"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142" name="Rectangle 141">
                  <a:extLst>
                    <a:ext uri="{FF2B5EF4-FFF2-40B4-BE49-F238E27FC236}">
                      <a16:creationId xmlns:a16="http://schemas.microsoft.com/office/drawing/2014/main" id="{3A643291-44F0-7942-BCB5-75C033154DAD}"/>
                    </a:ext>
                  </a:extLst>
                </p:cNvPr>
                <p:cNvSpPr/>
                <p:nvPr/>
              </p:nvSpPr>
              <p:spPr>
                <a:xfrm>
                  <a:off x="5388383"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42" name="Rectangle 141">
                  <a:extLst>
                    <a:ext uri="{FF2B5EF4-FFF2-40B4-BE49-F238E27FC236}">
                      <a16:creationId xmlns:a16="http://schemas.microsoft.com/office/drawing/2014/main" id="{3A643291-44F0-7942-BCB5-75C033154DAD}"/>
                    </a:ext>
                  </a:extLst>
                </p:cNvPr>
                <p:cNvSpPr>
                  <a:spLocks noRot="1" noChangeAspect="1" noMove="1" noResize="1" noEditPoints="1" noAdjustHandles="1" noChangeArrowheads="1" noChangeShapeType="1" noTextEdit="1"/>
                </p:cNvSpPr>
                <p:nvPr/>
              </p:nvSpPr>
              <p:spPr>
                <a:xfrm>
                  <a:off x="5388383" y="1994443"/>
                  <a:ext cx="602902" cy="552659"/>
                </a:xfrm>
                <a:prstGeom prst="rect">
                  <a:avLst/>
                </a:prstGeom>
                <a:blipFill>
                  <a:blip r:embed="rId25"/>
                  <a:stretch>
                    <a:fillRect/>
                  </a:stretch>
                </a:blipFill>
              </p:spPr>
              <p:txBody>
                <a:bodyPr/>
                <a:lstStyle/>
                <a:p>
                  <a:r>
                    <a:rPr lang="en-US">
                      <a:noFill/>
                    </a:rPr>
                    <a:t> </a:t>
                  </a:r>
                </a:p>
              </p:txBody>
            </p:sp>
          </mc:Fallback>
        </mc:AlternateContent>
        <p:pic>
          <p:nvPicPr>
            <p:cNvPr id="143" name="Picture 142" descr="Icon&#10;&#10;Description automatically generated">
              <a:extLst>
                <a:ext uri="{FF2B5EF4-FFF2-40B4-BE49-F238E27FC236}">
                  <a16:creationId xmlns:a16="http://schemas.microsoft.com/office/drawing/2014/main" id="{B53F074A-C2A8-DB41-8AA8-432D5879C86A}"/>
                </a:ext>
              </a:extLst>
            </p:cNvPr>
            <p:cNvPicPr>
              <a:picLocks noChangeAspect="1"/>
            </p:cNvPicPr>
            <p:nvPr/>
          </p:nvPicPr>
          <p:blipFill>
            <a:blip r:embed="rId4"/>
            <a:stretch>
              <a:fillRect/>
            </a:stretch>
          </p:blipFill>
          <p:spPr>
            <a:xfrm>
              <a:off x="3112701" y="2274330"/>
              <a:ext cx="475488" cy="475488"/>
            </a:xfrm>
            <a:prstGeom prst="rect">
              <a:avLst/>
            </a:prstGeom>
            <a:ln>
              <a:noFill/>
            </a:ln>
            <a:effectLst>
              <a:softEdge rad="112500"/>
            </a:effectLst>
          </p:spPr>
        </p:pic>
        <p:pic>
          <p:nvPicPr>
            <p:cNvPr id="144" name="Picture 143" descr="Icon&#10;&#10;Description automatically generated">
              <a:extLst>
                <a:ext uri="{FF2B5EF4-FFF2-40B4-BE49-F238E27FC236}">
                  <a16:creationId xmlns:a16="http://schemas.microsoft.com/office/drawing/2014/main" id="{365FD22E-32A6-E64C-B0DD-7E4F0DF32E6D}"/>
                </a:ext>
              </a:extLst>
            </p:cNvPr>
            <p:cNvPicPr>
              <a:picLocks noChangeAspect="1"/>
            </p:cNvPicPr>
            <p:nvPr/>
          </p:nvPicPr>
          <p:blipFill>
            <a:blip r:embed="rId4"/>
            <a:stretch>
              <a:fillRect/>
            </a:stretch>
          </p:blipFill>
          <p:spPr>
            <a:xfrm>
              <a:off x="3969046" y="2274330"/>
              <a:ext cx="475488" cy="475488"/>
            </a:xfrm>
            <a:prstGeom prst="rect">
              <a:avLst/>
            </a:prstGeom>
            <a:ln>
              <a:noFill/>
            </a:ln>
            <a:effectLst>
              <a:softEdge rad="112500"/>
            </a:effectLst>
          </p:spPr>
        </p:pic>
        <p:pic>
          <p:nvPicPr>
            <p:cNvPr id="145" name="Picture 144" descr="Icon&#10;&#10;Description automatically generated">
              <a:extLst>
                <a:ext uri="{FF2B5EF4-FFF2-40B4-BE49-F238E27FC236}">
                  <a16:creationId xmlns:a16="http://schemas.microsoft.com/office/drawing/2014/main" id="{C41AE010-A6DE-1848-8C2E-32AE32CF100F}"/>
                </a:ext>
              </a:extLst>
            </p:cNvPr>
            <p:cNvPicPr>
              <a:picLocks noChangeAspect="1"/>
            </p:cNvPicPr>
            <p:nvPr/>
          </p:nvPicPr>
          <p:blipFill>
            <a:blip r:embed="rId4"/>
            <a:stretch>
              <a:fillRect/>
            </a:stretch>
          </p:blipFill>
          <p:spPr>
            <a:xfrm>
              <a:off x="4825391" y="2274330"/>
              <a:ext cx="475488" cy="475488"/>
            </a:xfrm>
            <a:prstGeom prst="rect">
              <a:avLst/>
            </a:prstGeom>
            <a:ln>
              <a:noFill/>
            </a:ln>
            <a:effectLst>
              <a:softEdge rad="112500"/>
            </a:effectLst>
          </p:spPr>
        </p:pic>
        <p:pic>
          <p:nvPicPr>
            <p:cNvPr id="146" name="Picture 145" descr="Icon&#10;&#10;Description automatically generated">
              <a:extLst>
                <a:ext uri="{FF2B5EF4-FFF2-40B4-BE49-F238E27FC236}">
                  <a16:creationId xmlns:a16="http://schemas.microsoft.com/office/drawing/2014/main" id="{79A899BC-A38C-6141-B3DD-8FDD2AA54001}"/>
                </a:ext>
              </a:extLst>
            </p:cNvPr>
            <p:cNvPicPr>
              <a:picLocks noChangeAspect="1"/>
            </p:cNvPicPr>
            <p:nvPr/>
          </p:nvPicPr>
          <p:blipFill>
            <a:blip r:embed="rId4"/>
            <a:stretch>
              <a:fillRect/>
            </a:stretch>
          </p:blipFill>
          <p:spPr>
            <a:xfrm>
              <a:off x="5681735" y="2274330"/>
              <a:ext cx="475488" cy="475488"/>
            </a:xfrm>
            <a:prstGeom prst="rect">
              <a:avLst/>
            </a:prstGeom>
            <a:ln>
              <a:noFill/>
            </a:ln>
            <a:effectLst>
              <a:softEdge rad="112500"/>
            </a:effectLst>
          </p:spPr>
        </p:pic>
      </p:grpSp>
      <p:grpSp>
        <p:nvGrpSpPr>
          <p:cNvPr id="147" name="Group 146">
            <a:extLst>
              <a:ext uri="{FF2B5EF4-FFF2-40B4-BE49-F238E27FC236}">
                <a16:creationId xmlns:a16="http://schemas.microsoft.com/office/drawing/2014/main" id="{CF5A5824-3F2E-984B-9520-0143A85906DA}"/>
              </a:ext>
            </a:extLst>
          </p:cNvPr>
          <p:cNvGrpSpPr/>
          <p:nvPr/>
        </p:nvGrpSpPr>
        <p:grpSpPr>
          <a:xfrm>
            <a:off x="2371845" y="4601378"/>
            <a:ext cx="3339101" cy="755375"/>
            <a:chOff x="2818122" y="1994443"/>
            <a:chExt cx="3339101" cy="755375"/>
          </a:xfrm>
        </p:grpSpPr>
        <mc:AlternateContent xmlns:mc="http://schemas.openxmlformats.org/markup-compatibility/2006" xmlns:a14="http://schemas.microsoft.com/office/drawing/2010/main">
          <mc:Choice Requires="a14">
            <p:sp>
              <p:nvSpPr>
                <p:cNvPr id="148" name="Rectangle 147">
                  <a:extLst>
                    <a:ext uri="{FF2B5EF4-FFF2-40B4-BE49-F238E27FC236}">
                      <a16:creationId xmlns:a16="http://schemas.microsoft.com/office/drawing/2014/main" id="{FFA8CACE-C63F-094B-8A86-70F1278C8859}"/>
                    </a:ext>
                  </a:extLst>
                </p:cNvPr>
                <p:cNvSpPr/>
                <p:nvPr/>
              </p:nvSpPr>
              <p:spPr>
                <a:xfrm>
                  <a:off x="2818122"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,1</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48" name="Rectangle 147">
                  <a:extLst>
                    <a:ext uri="{FF2B5EF4-FFF2-40B4-BE49-F238E27FC236}">
                      <a16:creationId xmlns:a16="http://schemas.microsoft.com/office/drawing/2014/main" id="{FFA8CACE-C63F-094B-8A86-70F1278C8859}"/>
                    </a:ext>
                  </a:extLst>
                </p:cNvPr>
                <p:cNvSpPr>
                  <a:spLocks noRot="1" noChangeAspect="1" noMove="1" noResize="1" noEditPoints="1" noAdjustHandles="1" noChangeArrowheads="1" noChangeShapeType="1" noTextEdit="1"/>
                </p:cNvSpPr>
                <p:nvPr/>
              </p:nvSpPr>
              <p:spPr>
                <a:xfrm>
                  <a:off x="2818122" y="1994443"/>
                  <a:ext cx="602902" cy="552659"/>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 name="Rectangle 148">
                  <a:extLst>
                    <a:ext uri="{FF2B5EF4-FFF2-40B4-BE49-F238E27FC236}">
                      <a16:creationId xmlns:a16="http://schemas.microsoft.com/office/drawing/2014/main" id="{2D26B515-5960-0841-AC7A-CD649E8BBCCA}"/>
                    </a:ext>
                  </a:extLst>
                </p:cNvPr>
                <p:cNvSpPr/>
                <p:nvPr/>
              </p:nvSpPr>
              <p:spPr>
                <a:xfrm>
                  <a:off x="3674876"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,2</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49" name="Rectangle 148">
                  <a:extLst>
                    <a:ext uri="{FF2B5EF4-FFF2-40B4-BE49-F238E27FC236}">
                      <a16:creationId xmlns:a16="http://schemas.microsoft.com/office/drawing/2014/main" id="{2D26B515-5960-0841-AC7A-CD649E8BBCCA}"/>
                    </a:ext>
                  </a:extLst>
                </p:cNvPr>
                <p:cNvSpPr>
                  <a:spLocks noRot="1" noChangeAspect="1" noMove="1" noResize="1" noEditPoints="1" noAdjustHandles="1" noChangeArrowheads="1" noChangeShapeType="1" noTextEdit="1"/>
                </p:cNvSpPr>
                <p:nvPr/>
              </p:nvSpPr>
              <p:spPr>
                <a:xfrm>
                  <a:off x="3674876" y="1994443"/>
                  <a:ext cx="602902" cy="552659"/>
                </a:xfrm>
                <a:prstGeom prst="rect">
                  <a:avLst/>
                </a:prstGeom>
                <a:blipFill>
                  <a:blip r:embed="rId27"/>
                  <a:stretch>
                    <a:fillRect/>
                  </a:stretch>
                </a:blipFill>
              </p:spPr>
              <p:txBody>
                <a:bodyPr/>
                <a:lstStyle/>
                <a:p>
                  <a:r>
                    <a:rPr lang="en-US">
                      <a:noFill/>
                    </a:rPr>
                    <a:t> </a:t>
                  </a:r>
                </a:p>
              </p:txBody>
            </p:sp>
          </mc:Fallback>
        </mc:AlternateContent>
        <p:sp>
          <p:nvSpPr>
            <p:cNvPr id="150" name="Rectangle 149">
              <a:extLst>
                <a:ext uri="{FF2B5EF4-FFF2-40B4-BE49-F238E27FC236}">
                  <a16:creationId xmlns:a16="http://schemas.microsoft.com/office/drawing/2014/main" id="{5E60E51C-9C99-9E47-8390-7EF6753B0486}"/>
                </a:ext>
              </a:extLst>
            </p:cNvPr>
            <p:cNvSpPr/>
            <p:nvPr/>
          </p:nvSpPr>
          <p:spPr>
            <a:xfrm>
              <a:off x="4531630"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151" name="Rectangle 150">
                  <a:extLst>
                    <a:ext uri="{FF2B5EF4-FFF2-40B4-BE49-F238E27FC236}">
                      <a16:creationId xmlns:a16="http://schemas.microsoft.com/office/drawing/2014/main" id="{5FB3A490-8D3D-974F-8208-9FF3CCF5D5BA}"/>
                    </a:ext>
                  </a:extLst>
                </p:cNvPr>
                <p:cNvSpPr/>
                <p:nvPr/>
              </p:nvSpPr>
              <p:spPr>
                <a:xfrm>
                  <a:off x="5388383" y="1994443"/>
                  <a:ext cx="602902" cy="5526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sub>
                        </m:sSub>
                      </m:oMath>
                    </m:oMathPara>
                  </a14:m>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Choice>
          <mc:Fallback xmlns="">
            <p:sp>
              <p:nvSpPr>
                <p:cNvPr id="151" name="Rectangle 150">
                  <a:extLst>
                    <a:ext uri="{FF2B5EF4-FFF2-40B4-BE49-F238E27FC236}">
                      <a16:creationId xmlns:a16="http://schemas.microsoft.com/office/drawing/2014/main" id="{5FB3A490-8D3D-974F-8208-9FF3CCF5D5BA}"/>
                    </a:ext>
                  </a:extLst>
                </p:cNvPr>
                <p:cNvSpPr>
                  <a:spLocks noRot="1" noChangeAspect="1" noMove="1" noResize="1" noEditPoints="1" noAdjustHandles="1" noChangeArrowheads="1" noChangeShapeType="1" noTextEdit="1"/>
                </p:cNvSpPr>
                <p:nvPr/>
              </p:nvSpPr>
              <p:spPr>
                <a:xfrm>
                  <a:off x="5388383" y="1994443"/>
                  <a:ext cx="602902" cy="552659"/>
                </a:xfrm>
                <a:prstGeom prst="rect">
                  <a:avLst/>
                </a:prstGeom>
                <a:blipFill>
                  <a:blip r:embed="rId28"/>
                  <a:stretch>
                    <a:fillRect/>
                  </a:stretch>
                </a:blipFill>
              </p:spPr>
              <p:txBody>
                <a:bodyPr/>
                <a:lstStyle/>
                <a:p>
                  <a:r>
                    <a:rPr lang="en-US">
                      <a:noFill/>
                    </a:rPr>
                    <a:t> </a:t>
                  </a:r>
                </a:p>
              </p:txBody>
            </p:sp>
          </mc:Fallback>
        </mc:AlternateContent>
        <p:pic>
          <p:nvPicPr>
            <p:cNvPr id="152" name="Picture 151" descr="Icon&#10;&#10;Description automatically generated">
              <a:extLst>
                <a:ext uri="{FF2B5EF4-FFF2-40B4-BE49-F238E27FC236}">
                  <a16:creationId xmlns:a16="http://schemas.microsoft.com/office/drawing/2014/main" id="{9118B031-DCDF-C542-BE98-981C18386685}"/>
                </a:ext>
              </a:extLst>
            </p:cNvPr>
            <p:cNvPicPr>
              <a:picLocks noChangeAspect="1"/>
            </p:cNvPicPr>
            <p:nvPr/>
          </p:nvPicPr>
          <p:blipFill>
            <a:blip r:embed="rId4"/>
            <a:stretch>
              <a:fillRect/>
            </a:stretch>
          </p:blipFill>
          <p:spPr>
            <a:xfrm>
              <a:off x="3112701" y="2274330"/>
              <a:ext cx="475488" cy="475488"/>
            </a:xfrm>
            <a:prstGeom prst="rect">
              <a:avLst/>
            </a:prstGeom>
            <a:ln>
              <a:noFill/>
            </a:ln>
            <a:effectLst>
              <a:softEdge rad="112500"/>
            </a:effectLst>
          </p:spPr>
        </p:pic>
        <p:pic>
          <p:nvPicPr>
            <p:cNvPr id="153" name="Picture 152" descr="Icon&#10;&#10;Description automatically generated">
              <a:extLst>
                <a:ext uri="{FF2B5EF4-FFF2-40B4-BE49-F238E27FC236}">
                  <a16:creationId xmlns:a16="http://schemas.microsoft.com/office/drawing/2014/main" id="{DAF77410-0882-F54E-B019-76135D45AF4D}"/>
                </a:ext>
              </a:extLst>
            </p:cNvPr>
            <p:cNvPicPr>
              <a:picLocks noChangeAspect="1"/>
            </p:cNvPicPr>
            <p:nvPr/>
          </p:nvPicPr>
          <p:blipFill>
            <a:blip r:embed="rId4"/>
            <a:stretch>
              <a:fillRect/>
            </a:stretch>
          </p:blipFill>
          <p:spPr>
            <a:xfrm>
              <a:off x="3969046" y="2274330"/>
              <a:ext cx="475488" cy="475488"/>
            </a:xfrm>
            <a:prstGeom prst="rect">
              <a:avLst/>
            </a:prstGeom>
            <a:ln>
              <a:noFill/>
            </a:ln>
            <a:effectLst>
              <a:softEdge rad="112500"/>
            </a:effectLst>
          </p:spPr>
        </p:pic>
        <p:pic>
          <p:nvPicPr>
            <p:cNvPr id="154" name="Picture 153" descr="Icon&#10;&#10;Description automatically generated">
              <a:extLst>
                <a:ext uri="{FF2B5EF4-FFF2-40B4-BE49-F238E27FC236}">
                  <a16:creationId xmlns:a16="http://schemas.microsoft.com/office/drawing/2014/main" id="{851D12D4-60FF-C347-94AF-246B3643A27B}"/>
                </a:ext>
              </a:extLst>
            </p:cNvPr>
            <p:cNvPicPr>
              <a:picLocks noChangeAspect="1"/>
            </p:cNvPicPr>
            <p:nvPr/>
          </p:nvPicPr>
          <p:blipFill>
            <a:blip r:embed="rId4"/>
            <a:stretch>
              <a:fillRect/>
            </a:stretch>
          </p:blipFill>
          <p:spPr>
            <a:xfrm>
              <a:off x="4825391" y="2274330"/>
              <a:ext cx="475488" cy="475488"/>
            </a:xfrm>
            <a:prstGeom prst="rect">
              <a:avLst/>
            </a:prstGeom>
            <a:ln>
              <a:noFill/>
            </a:ln>
            <a:effectLst>
              <a:softEdge rad="112500"/>
            </a:effectLst>
          </p:spPr>
        </p:pic>
        <p:pic>
          <p:nvPicPr>
            <p:cNvPr id="155" name="Picture 154" descr="Icon&#10;&#10;Description automatically generated">
              <a:extLst>
                <a:ext uri="{FF2B5EF4-FFF2-40B4-BE49-F238E27FC236}">
                  <a16:creationId xmlns:a16="http://schemas.microsoft.com/office/drawing/2014/main" id="{31BE3D2A-B4B3-5946-9646-F2E027D1948A}"/>
                </a:ext>
              </a:extLst>
            </p:cNvPr>
            <p:cNvPicPr>
              <a:picLocks noChangeAspect="1"/>
            </p:cNvPicPr>
            <p:nvPr/>
          </p:nvPicPr>
          <p:blipFill>
            <a:blip r:embed="rId4"/>
            <a:stretch>
              <a:fillRect/>
            </a:stretch>
          </p:blipFill>
          <p:spPr>
            <a:xfrm>
              <a:off x="5681735" y="2274330"/>
              <a:ext cx="475488" cy="475488"/>
            </a:xfrm>
            <a:prstGeom prst="rect">
              <a:avLst/>
            </a:prstGeom>
            <a:ln>
              <a:noFill/>
            </a:ln>
            <a:effectLst>
              <a:softEdge rad="112500"/>
            </a:effectLst>
          </p:spPr>
        </p:pic>
      </p:grpSp>
      <p:sp>
        <p:nvSpPr>
          <p:cNvPr id="11" name="Slide Number Placeholder 10">
            <a:extLst>
              <a:ext uri="{FF2B5EF4-FFF2-40B4-BE49-F238E27FC236}">
                <a16:creationId xmlns:a16="http://schemas.microsoft.com/office/drawing/2014/main" id="{09938470-1D73-1765-08C1-361EA4C52060}"/>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37</a:t>
            </a:fld>
            <a:endParaRPr lang="en-US" dirty="0"/>
          </a:p>
        </p:txBody>
      </p:sp>
    </p:spTree>
    <p:custDataLst>
      <p:tags r:id="rId1"/>
    </p:custDataLst>
    <p:extLst>
      <p:ext uri="{BB962C8B-B14F-4D97-AF65-F5344CB8AC3E}">
        <p14:creationId xmlns:p14="http://schemas.microsoft.com/office/powerpoint/2010/main" val="88925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25FAC0-2E2A-4441-8EEA-C47A7BA01ACE}"/>
                  </a:ext>
                </a:extLst>
              </p:cNvPr>
              <p:cNvSpPr>
                <a:spLocks noGrp="1"/>
              </p:cNvSpPr>
              <p:nvPr>
                <p:ph idx="1"/>
              </p:nvPr>
            </p:nvSpPr>
            <p:spPr/>
            <p:txBody>
              <a:bodyPr/>
              <a:lstStyle/>
              <a:p>
                <a:pPr marL="0" indent="0" algn="ctr">
                  <a:lnSpc>
                    <a:spcPct val="100000"/>
                  </a:lnSpc>
                  <a:buNone/>
                </a:pPr>
                <a:r>
                  <a:rPr lang="en-US" dirty="0"/>
                  <a:t>How to share </a:t>
                </a:r>
                <a14:m>
                  <m:oMath xmlns:m="http://schemas.openxmlformats.org/officeDocument/2006/math">
                    <m:r>
                      <a:rPr lang="en-US" b="1" i="1" smtClean="0">
                        <a:latin typeface="Cambria Math" panose="02040503050406030204" pitchFamily="18" charset="0"/>
                      </a:rPr>
                      <m:t>𝑶</m:t>
                    </m:r>
                    <m:d>
                      <m:dPr>
                        <m:ctrlPr>
                          <a:rPr lang="en-US" b="1" i="1" smtClean="0">
                            <a:latin typeface="Cambria Math" panose="02040503050406030204" pitchFamily="18" charset="0"/>
                          </a:rPr>
                        </m:ctrlPr>
                      </m:dPr>
                      <m:e>
                        <m:r>
                          <a:rPr lang="en-US" b="1" i="1" smtClean="0">
                            <a:latin typeface="Cambria Math" panose="02040503050406030204" pitchFamily="18" charset="0"/>
                          </a:rPr>
                          <m:t>𝒏</m:t>
                        </m:r>
                      </m:e>
                    </m:d>
                  </m:oMath>
                </a14:m>
                <a:r>
                  <a:rPr lang="en-US" dirty="0"/>
                  <a:t> secrets from different servers </a:t>
                </a:r>
                <a:r>
                  <a:rPr lang="en-US" b="1" dirty="0"/>
                  <a:t>without always incurring </a:t>
                </a:r>
                <a14:m>
                  <m:oMath xmlns:m="http://schemas.openxmlformats.org/officeDocument/2006/math">
                    <m:r>
                      <a:rPr lang="en-US" b="1" i="1" smtClean="0">
                        <a:latin typeface="Cambria Math" panose="02040503050406030204" pitchFamily="18" charset="0"/>
                      </a:rPr>
                      <m:t>𝑶</m:t>
                    </m:r>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𝒏</m:t>
                        </m:r>
                      </m:e>
                      <m:sup>
                        <m:r>
                          <a:rPr lang="en-US" b="1" i="1" smtClean="0">
                            <a:latin typeface="Cambria Math" panose="02040503050406030204" pitchFamily="18" charset="0"/>
                          </a:rPr>
                          <m:t>𝟑</m:t>
                        </m:r>
                      </m:sup>
                    </m:sSup>
                    <m:r>
                      <a:rPr lang="en-US" b="1" i="1" smtClean="0">
                        <a:latin typeface="Cambria Math" panose="02040503050406030204" pitchFamily="18" charset="0"/>
                      </a:rPr>
                      <m:t>)</m:t>
                    </m:r>
                  </m:oMath>
                </a14:m>
                <a:r>
                  <a:rPr lang="en-US" b="1" dirty="0"/>
                  <a:t> </a:t>
                </a:r>
                <a:r>
                  <a:rPr lang="en-US" dirty="0"/>
                  <a:t>communication complexity?</a:t>
                </a:r>
              </a:p>
              <a:p>
                <a:pPr lvl="1" algn="ctr">
                  <a:lnSpc>
                    <a:spcPct val="200000"/>
                  </a:lnSpc>
                  <a:buFont typeface="Calibri" panose="020F0502020204030204" pitchFamily="34" charset="0"/>
                  <a:buChar char="×"/>
                </a:pPr>
                <a:r>
                  <a:rPr lang="en-US" sz="2800" b="1" dirty="0">
                    <a:solidFill>
                      <a:srgbClr val="FF0000"/>
                    </a:solidFill>
                  </a:rPr>
                  <a:t>Not possible with current PVSS/SMR constructions</a:t>
                </a:r>
              </a:p>
              <a:p>
                <a:pPr algn="ctr">
                  <a:lnSpc>
                    <a:spcPct val="100000"/>
                  </a:lnSpc>
                  <a:buFont typeface="Wingdings" panose="05000000000000000000" pitchFamily="2" charset="2"/>
                  <a:buChar char="ü"/>
                </a:pPr>
                <a:r>
                  <a:rPr lang="en-US" dirty="0"/>
                  <a:t> 😮‍💨 Use </a:t>
                </a:r>
                <a:r>
                  <a:rPr lang="en-US" b="1" dirty="0">
                    <a:solidFill>
                      <a:schemeClr val="accent6">
                        <a:lumMod val="75000"/>
                      </a:schemeClr>
                    </a:solidFill>
                  </a:rPr>
                  <a:t>our new </a:t>
                </a:r>
                <a:r>
                  <a:rPr lang="en-US" b="1" dirty="0" err="1">
                    <a:solidFill>
                      <a:schemeClr val="accent6">
                        <a:lumMod val="75000"/>
                      </a:schemeClr>
                    </a:solidFill>
                  </a:rPr>
                  <a:t>iVSS</a:t>
                </a:r>
                <a:r>
                  <a:rPr lang="en-US" b="1" dirty="0">
                    <a:solidFill>
                      <a:schemeClr val="accent6">
                        <a:lumMod val="75000"/>
                      </a:schemeClr>
                    </a:solidFill>
                  </a:rPr>
                  <a:t> </a:t>
                </a:r>
                <a:r>
                  <a:rPr lang="en-US" dirty="0"/>
                  <a:t>to get a communication complexity of </a:t>
                </a:r>
                <a14:m>
                  <m:oMath xmlns:m="http://schemas.openxmlformats.org/officeDocument/2006/math">
                    <m:r>
                      <a:rPr lang="en-US" b="1" i="1" smtClean="0">
                        <a:solidFill>
                          <a:schemeClr val="accent6">
                            <a:lumMod val="75000"/>
                          </a:schemeClr>
                        </a:solidFill>
                        <a:latin typeface="Cambria Math" panose="02040503050406030204" pitchFamily="18" charset="0"/>
                      </a:rPr>
                      <m:t>𝑶</m:t>
                    </m:r>
                    <m:r>
                      <a:rPr lang="en-US" b="1" i="1" smtClean="0">
                        <a:solidFill>
                          <a:schemeClr val="accent6">
                            <a:lumMod val="75000"/>
                          </a:schemeClr>
                        </a:solidFill>
                        <a:latin typeface="Cambria Math" panose="02040503050406030204" pitchFamily="18" charset="0"/>
                      </a:rPr>
                      <m:t>(</m:t>
                    </m:r>
                    <m:r>
                      <a:rPr lang="en-US" b="1" i="1" smtClean="0">
                        <a:solidFill>
                          <a:schemeClr val="accent6">
                            <a:lumMod val="75000"/>
                          </a:schemeClr>
                        </a:solidFill>
                        <a:latin typeface="Cambria Math" panose="02040503050406030204" pitchFamily="18" charset="0"/>
                      </a:rPr>
                      <m:t>𝒇</m:t>
                    </m:r>
                    <m:sSup>
                      <m:sSupPr>
                        <m:ctrlPr>
                          <a:rPr lang="en-US" b="1" i="1" smtClean="0">
                            <a:solidFill>
                              <a:schemeClr val="accent6">
                                <a:lumMod val="75000"/>
                              </a:schemeClr>
                            </a:solidFill>
                            <a:latin typeface="Cambria Math" panose="02040503050406030204" pitchFamily="18" charset="0"/>
                          </a:rPr>
                        </m:ctrlPr>
                      </m:sSupPr>
                      <m:e>
                        <m:r>
                          <a:rPr lang="en-US" b="1" i="1" smtClean="0">
                            <a:solidFill>
                              <a:schemeClr val="accent6">
                                <a:lumMod val="75000"/>
                              </a:schemeClr>
                            </a:solidFill>
                            <a:latin typeface="Cambria Math" panose="02040503050406030204" pitchFamily="18" charset="0"/>
                          </a:rPr>
                          <m:t>𝒏</m:t>
                        </m:r>
                      </m:e>
                      <m:sup>
                        <m:r>
                          <a:rPr lang="en-US" b="1" i="1" smtClean="0">
                            <a:solidFill>
                              <a:schemeClr val="accent6">
                                <a:lumMod val="75000"/>
                              </a:schemeClr>
                            </a:solidFill>
                            <a:latin typeface="Cambria Math" panose="02040503050406030204" pitchFamily="18" charset="0"/>
                          </a:rPr>
                          <m:t>𝟐</m:t>
                        </m:r>
                      </m:sup>
                    </m:sSup>
                    <m:r>
                      <a:rPr lang="en-US" b="1" i="1" smtClean="0">
                        <a:solidFill>
                          <a:schemeClr val="accent6">
                            <a:lumMod val="75000"/>
                          </a:schemeClr>
                        </a:solidFill>
                        <a:latin typeface="Cambria Math" panose="02040503050406030204" pitchFamily="18" charset="0"/>
                      </a:rPr>
                      <m:t>)</m:t>
                    </m:r>
                  </m:oMath>
                </a14:m>
                <a:r>
                  <a:rPr lang="en-US" dirty="0"/>
                  <a:t> to share </a:t>
                </a:r>
                <a14:m>
                  <m:oMath xmlns:m="http://schemas.openxmlformats.org/officeDocument/2006/math">
                    <m:r>
                      <a:rPr lang="en-US" b="1" i="1" dirty="0" smtClean="0">
                        <a:latin typeface="Cambria Math" panose="02040503050406030204" pitchFamily="18" charset="0"/>
                      </a:rPr>
                      <m:t>𝑶</m:t>
                    </m:r>
                    <m:r>
                      <a:rPr lang="en-US" b="1" i="1" dirty="0" smtClean="0">
                        <a:latin typeface="Cambria Math" panose="02040503050406030204" pitchFamily="18" charset="0"/>
                      </a:rPr>
                      <m:t>(</m:t>
                    </m:r>
                    <m:r>
                      <a:rPr lang="en-US" b="1" i="1" dirty="0" smtClean="0">
                        <a:latin typeface="Cambria Math" panose="02040503050406030204" pitchFamily="18" charset="0"/>
                      </a:rPr>
                      <m:t>𝒏</m:t>
                    </m:r>
                    <m:r>
                      <a:rPr lang="en-US" b="1" i="1" dirty="0" smtClean="0">
                        <a:latin typeface="Cambria Math" panose="02040503050406030204" pitchFamily="18" charset="0"/>
                      </a:rPr>
                      <m:t>)</m:t>
                    </m:r>
                  </m:oMath>
                </a14:m>
                <a:r>
                  <a:rPr lang="en-US" b="1" dirty="0"/>
                  <a:t> VSS</a:t>
                </a:r>
                <a:r>
                  <a:rPr lang="en-US" dirty="0"/>
                  <a:t> secrets</a:t>
                </a:r>
              </a:p>
            </p:txBody>
          </p:sp>
        </mc:Choice>
        <mc:Fallback xmlns="">
          <p:sp>
            <p:nvSpPr>
              <p:cNvPr id="3" name="Content Placeholder 2">
                <a:extLst>
                  <a:ext uri="{FF2B5EF4-FFF2-40B4-BE49-F238E27FC236}">
                    <a16:creationId xmlns:a16="http://schemas.microsoft.com/office/drawing/2014/main" id="{A225FAC0-2E2A-4441-8EEA-C47A7BA01ACE}"/>
                  </a:ext>
                </a:extLst>
              </p:cNvPr>
              <p:cNvSpPr>
                <a:spLocks noGrp="1" noRot="1" noChangeAspect="1" noMove="1" noResize="1" noEditPoints="1" noAdjustHandles="1" noChangeArrowheads="1" noChangeShapeType="1" noTextEdit="1"/>
              </p:cNvSpPr>
              <p:nvPr>
                <p:ph idx="1"/>
              </p:nvPr>
            </p:nvSpPr>
            <p:spPr>
              <a:blipFill>
                <a:blip r:embed="rId4"/>
                <a:stretch>
                  <a:fillRect t="-1261"/>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B0B9B559-5DF4-7E48-9D61-6C5A9B73C4F2}"/>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BRandPiper</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Slide Number Placeholder 5">
            <a:extLst>
              <a:ext uri="{FF2B5EF4-FFF2-40B4-BE49-F238E27FC236}">
                <a16:creationId xmlns:a16="http://schemas.microsoft.com/office/drawing/2014/main" id="{F9D3F0E8-0BE8-F80B-0403-67CE14C5FE48}"/>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38</a:t>
            </a:fld>
            <a:endParaRPr lang="en-US" dirty="0"/>
          </a:p>
        </p:txBody>
      </p:sp>
    </p:spTree>
    <p:custDataLst>
      <p:tags r:id="rId1"/>
    </p:custDataLst>
    <p:extLst>
      <p:ext uri="{BB962C8B-B14F-4D97-AF65-F5344CB8AC3E}">
        <p14:creationId xmlns:p14="http://schemas.microsoft.com/office/powerpoint/2010/main" val="27183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A picture containing text&#10;&#10;Description automatically generated">
            <a:extLst>
              <a:ext uri="{FF2B5EF4-FFF2-40B4-BE49-F238E27FC236}">
                <a16:creationId xmlns:a16="http://schemas.microsoft.com/office/drawing/2014/main" id="{D8862B79-C768-4CFD-9AA6-31092C88B262}"/>
              </a:ext>
            </a:extLst>
          </p:cNvPr>
          <p:cNvPicPr>
            <a:picLocks noChangeAspect="1"/>
          </p:cNvPicPr>
          <p:nvPr/>
        </p:nvPicPr>
        <p:blipFill>
          <a:blip r:embed="rId4"/>
          <a:stretch>
            <a:fillRect/>
          </a:stretch>
        </p:blipFill>
        <p:spPr>
          <a:xfrm>
            <a:off x="4935449" y="1145513"/>
            <a:ext cx="5915934" cy="5204174"/>
          </a:xfrm>
          <a:prstGeom prst="rect">
            <a:avLst/>
          </a:prstGeom>
        </p:spPr>
      </p:pic>
      <p:pic>
        <p:nvPicPr>
          <p:cNvPr id="60" name="Picture 59" descr="Shape&#10;&#10;Description automatically generated with low confidence">
            <a:extLst>
              <a:ext uri="{FF2B5EF4-FFF2-40B4-BE49-F238E27FC236}">
                <a16:creationId xmlns:a16="http://schemas.microsoft.com/office/drawing/2014/main" id="{7CFF85B9-0D64-462A-ACC4-96404C3FD086}"/>
              </a:ext>
            </a:extLst>
          </p:cNvPr>
          <p:cNvPicPr>
            <a:picLocks noChangeAspect="1"/>
          </p:cNvPicPr>
          <p:nvPr/>
        </p:nvPicPr>
        <p:blipFill>
          <a:blip r:embed="rId5">
            <a:duotone>
              <a:schemeClr val="accent3">
                <a:shade val="45000"/>
                <a:satMod val="135000"/>
              </a:schemeClr>
              <a:prstClr val="white"/>
            </a:duotone>
          </a:blip>
          <a:stretch>
            <a:fillRect/>
          </a:stretch>
        </p:blipFill>
        <p:spPr>
          <a:xfrm>
            <a:off x="1537618" y="1899093"/>
            <a:ext cx="743358" cy="743358"/>
          </a:xfrm>
          <a:prstGeom prst="rect">
            <a:avLst/>
          </a:prstGeom>
          <a:ln>
            <a:noFill/>
          </a:ln>
          <a:effectLst>
            <a:outerShdw blurRad="292100" dist="139700" dir="2700000" algn="tl" rotWithShape="0">
              <a:srgbClr val="333333">
                <a:alpha val="65000"/>
              </a:srgbClr>
            </a:outerShdw>
          </a:effectLst>
        </p:spPr>
      </p:pic>
      <p:pic>
        <p:nvPicPr>
          <p:cNvPr id="61" name="Picture 60" descr="Shape&#10;&#10;Description automatically generated with low confidence">
            <a:extLst>
              <a:ext uri="{FF2B5EF4-FFF2-40B4-BE49-F238E27FC236}">
                <a16:creationId xmlns:a16="http://schemas.microsoft.com/office/drawing/2014/main" id="{20DC412B-DCCC-4CD6-BC18-33004016A296}"/>
              </a:ext>
            </a:extLst>
          </p:cNvPr>
          <p:cNvPicPr>
            <a:picLocks noChangeAspect="1"/>
          </p:cNvPicPr>
          <p:nvPr/>
        </p:nvPicPr>
        <p:blipFill>
          <a:blip r:embed="rId5"/>
          <a:stretch>
            <a:fillRect/>
          </a:stretch>
        </p:blipFill>
        <p:spPr>
          <a:xfrm>
            <a:off x="1537618" y="2771445"/>
            <a:ext cx="743358" cy="743358"/>
          </a:xfrm>
          <a:prstGeom prst="rect">
            <a:avLst/>
          </a:prstGeom>
        </p:spPr>
      </p:pic>
      <p:pic>
        <p:nvPicPr>
          <p:cNvPr id="62" name="Picture 61" descr="Shape&#10;&#10;Description automatically generated with low confidence">
            <a:extLst>
              <a:ext uri="{FF2B5EF4-FFF2-40B4-BE49-F238E27FC236}">
                <a16:creationId xmlns:a16="http://schemas.microsoft.com/office/drawing/2014/main" id="{BBF46B90-3F50-4575-935D-5E294FA425EC}"/>
              </a:ext>
            </a:extLst>
          </p:cNvPr>
          <p:cNvPicPr>
            <a:picLocks noChangeAspect="1"/>
          </p:cNvPicPr>
          <p:nvPr/>
        </p:nvPicPr>
        <p:blipFill>
          <a:blip r:embed="rId5"/>
          <a:stretch>
            <a:fillRect/>
          </a:stretch>
        </p:blipFill>
        <p:spPr>
          <a:xfrm>
            <a:off x="1537618" y="3643797"/>
            <a:ext cx="743358" cy="743358"/>
          </a:xfrm>
          <a:prstGeom prst="rect">
            <a:avLst/>
          </a:prstGeom>
        </p:spPr>
      </p:pic>
      <p:pic>
        <p:nvPicPr>
          <p:cNvPr id="63" name="Picture 62" descr="Shape&#10;&#10;Description automatically generated with low confidence">
            <a:extLst>
              <a:ext uri="{FF2B5EF4-FFF2-40B4-BE49-F238E27FC236}">
                <a16:creationId xmlns:a16="http://schemas.microsoft.com/office/drawing/2014/main" id="{ADCBC9FC-A107-4334-8850-30E67D99F29C}"/>
              </a:ext>
            </a:extLst>
          </p:cNvPr>
          <p:cNvPicPr>
            <a:picLocks noChangeAspect="1"/>
          </p:cNvPicPr>
          <p:nvPr/>
        </p:nvPicPr>
        <p:blipFill>
          <a:blip r:embed="rId5"/>
          <a:stretch>
            <a:fillRect/>
          </a:stretch>
        </p:blipFill>
        <p:spPr>
          <a:xfrm>
            <a:off x="1537618" y="4516149"/>
            <a:ext cx="743358" cy="743358"/>
          </a:xfrm>
          <a:prstGeom prst="rect">
            <a:avLst/>
          </a:prstGeom>
        </p:spPr>
      </p:pic>
      <p:pic>
        <p:nvPicPr>
          <p:cNvPr id="64" name="Picture 63" descr="Shape&#10;&#10;Description automatically generated with low confidence">
            <a:extLst>
              <a:ext uri="{FF2B5EF4-FFF2-40B4-BE49-F238E27FC236}">
                <a16:creationId xmlns:a16="http://schemas.microsoft.com/office/drawing/2014/main" id="{E1CD6BDB-CA3F-4AA5-ABF4-5298CDE47CE1}"/>
              </a:ext>
            </a:extLst>
          </p:cNvPr>
          <p:cNvPicPr>
            <a:picLocks noChangeAspect="1"/>
          </p:cNvPicPr>
          <p:nvPr/>
        </p:nvPicPr>
        <p:blipFill>
          <a:blip r:embed="rId6"/>
          <a:stretch>
            <a:fillRect/>
          </a:stretch>
        </p:blipFill>
        <p:spPr>
          <a:xfrm>
            <a:off x="1974715" y="1658251"/>
            <a:ext cx="612521" cy="612521"/>
          </a:xfrm>
          <a:prstGeom prst="rect">
            <a:avLst/>
          </a:prstGeom>
        </p:spPr>
      </p:pic>
      <p:grpSp>
        <p:nvGrpSpPr>
          <p:cNvPr id="83" name="Group 82">
            <a:extLst>
              <a:ext uri="{FF2B5EF4-FFF2-40B4-BE49-F238E27FC236}">
                <a16:creationId xmlns:a16="http://schemas.microsoft.com/office/drawing/2014/main" id="{28610CBC-6604-411E-A326-1DA051321403}"/>
              </a:ext>
            </a:extLst>
          </p:cNvPr>
          <p:cNvGrpSpPr/>
          <p:nvPr/>
        </p:nvGrpSpPr>
        <p:grpSpPr>
          <a:xfrm>
            <a:off x="5383561" y="1473585"/>
            <a:ext cx="5106918" cy="806499"/>
            <a:chOff x="5383561" y="1473585"/>
            <a:chExt cx="5106918" cy="806499"/>
          </a:xfrm>
        </p:grpSpPr>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3DE9B44-6750-41D9-8D8F-579E0A0229D2}"/>
                    </a:ext>
                  </a:extLst>
                </p:cNvPr>
                <p:cNvSpPr txBox="1"/>
                <p:nvPr/>
              </p:nvSpPr>
              <p:spPr>
                <a:xfrm>
                  <a:off x="5383561" y="1473585"/>
                  <a:ext cx="2267352" cy="381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Commitment to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sub>
                      </m:sSub>
                    </m:oMath>
                  </a14:m>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t>
                  </a:r>
                </a:p>
              </p:txBody>
            </p:sp>
          </mc:Choice>
          <mc:Fallback xmlns="">
            <p:sp>
              <p:nvSpPr>
                <p:cNvPr id="65" name="TextBox 64">
                  <a:extLst>
                    <a:ext uri="{FF2B5EF4-FFF2-40B4-BE49-F238E27FC236}">
                      <a16:creationId xmlns:a16="http://schemas.microsoft.com/office/drawing/2014/main" id="{B3DE9B44-6750-41D9-8D8F-579E0A0229D2}"/>
                    </a:ext>
                  </a:extLst>
                </p:cNvPr>
                <p:cNvSpPr txBox="1">
                  <a:spLocks noRot="1" noChangeAspect="1" noMove="1" noResize="1" noEditPoints="1" noAdjustHandles="1" noChangeArrowheads="1" noChangeShapeType="1" noTextEdit="1"/>
                </p:cNvSpPr>
                <p:nvPr/>
              </p:nvSpPr>
              <p:spPr>
                <a:xfrm>
                  <a:off x="5383561" y="1473585"/>
                  <a:ext cx="2267352" cy="381515"/>
                </a:xfrm>
                <a:prstGeom prst="rect">
                  <a:avLst/>
                </a:prstGeom>
                <a:blipFill>
                  <a:blip r:embed="rId7"/>
                  <a:stretch>
                    <a:fillRect l="-2151" t="-8065" r="-1613"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8D9C3B7-4780-4A4B-9C40-08FA694E876F}"/>
                    </a:ext>
                  </a:extLst>
                </p:cNvPr>
                <p:cNvSpPr txBox="1"/>
                <p:nvPr/>
              </p:nvSpPr>
              <p:spPr>
                <a:xfrm>
                  <a:off x="7855455" y="1491660"/>
                  <a:ext cx="2635024" cy="3815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Commitment to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b>
                      </m:sSub>
                    </m:oMath>
                  </a14:m>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t>
                  </a:r>
                </a:p>
              </p:txBody>
            </p:sp>
          </mc:Choice>
          <mc:Fallback xmlns="">
            <p:sp>
              <p:nvSpPr>
                <p:cNvPr id="67" name="TextBox 66">
                  <a:extLst>
                    <a:ext uri="{FF2B5EF4-FFF2-40B4-BE49-F238E27FC236}">
                      <a16:creationId xmlns:a16="http://schemas.microsoft.com/office/drawing/2014/main" id="{68D9C3B7-4780-4A4B-9C40-08FA694E876F}"/>
                    </a:ext>
                  </a:extLst>
                </p:cNvPr>
                <p:cNvSpPr txBox="1">
                  <a:spLocks noRot="1" noChangeAspect="1" noMove="1" noResize="1" noEditPoints="1" noAdjustHandles="1" noChangeArrowheads="1" noChangeShapeType="1" noTextEdit="1"/>
                </p:cNvSpPr>
                <p:nvPr/>
              </p:nvSpPr>
              <p:spPr>
                <a:xfrm>
                  <a:off x="7855455" y="1491660"/>
                  <a:ext cx="2635024" cy="381515"/>
                </a:xfrm>
                <a:prstGeom prst="rect">
                  <a:avLst/>
                </a:prstGeom>
                <a:blipFill>
                  <a:blip r:embed="rId8"/>
                  <a:stretch>
                    <a:fillRect l="-2083" t="-8065"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9C6F1D8-E5DB-453D-AC28-3EB8BBB88EAC}"/>
                    </a:ext>
                  </a:extLst>
                </p:cNvPr>
                <p:cNvSpPr txBox="1"/>
                <p:nvPr/>
              </p:nvSpPr>
              <p:spPr>
                <a:xfrm>
                  <a:off x="5383561" y="1880494"/>
                  <a:ext cx="2267352" cy="381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Commitment to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b>
                      </m:sSub>
                    </m:oMath>
                  </a14:m>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t>
                  </a:r>
                </a:p>
              </p:txBody>
            </p:sp>
          </mc:Choice>
          <mc:Fallback xmlns="">
            <p:sp>
              <p:nvSpPr>
                <p:cNvPr id="68" name="TextBox 67">
                  <a:extLst>
                    <a:ext uri="{FF2B5EF4-FFF2-40B4-BE49-F238E27FC236}">
                      <a16:creationId xmlns:a16="http://schemas.microsoft.com/office/drawing/2014/main" id="{89C6F1D8-E5DB-453D-AC28-3EB8BBB88EAC}"/>
                    </a:ext>
                  </a:extLst>
                </p:cNvPr>
                <p:cNvSpPr txBox="1">
                  <a:spLocks noRot="1" noChangeAspect="1" noMove="1" noResize="1" noEditPoints="1" noAdjustHandles="1" noChangeArrowheads="1" noChangeShapeType="1" noTextEdit="1"/>
                </p:cNvSpPr>
                <p:nvPr/>
              </p:nvSpPr>
              <p:spPr>
                <a:xfrm>
                  <a:off x="5383561" y="1880494"/>
                  <a:ext cx="2267352" cy="381515"/>
                </a:xfrm>
                <a:prstGeom prst="rect">
                  <a:avLst/>
                </a:prstGeom>
                <a:blipFill>
                  <a:blip r:embed="rId9"/>
                  <a:stretch>
                    <a:fillRect l="-2151" t="-6349" r="-1882"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49EAF5F9-9C92-49DE-A02C-20C671B82FEC}"/>
                    </a:ext>
                  </a:extLst>
                </p:cNvPr>
                <p:cNvSpPr txBox="1"/>
                <p:nvPr/>
              </p:nvSpPr>
              <p:spPr>
                <a:xfrm>
                  <a:off x="7855455" y="1898569"/>
                  <a:ext cx="2635024" cy="3815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Commitment to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𝒏</m:t>
                          </m:r>
                        </m:sub>
                      </m:sSub>
                    </m:oMath>
                  </a14:m>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t>
                  </a:r>
                </a:p>
              </p:txBody>
            </p:sp>
          </mc:Choice>
          <mc:Fallback xmlns="">
            <p:sp>
              <p:nvSpPr>
                <p:cNvPr id="69" name="TextBox 68">
                  <a:extLst>
                    <a:ext uri="{FF2B5EF4-FFF2-40B4-BE49-F238E27FC236}">
                      <a16:creationId xmlns:a16="http://schemas.microsoft.com/office/drawing/2014/main" id="{49EAF5F9-9C92-49DE-A02C-20C671B82FEC}"/>
                    </a:ext>
                  </a:extLst>
                </p:cNvPr>
                <p:cNvSpPr txBox="1">
                  <a:spLocks noRot="1" noChangeAspect="1" noMove="1" noResize="1" noEditPoints="1" noAdjustHandles="1" noChangeArrowheads="1" noChangeShapeType="1" noTextEdit="1"/>
                </p:cNvSpPr>
                <p:nvPr/>
              </p:nvSpPr>
              <p:spPr>
                <a:xfrm>
                  <a:off x="7855455" y="1898569"/>
                  <a:ext cx="2635024" cy="381515"/>
                </a:xfrm>
                <a:prstGeom prst="rect">
                  <a:avLst/>
                </a:prstGeom>
                <a:blipFill>
                  <a:blip r:embed="rId10"/>
                  <a:stretch>
                    <a:fillRect l="-2083" t="-6349" b="-22222"/>
                  </a:stretch>
                </a:blipFill>
              </p:spPr>
              <p:txBody>
                <a:bodyPr/>
                <a:lstStyle/>
                <a:p>
                  <a:r>
                    <a:rPr lang="en-US">
                      <a:noFill/>
                    </a:rPr>
                    <a:t> </a:t>
                  </a:r>
                </a:p>
              </p:txBody>
            </p:sp>
          </mc:Fallback>
        </mc:AlternateContent>
      </p:grpSp>
      <p:cxnSp>
        <p:nvCxnSpPr>
          <p:cNvPr id="71" name="Straight Connector 70">
            <a:extLst>
              <a:ext uri="{FF2B5EF4-FFF2-40B4-BE49-F238E27FC236}">
                <a16:creationId xmlns:a16="http://schemas.microsoft.com/office/drawing/2014/main" id="{F7B9F883-58A2-4C78-B919-73E6184F176D}"/>
              </a:ext>
            </a:extLst>
          </p:cNvPr>
          <p:cNvCxnSpPr>
            <a:cxnSpLocks/>
          </p:cNvCxnSpPr>
          <p:nvPr/>
        </p:nvCxnSpPr>
        <p:spPr>
          <a:xfrm flipV="1">
            <a:off x="5426110" y="2512088"/>
            <a:ext cx="4843305"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463B0EE0-835D-4971-886F-AAB01CDD3463}"/>
              </a:ext>
            </a:extLst>
          </p:cNvPr>
          <p:cNvGrpSpPr/>
          <p:nvPr/>
        </p:nvGrpSpPr>
        <p:grpSpPr>
          <a:xfrm>
            <a:off x="5383561" y="2642451"/>
            <a:ext cx="4326761" cy="369332"/>
            <a:chOff x="5383561" y="2642451"/>
            <a:chExt cx="4326761" cy="369332"/>
          </a:xfrm>
        </p:grpSpPr>
        <p:sp>
          <p:nvSpPr>
            <p:cNvPr id="73" name="TextBox 72">
              <a:extLst>
                <a:ext uri="{FF2B5EF4-FFF2-40B4-BE49-F238E27FC236}">
                  <a16:creationId xmlns:a16="http://schemas.microsoft.com/office/drawing/2014/main" id="{1D597DD7-8981-446A-BCC9-A680E30221FE}"/>
                </a:ext>
              </a:extLst>
            </p:cNvPr>
            <p:cNvSpPr txBox="1"/>
            <p:nvPr/>
          </p:nvSpPr>
          <p:spPr>
            <a:xfrm>
              <a:off x="5383561" y="2642451"/>
              <a:ext cx="18548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Complaint from 2</a:t>
              </a:r>
            </a:p>
          </p:txBody>
        </p:sp>
        <p:sp>
          <p:nvSpPr>
            <p:cNvPr id="75" name="TextBox 74">
              <a:extLst>
                <a:ext uri="{FF2B5EF4-FFF2-40B4-BE49-F238E27FC236}">
                  <a16:creationId xmlns:a16="http://schemas.microsoft.com/office/drawing/2014/main" id="{142C2F2D-6AFA-4ADF-92B6-3FAFD5542183}"/>
                </a:ext>
              </a:extLst>
            </p:cNvPr>
            <p:cNvSpPr txBox="1"/>
            <p:nvPr/>
          </p:nvSpPr>
          <p:spPr>
            <a:xfrm>
              <a:off x="7855455" y="2642451"/>
              <a:ext cx="18548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Complaint from 4</a:t>
              </a:r>
            </a:p>
          </p:txBody>
        </p:sp>
      </p:grpSp>
      <p:cxnSp>
        <p:nvCxnSpPr>
          <p:cNvPr id="76" name="Straight Connector 75">
            <a:extLst>
              <a:ext uri="{FF2B5EF4-FFF2-40B4-BE49-F238E27FC236}">
                <a16:creationId xmlns:a16="http://schemas.microsoft.com/office/drawing/2014/main" id="{0A81D077-9182-4198-B386-B68330975A8C}"/>
              </a:ext>
            </a:extLst>
          </p:cNvPr>
          <p:cNvCxnSpPr>
            <a:cxnSpLocks/>
          </p:cNvCxnSpPr>
          <p:nvPr/>
        </p:nvCxnSpPr>
        <p:spPr>
          <a:xfrm flipV="1">
            <a:off x="5426110" y="3392225"/>
            <a:ext cx="4843305"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1E8FE848-9B84-489E-A6C7-D9B63A04023C}"/>
              </a:ext>
            </a:extLst>
          </p:cNvPr>
          <p:cNvGrpSpPr/>
          <p:nvPr/>
        </p:nvGrpSpPr>
        <p:grpSpPr>
          <a:xfrm>
            <a:off x="5426110" y="3492329"/>
            <a:ext cx="3999941" cy="813389"/>
            <a:chOff x="5426110" y="3492329"/>
            <a:chExt cx="3999941" cy="813389"/>
          </a:xfrm>
        </p:grpSpPr>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9313106-C274-4F1F-B6FC-590B4801AF1E}"/>
                    </a:ext>
                  </a:extLst>
                </p:cNvPr>
                <p:cNvSpPr txBox="1"/>
                <p:nvPr/>
              </p:nvSpPr>
              <p:spPr>
                <a:xfrm>
                  <a:off x="5426110" y="3492329"/>
                  <a:ext cx="3999941" cy="381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Shares for server 2 of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 </m:t>
                      </m:r>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𝒏</m:t>
                          </m:r>
                        </m:sub>
                      </m:sSub>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78" name="TextBox 77">
                  <a:extLst>
                    <a:ext uri="{FF2B5EF4-FFF2-40B4-BE49-F238E27FC236}">
                      <a16:creationId xmlns:a16="http://schemas.microsoft.com/office/drawing/2014/main" id="{99313106-C274-4F1F-B6FC-590B4801AF1E}"/>
                    </a:ext>
                  </a:extLst>
                </p:cNvPr>
                <p:cNvSpPr txBox="1">
                  <a:spLocks noRot="1" noChangeAspect="1" noMove="1" noResize="1" noEditPoints="1" noAdjustHandles="1" noChangeArrowheads="1" noChangeShapeType="1" noTextEdit="1"/>
                </p:cNvSpPr>
                <p:nvPr/>
              </p:nvSpPr>
              <p:spPr>
                <a:xfrm>
                  <a:off x="5426110" y="3492329"/>
                  <a:ext cx="3999941" cy="381515"/>
                </a:xfrm>
                <a:prstGeom prst="rect">
                  <a:avLst/>
                </a:prstGeom>
                <a:blipFill>
                  <a:blip r:embed="rId11"/>
                  <a:stretch>
                    <a:fillRect l="-1220" t="-8065" r="-457"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BFBA72EC-B4A2-4CC3-A636-8C559D2F7A0E}"/>
                    </a:ext>
                  </a:extLst>
                </p:cNvPr>
                <p:cNvSpPr txBox="1"/>
                <p:nvPr/>
              </p:nvSpPr>
              <p:spPr>
                <a:xfrm>
                  <a:off x="5426110" y="3924203"/>
                  <a:ext cx="3999941" cy="381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Shares for server 4 of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b>
                      </m:s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 </m:t>
                      </m:r>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𝒏</m:t>
                          </m:r>
                        </m:sub>
                      </m:sSub>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80" name="TextBox 79">
                  <a:extLst>
                    <a:ext uri="{FF2B5EF4-FFF2-40B4-BE49-F238E27FC236}">
                      <a16:creationId xmlns:a16="http://schemas.microsoft.com/office/drawing/2014/main" id="{BFBA72EC-B4A2-4CC3-A636-8C559D2F7A0E}"/>
                    </a:ext>
                  </a:extLst>
                </p:cNvPr>
                <p:cNvSpPr txBox="1">
                  <a:spLocks noRot="1" noChangeAspect="1" noMove="1" noResize="1" noEditPoints="1" noAdjustHandles="1" noChangeArrowheads="1" noChangeShapeType="1" noTextEdit="1"/>
                </p:cNvSpPr>
                <p:nvPr/>
              </p:nvSpPr>
              <p:spPr>
                <a:xfrm>
                  <a:off x="5426110" y="3924203"/>
                  <a:ext cx="3999941" cy="381515"/>
                </a:xfrm>
                <a:prstGeom prst="rect">
                  <a:avLst/>
                </a:prstGeom>
                <a:blipFill>
                  <a:blip r:embed="rId12"/>
                  <a:stretch>
                    <a:fillRect l="-1220" t="-8065" r="-457" b="-24194"/>
                  </a:stretch>
                </a:blipFill>
              </p:spPr>
              <p:txBody>
                <a:bodyPr/>
                <a:lstStyle/>
                <a:p>
                  <a:r>
                    <a:rPr lang="en-US">
                      <a:noFill/>
                    </a:rPr>
                    <a:t> </a:t>
                  </a:r>
                </a:p>
              </p:txBody>
            </p:sp>
          </mc:Fallback>
        </mc:AlternateContent>
      </p:grpSp>
      <p:cxnSp>
        <p:nvCxnSpPr>
          <p:cNvPr id="81" name="Straight Connector 80">
            <a:extLst>
              <a:ext uri="{FF2B5EF4-FFF2-40B4-BE49-F238E27FC236}">
                <a16:creationId xmlns:a16="http://schemas.microsoft.com/office/drawing/2014/main" id="{D991D8F7-BA9A-4445-A401-3C9DAC1DC075}"/>
              </a:ext>
            </a:extLst>
          </p:cNvPr>
          <p:cNvCxnSpPr>
            <a:cxnSpLocks/>
          </p:cNvCxnSpPr>
          <p:nvPr/>
        </p:nvCxnSpPr>
        <p:spPr>
          <a:xfrm flipV="1">
            <a:off x="5426109" y="4516148"/>
            <a:ext cx="4843305" cy="1"/>
          </a:xfrm>
          <a:prstGeom prst="line">
            <a:avLst/>
          </a:prstGeom>
        </p:spPr>
        <p:style>
          <a:lnRef idx="1">
            <a:schemeClr val="accent1"/>
          </a:lnRef>
          <a:fillRef idx="0">
            <a:schemeClr val="accent1"/>
          </a:fillRef>
          <a:effectRef idx="0">
            <a:schemeClr val="accent1"/>
          </a:effectRef>
          <a:fontRef idx="minor">
            <a:schemeClr val="tx1"/>
          </a:fontRef>
        </p:style>
      </p:cxnSp>
      <p:sp>
        <p:nvSpPr>
          <p:cNvPr id="82" name="Cloud 81">
            <a:extLst>
              <a:ext uri="{FF2B5EF4-FFF2-40B4-BE49-F238E27FC236}">
                <a16:creationId xmlns:a16="http://schemas.microsoft.com/office/drawing/2014/main" id="{BA9D9862-CA33-48E0-B652-7E2D877A60EE}"/>
              </a:ext>
            </a:extLst>
          </p:cNvPr>
          <p:cNvSpPr/>
          <p:nvPr/>
        </p:nvSpPr>
        <p:spPr>
          <a:xfrm>
            <a:off x="2571418" y="1432163"/>
            <a:ext cx="2003127" cy="1537125"/>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Send shares privately</a:t>
            </a:r>
          </a:p>
        </p:txBody>
      </p:sp>
      <mc:AlternateContent xmlns:mc="http://schemas.openxmlformats.org/markup-compatibility/2006" xmlns:a14="http://schemas.microsoft.com/office/drawing/2010/main">
        <mc:Choice Requires="a14">
          <p:sp>
            <p:nvSpPr>
              <p:cNvPr id="86" name="Cloud 85">
                <a:extLst>
                  <a:ext uri="{FF2B5EF4-FFF2-40B4-BE49-F238E27FC236}">
                    <a16:creationId xmlns:a16="http://schemas.microsoft.com/office/drawing/2014/main" id="{0A9EA041-D03E-450E-AD4E-0D0F389E9A8D}"/>
                  </a:ext>
                </a:extLst>
              </p:cNvPr>
              <p:cNvSpPr/>
              <p:nvPr/>
            </p:nvSpPr>
            <p:spPr>
              <a:xfrm>
                <a:off x="3534497" y="2438521"/>
                <a:ext cx="4082960" cy="2489130"/>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Comm. Complexity of </a:t>
                </a:r>
                <a14:m>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𝑂</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𝑓𝑛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on the broadcast channel</a:t>
                </a:r>
              </a:p>
            </p:txBody>
          </p:sp>
        </mc:Choice>
        <mc:Fallback xmlns="">
          <p:sp>
            <p:nvSpPr>
              <p:cNvPr id="86" name="Cloud 85">
                <a:extLst>
                  <a:ext uri="{FF2B5EF4-FFF2-40B4-BE49-F238E27FC236}">
                    <a16:creationId xmlns:a16="http://schemas.microsoft.com/office/drawing/2014/main" id="{0A9EA041-D03E-450E-AD4E-0D0F389E9A8D}"/>
                  </a:ext>
                </a:extLst>
              </p:cNvPr>
              <p:cNvSpPr>
                <a:spLocks noRot="1" noChangeAspect="1" noMove="1" noResize="1" noEditPoints="1" noAdjustHandles="1" noChangeArrowheads="1" noChangeShapeType="1" noTextEdit="1"/>
              </p:cNvSpPr>
              <p:nvPr/>
            </p:nvSpPr>
            <p:spPr>
              <a:xfrm>
                <a:off x="3534497" y="2438521"/>
                <a:ext cx="4082960" cy="2489130"/>
              </a:xfrm>
              <a:prstGeom prst="cloud">
                <a:avLst/>
              </a:prstGeom>
              <a:blipFill>
                <a:blip r:embed="rId13"/>
                <a:stretch>
                  <a:fillRect/>
                </a:stretch>
              </a:blipFill>
            </p:spPr>
            <p:txBody>
              <a:bodyPr/>
              <a:lstStyle/>
              <a:p>
                <a:r>
                  <a:rPr lang="en-US">
                    <a:noFill/>
                  </a:rPr>
                  <a:t> </a:t>
                </a:r>
              </a:p>
            </p:txBody>
          </p:sp>
        </mc:Fallback>
      </mc:AlternateContent>
      <p:sp>
        <p:nvSpPr>
          <p:cNvPr id="26" name="Cloud 25">
            <a:extLst>
              <a:ext uri="{FF2B5EF4-FFF2-40B4-BE49-F238E27FC236}">
                <a16:creationId xmlns:a16="http://schemas.microsoft.com/office/drawing/2014/main" id="{BAF5F9AD-FAC5-5744-9446-5BCCBA20A531}"/>
              </a:ext>
            </a:extLst>
          </p:cNvPr>
          <p:cNvSpPr/>
          <p:nvPr/>
        </p:nvSpPr>
        <p:spPr>
          <a:xfrm>
            <a:off x="8031285" y="187598"/>
            <a:ext cx="4082960" cy="2489130"/>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 message posted on the bulletin board is seen by all the servers instantly.</a:t>
            </a:r>
          </a:p>
        </p:txBody>
      </p:sp>
      <p:sp>
        <p:nvSpPr>
          <p:cNvPr id="28" name="Title 1">
            <a:extLst>
              <a:ext uri="{FF2B5EF4-FFF2-40B4-BE49-F238E27FC236}">
                <a16:creationId xmlns:a16="http://schemas.microsoft.com/office/drawing/2014/main" id="{5283F059-3CD3-2242-8360-E52C97E972C4}"/>
              </a:ext>
            </a:extLst>
          </p:cNvPr>
          <p:cNvSpPr txBox="1">
            <a:spLocks/>
          </p:cNvSpPr>
          <p:nvPr/>
        </p:nvSpPr>
        <p:spPr>
          <a:xfrm>
            <a:off x="990600" y="4195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Traditional VSS (</a:t>
            </a: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eVSS</a:t>
            </a: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a:t>
            </a:r>
          </a:p>
        </p:txBody>
      </p:sp>
      <p:sp>
        <p:nvSpPr>
          <p:cNvPr id="5" name="Slide Number Placeholder 4">
            <a:extLst>
              <a:ext uri="{FF2B5EF4-FFF2-40B4-BE49-F238E27FC236}">
                <a16:creationId xmlns:a16="http://schemas.microsoft.com/office/drawing/2014/main" id="{113C704B-BAFC-C7A5-2040-F88595D1CC02}"/>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39</a:t>
            </a:fld>
            <a:endParaRPr lang="en-US" dirty="0"/>
          </a:p>
        </p:txBody>
      </p:sp>
    </p:spTree>
    <p:custDataLst>
      <p:tags r:id="rId1"/>
    </p:custDataLst>
    <p:extLst>
      <p:ext uri="{BB962C8B-B14F-4D97-AF65-F5344CB8AC3E}">
        <p14:creationId xmlns:p14="http://schemas.microsoft.com/office/powerpoint/2010/main" val="21649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6" grpId="0" animBg="1"/>
      <p:bldP spid="26" grpId="0" animBg="1"/>
      <p:bldP spid="2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0A17-81C4-FC4E-9463-2EF3F438BFF3}"/>
              </a:ext>
            </a:extLst>
          </p:cNvPr>
          <p:cNvSpPr>
            <a:spLocks noGrp="1"/>
          </p:cNvSpPr>
          <p:nvPr>
            <p:ph type="title"/>
          </p:nvPr>
        </p:nvSpPr>
        <p:spPr/>
        <p:txBody>
          <a:bodyPr/>
          <a:lstStyle/>
          <a:p>
            <a:r>
              <a:rPr lang="en-US" dirty="0"/>
              <a:t>Motivation</a:t>
            </a:r>
          </a:p>
        </p:txBody>
      </p:sp>
      <p:pic>
        <p:nvPicPr>
          <p:cNvPr id="15" name="Picture 14" descr="Graphical user interface, text, application&#10;&#10;Description automatically generated">
            <a:extLst>
              <a:ext uri="{FF2B5EF4-FFF2-40B4-BE49-F238E27FC236}">
                <a16:creationId xmlns:a16="http://schemas.microsoft.com/office/drawing/2014/main" id="{E353AAA9-2F37-AD43-AEC6-1EF5FE78C53A}"/>
              </a:ext>
            </a:extLst>
          </p:cNvPr>
          <p:cNvPicPr>
            <a:picLocks noChangeAspect="1"/>
          </p:cNvPicPr>
          <p:nvPr/>
        </p:nvPicPr>
        <p:blipFill>
          <a:blip r:embed="rId2"/>
          <a:stretch>
            <a:fillRect/>
          </a:stretch>
        </p:blipFill>
        <p:spPr>
          <a:xfrm>
            <a:off x="4012905" y="0"/>
            <a:ext cx="7789923" cy="6858000"/>
          </a:xfrm>
          <a:prstGeom prst="rect">
            <a:avLst/>
          </a:prstGeom>
        </p:spPr>
      </p:pic>
      <p:sp>
        <p:nvSpPr>
          <p:cNvPr id="3" name="Rounded Rectangle 2">
            <a:extLst>
              <a:ext uri="{FF2B5EF4-FFF2-40B4-BE49-F238E27FC236}">
                <a16:creationId xmlns:a16="http://schemas.microsoft.com/office/drawing/2014/main" id="{FB0DC4B9-76D4-4146-BBD9-55A2056E56A0}"/>
              </a:ext>
            </a:extLst>
          </p:cNvPr>
          <p:cNvSpPr/>
          <p:nvPr/>
        </p:nvSpPr>
        <p:spPr>
          <a:xfrm>
            <a:off x="981986" y="1690688"/>
            <a:ext cx="2387747" cy="19981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Coin Toss or</a:t>
            </a:r>
          </a:p>
          <a:p>
            <a:pPr algn="ctr"/>
            <a:r>
              <a:rPr lang="en-US" dirty="0"/>
              <a:t>Random Beacon?</a:t>
            </a:r>
          </a:p>
        </p:txBody>
      </p:sp>
      <p:sp>
        <p:nvSpPr>
          <p:cNvPr id="7" name="Rounded Rectangle 6">
            <a:extLst>
              <a:ext uri="{FF2B5EF4-FFF2-40B4-BE49-F238E27FC236}">
                <a16:creationId xmlns:a16="http://schemas.microsoft.com/office/drawing/2014/main" id="{1EF5580E-41F0-7243-904C-62535AD163D3}"/>
              </a:ext>
            </a:extLst>
          </p:cNvPr>
          <p:cNvSpPr/>
          <p:nvPr/>
        </p:nvSpPr>
        <p:spPr>
          <a:xfrm>
            <a:off x="981986" y="3840956"/>
            <a:ext cx="2387747" cy="199813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Beacon Protocol as a Coin-Toss</a:t>
            </a:r>
          </a:p>
        </p:txBody>
      </p:sp>
      <p:sp>
        <p:nvSpPr>
          <p:cNvPr id="9" name="Slide Number Placeholder 8">
            <a:extLst>
              <a:ext uri="{FF2B5EF4-FFF2-40B4-BE49-F238E27FC236}">
                <a16:creationId xmlns:a16="http://schemas.microsoft.com/office/drawing/2014/main" id="{29C6F738-43D5-FD1A-61C7-BBC1B28CCED5}"/>
              </a:ext>
            </a:extLst>
          </p:cNvPr>
          <p:cNvSpPr>
            <a:spLocks noGrp="1"/>
          </p:cNvSpPr>
          <p:nvPr>
            <p:ph type="sldNum" sz="quarter" idx="12"/>
          </p:nvPr>
        </p:nvSpPr>
        <p:spPr/>
        <p:txBody>
          <a:bodyPr/>
          <a:lstStyle/>
          <a:p>
            <a:fld id="{A2CD4435-F189-FF4B-910B-9F1842D32735}" type="slidenum">
              <a:rPr lang="en-US" smtClean="0"/>
              <a:t>4</a:t>
            </a:fld>
            <a:endParaRPr lang="en-US"/>
          </a:p>
        </p:txBody>
      </p:sp>
    </p:spTree>
    <p:extLst>
      <p:ext uri="{BB962C8B-B14F-4D97-AF65-F5344CB8AC3E}">
        <p14:creationId xmlns:p14="http://schemas.microsoft.com/office/powerpoint/2010/main" val="214208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A picture containing text&#10;&#10;Description automatically generated">
            <a:extLst>
              <a:ext uri="{FF2B5EF4-FFF2-40B4-BE49-F238E27FC236}">
                <a16:creationId xmlns:a16="http://schemas.microsoft.com/office/drawing/2014/main" id="{D8862B79-C768-4CFD-9AA6-31092C88B262}"/>
              </a:ext>
            </a:extLst>
          </p:cNvPr>
          <p:cNvPicPr>
            <a:picLocks noChangeAspect="1"/>
          </p:cNvPicPr>
          <p:nvPr/>
        </p:nvPicPr>
        <p:blipFill>
          <a:blip r:embed="rId4"/>
          <a:stretch>
            <a:fillRect/>
          </a:stretch>
        </p:blipFill>
        <p:spPr>
          <a:xfrm>
            <a:off x="4935449" y="1145513"/>
            <a:ext cx="5915934" cy="5204174"/>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8D65FB9-21C7-4BF0-BE6A-EC0CCA85FC70}"/>
                  </a:ext>
                </a:extLst>
              </p:cNvPr>
              <p:cNvSpPr txBox="1"/>
              <p:nvPr/>
            </p:nvSpPr>
            <p:spPr>
              <a:xfrm>
                <a:off x="6151344" y="2773792"/>
                <a:ext cx="320207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Certificate from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servers</a:t>
                </a:r>
              </a:p>
            </p:txBody>
          </p:sp>
        </mc:Choice>
        <mc:Fallback xmlns="">
          <p:sp>
            <p:nvSpPr>
              <p:cNvPr id="23" name="TextBox 22">
                <a:extLst>
                  <a:ext uri="{FF2B5EF4-FFF2-40B4-BE49-F238E27FC236}">
                    <a16:creationId xmlns:a16="http://schemas.microsoft.com/office/drawing/2014/main" id="{E8D65FB9-21C7-4BF0-BE6A-EC0CCA85FC70}"/>
                  </a:ext>
                </a:extLst>
              </p:cNvPr>
              <p:cNvSpPr txBox="1">
                <a:spLocks noRot="1" noChangeAspect="1" noMove="1" noResize="1" noEditPoints="1" noAdjustHandles="1" noChangeArrowheads="1" noChangeShapeType="1" noTextEdit="1"/>
              </p:cNvSpPr>
              <p:nvPr/>
            </p:nvSpPr>
            <p:spPr>
              <a:xfrm>
                <a:off x="6151344" y="2773792"/>
                <a:ext cx="3202075" cy="369332"/>
              </a:xfrm>
              <a:prstGeom prst="rect">
                <a:avLst/>
              </a:prstGeom>
              <a:blipFill>
                <a:blip r:embed="rId5"/>
                <a:stretch>
                  <a:fillRect l="-1524" t="-8197" b="-24590"/>
                </a:stretch>
              </a:blipFill>
            </p:spPr>
            <p:txBody>
              <a:bodyPr/>
              <a:lstStyle/>
              <a:p>
                <a:r>
                  <a:rPr lang="en-US">
                    <a:noFill/>
                  </a:rPr>
                  <a:t> </a:t>
                </a:r>
              </a:p>
            </p:txBody>
          </p:sp>
        </mc:Fallback>
      </mc:AlternateContent>
      <p:pic>
        <p:nvPicPr>
          <p:cNvPr id="60" name="Picture 59" descr="Shape&#10;&#10;Description automatically generated with low confidence">
            <a:extLst>
              <a:ext uri="{FF2B5EF4-FFF2-40B4-BE49-F238E27FC236}">
                <a16:creationId xmlns:a16="http://schemas.microsoft.com/office/drawing/2014/main" id="{7CFF85B9-0D64-462A-ACC4-96404C3FD086}"/>
              </a:ext>
            </a:extLst>
          </p:cNvPr>
          <p:cNvPicPr>
            <a:picLocks noChangeAspect="1"/>
          </p:cNvPicPr>
          <p:nvPr/>
        </p:nvPicPr>
        <p:blipFill>
          <a:blip r:embed="rId6">
            <a:duotone>
              <a:schemeClr val="accent3">
                <a:shade val="45000"/>
                <a:satMod val="135000"/>
              </a:schemeClr>
              <a:prstClr val="white"/>
            </a:duotone>
          </a:blip>
          <a:stretch>
            <a:fillRect/>
          </a:stretch>
        </p:blipFill>
        <p:spPr>
          <a:xfrm>
            <a:off x="1537618" y="1899093"/>
            <a:ext cx="743358" cy="743358"/>
          </a:xfrm>
          <a:prstGeom prst="rect">
            <a:avLst/>
          </a:prstGeom>
          <a:ln>
            <a:noFill/>
          </a:ln>
          <a:effectLst>
            <a:outerShdw blurRad="292100" dist="139700" dir="2700000" algn="tl" rotWithShape="0">
              <a:srgbClr val="333333">
                <a:alpha val="65000"/>
              </a:srgbClr>
            </a:outerShdw>
          </a:effectLst>
        </p:spPr>
      </p:pic>
      <p:pic>
        <p:nvPicPr>
          <p:cNvPr id="61" name="Picture 60" descr="Shape&#10;&#10;Description automatically generated with low confidence">
            <a:extLst>
              <a:ext uri="{FF2B5EF4-FFF2-40B4-BE49-F238E27FC236}">
                <a16:creationId xmlns:a16="http://schemas.microsoft.com/office/drawing/2014/main" id="{20DC412B-DCCC-4CD6-BC18-33004016A296}"/>
              </a:ext>
            </a:extLst>
          </p:cNvPr>
          <p:cNvPicPr>
            <a:picLocks noChangeAspect="1"/>
          </p:cNvPicPr>
          <p:nvPr/>
        </p:nvPicPr>
        <p:blipFill>
          <a:blip r:embed="rId6"/>
          <a:stretch>
            <a:fillRect/>
          </a:stretch>
        </p:blipFill>
        <p:spPr>
          <a:xfrm>
            <a:off x="1537618" y="2771445"/>
            <a:ext cx="743358" cy="743358"/>
          </a:xfrm>
          <a:prstGeom prst="rect">
            <a:avLst/>
          </a:prstGeom>
        </p:spPr>
      </p:pic>
      <p:pic>
        <p:nvPicPr>
          <p:cNvPr id="62" name="Picture 61" descr="Shape&#10;&#10;Description automatically generated with low confidence">
            <a:extLst>
              <a:ext uri="{FF2B5EF4-FFF2-40B4-BE49-F238E27FC236}">
                <a16:creationId xmlns:a16="http://schemas.microsoft.com/office/drawing/2014/main" id="{BBF46B90-3F50-4575-935D-5E294FA425EC}"/>
              </a:ext>
            </a:extLst>
          </p:cNvPr>
          <p:cNvPicPr>
            <a:picLocks noChangeAspect="1"/>
          </p:cNvPicPr>
          <p:nvPr/>
        </p:nvPicPr>
        <p:blipFill>
          <a:blip r:embed="rId6"/>
          <a:stretch>
            <a:fillRect/>
          </a:stretch>
        </p:blipFill>
        <p:spPr>
          <a:xfrm>
            <a:off x="1537618" y="3643797"/>
            <a:ext cx="743358" cy="743358"/>
          </a:xfrm>
          <a:prstGeom prst="rect">
            <a:avLst/>
          </a:prstGeom>
        </p:spPr>
      </p:pic>
      <p:pic>
        <p:nvPicPr>
          <p:cNvPr id="63" name="Picture 62" descr="Shape&#10;&#10;Description automatically generated with low confidence">
            <a:extLst>
              <a:ext uri="{FF2B5EF4-FFF2-40B4-BE49-F238E27FC236}">
                <a16:creationId xmlns:a16="http://schemas.microsoft.com/office/drawing/2014/main" id="{ADCBC9FC-A107-4334-8850-30E67D99F29C}"/>
              </a:ext>
            </a:extLst>
          </p:cNvPr>
          <p:cNvPicPr>
            <a:picLocks noChangeAspect="1"/>
          </p:cNvPicPr>
          <p:nvPr/>
        </p:nvPicPr>
        <p:blipFill>
          <a:blip r:embed="rId6"/>
          <a:stretch>
            <a:fillRect/>
          </a:stretch>
        </p:blipFill>
        <p:spPr>
          <a:xfrm>
            <a:off x="1537618" y="4516149"/>
            <a:ext cx="743358" cy="743358"/>
          </a:xfrm>
          <a:prstGeom prst="rect">
            <a:avLst/>
          </a:prstGeom>
        </p:spPr>
      </p:pic>
      <p:pic>
        <p:nvPicPr>
          <p:cNvPr id="64" name="Picture 63" descr="Shape&#10;&#10;Description automatically generated with low confidence">
            <a:extLst>
              <a:ext uri="{FF2B5EF4-FFF2-40B4-BE49-F238E27FC236}">
                <a16:creationId xmlns:a16="http://schemas.microsoft.com/office/drawing/2014/main" id="{E1CD6BDB-CA3F-4AA5-ABF4-5298CDE47CE1}"/>
              </a:ext>
            </a:extLst>
          </p:cNvPr>
          <p:cNvPicPr>
            <a:picLocks noChangeAspect="1"/>
          </p:cNvPicPr>
          <p:nvPr/>
        </p:nvPicPr>
        <p:blipFill>
          <a:blip r:embed="rId7"/>
          <a:stretch>
            <a:fillRect/>
          </a:stretch>
        </p:blipFill>
        <p:spPr>
          <a:xfrm>
            <a:off x="1974715" y="1658251"/>
            <a:ext cx="612521" cy="612521"/>
          </a:xfrm>
          <a:prstGeom prst="rect">
            <a:avLst/>
          </a:prstGeom>
        </p:spPr>
      </p:pic>
      <p:grpSp>
        <p:nvGrpSpPr>
          <p:cNvPr id="2" name="Group 1">
            <a:extLst>
              <a:ext uri="{FF2B5EF4-FFF2-40B4-BE49-F238E27FC236}">
                <a16:creationId xmlns:a16="http://schemas.microsoft.com/office/drawing/2014/main" id="{6911D88B-01BC-4285-B753-835719877268}"/>
              </a:ext>
            </a:extLst>
          </p:cNvPr>
          <p:cNvGrpSpPr/>
          <p:nvPr/>
        </p:nvGrpSpPr>
        <p:grpSpPr>
          <a:xfrm>
            <a:off x="5383561" y="1473585"/>
            <a:ext cx="5106918" cy="806499"/>
            <a:chOff x="5383561" y="1473585"/>
            <a:chExt cx="5106918" cy="806499"/>
          </a:xfrm>
        </p:grpSpPr>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3DE9B44-6750-41D9-8D8F-579E0A0229D2}"/>
                    </a:ext>
                  </a:extLst>
                </p:cNvPr>
                <p:cNvSpPr txBox="1"/>
                <p:nvPr/>
              </p:nvSpPr>
              <p:spPr>
                <a:xfrm>
                  <a:off x="5383561" y="1473585"/>
                  <a:ext cx="2267352" cy="381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Commitment to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sub>
                      </m:sSub>
                    </m:oMath>
                  </a14:m>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t>
                  </a:r>
                </a:p>
              </p:txBody>
            </p:sp>
          </mc:Choice>
          <mc:Fallback xmlns="">
            <p:sp>
              <p:nvSpPr>
                <p:cNvPr id="65" name="TextBox 64">
                  <a:extLst>
                    <a:ext uri="{FF2B5EF4-FFF2-40B4-BE49-F238E27FC236}">
                      <a16:creationId xmlns:a16="http://schemas.microsoft.com/office/drawing/2014/main" id="{B3DE9B44-6750-41D9-8D8F-579E0A0229D2}"/>
                    </a:ext>
                  </a:extLst>
                </p:cNvPr>
                <p:cNvSpPr txBox="1">
                  <a:spLocks noRot="1" noChangeAspect="1" noMove="1" noResize="1" noEditPoints="1" noAdjustHandles="1" noChangeArrowheads="1" noChangeShapeType="1" noTextEdit="1"/>
                </p:cNvSpPr>
                <p:nvPr/>
              </p:nvSpPr>
              <p:spPr>
                <a:xfrm>
                  <a:off x="5383561" y="1473585"/>
                  <a:ext cx="2267352" cy="381515"/>
                </a:xfrm>
                <a:prstGeom prst="rect">
                  <a:avLst/>
                </a:prstGeom>
                <a:blipFill>
                  <a:blip r:embed="rId8"/>
                  <a:stretch>
                    <a:fillRect l="-2151" t="-8065" r="-1613"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68D9C3B7-4780-4A4B-9C40-08FA694E876F}"/>
                    </a:ext>
                  </a:extLst>
                </p:cNvPr>
                <p:cNvSpPr txBox="1"/>
                <p:nvPr/>
              </p:nvSpPr>
              <p:spPr>
                <a:xfrm>
                  <a:off x="7855455" y="1491660"/>
                  <a:ext cx="2635024" cy="3815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Commitment to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ub>
                      </m:sSub>
                    </m:oMath>
                  </a14:m>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t>
                  </a:r>
                </a:p>
              </p:txBody>
            </p:sp>
          </mc:Choice>
          <mc:Fallback xmlns="">
            <p:sp>
              <p:nvSpPr>
                <p:cNvPr id="67" name="TextBox 66">
                  <a:extLst>
                    <a:ext uri="{FF2B5EF4-FFF2-40B4-BE49-F238E27FC236}">
                      <a16:creationId xmlns:a16="http://schemas.microsoft.com/office/drawing/2014/main" id="{68D9C3B7-4780-4A4B-9C40-08FA694E876F}"/>
                    </a:ext>
                  </a:extLst>
                </p:cNvPr>
                <p:cNvSpPr txBox="1">
                  <a:spLocks noRot="1" noChangeAspect="1" noMove="1" noResize="1" noEditPoints="1" noAdjustHandles="1" noChangeArrowheads="1" noChangeShapeType="1" noTextEdit="1"/>
                </p:cNvSpPr>
                <p:nvPr/>
              </p:nvSpPr>
              <p:spPr>
                <a:xfrm>
                  <a:off x="7855455" y="1491660"/>
                  <a:ext cx="2635024" cy="381515"/>
                </a:xfrm>
                <a:prstGeom prst="rect">
                  <a:avLst/>
                </a:prstGeom>
                <a:blipFill>
                  <a:blip r:embed="rId9"/>
                  <a:stretch>
                    <a:fillRect l="-2083" t="-8065" b="-241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89C6F1D8-E5DB-453D-AC28-3EB8BBB88EAC}"/>
                    </a:ext>
                  </a:extLst>
                </p:cNvPr>
                <p:cNvSpPr txBox="1"/>
                <p:nvPr/>
              </p:nvSpPr>
              <p:spPr>
                <a:xfrm>
                  <a:off x="5383561" y="1880494"/>
                  <a:ext cx="2267352" cy="381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Commitment to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b>
                      </m:sSub>
                    </m:oMath>
                  </a14:m>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t>
                  </a:r>
                </a:p>
              </p:txBody>
            </p:sp>
          </mc:Choice>
          <mc:Fallback xmlns="">
            <p:sp>
              <p:nvSpPr>
                <p:cNvPr id="68" name="TextBox 67">
                  <a:extLst>
                    <a:ext uri="{FF2B5EF4-FFF2-40B4-BE49-F238E27FC236}">
                      <a16:creationId xmlns:a16="http://schemas.microsoft.com/office/drawing/2014/main" id="{89C6F1D8-E5DB-453D-AC28-3EB8BBB88EAC}"/>
                    </a:ext>
                  </a:extLst>
                </p:cNvPr>
                <p:cNvSpPr txBox="1">
                  <a:spLocks noRot="1" noChangeAspect="1" noMove="1" noResize="1" noEditPoints="1" noAdjustHandles="1" noChangeArrowheads="1" noChangeShapeType="1" noTextEdit="1"/>
                </p:cNvSpPr>
                <p:nvPr/>
              </p:nvSpPr>
              <p:spPr>
                <a:xfrm>
                  <a:off x="5383561" y="1880494"/>
                  <a:ext cx="2267352" cy="381515"/>
                </a:xfrm>
                <a:prstGeom prst="rect">
                  <a:avLst/>
                </a:prstGeom>
                <a:blipFill>
                  <a:blip r:embed="rId10"/>
                  <a:stretch>
                    <a:fillRect l="-2151" t="-6349" r="-1882"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49EAF5F9-9C92-49DE-A02C-20C671B82FEC}"/>
                    </a:ext>
                  </a:extLst>
                </p:cNvPr>
                <p:cNvSpPr txBox="1"/>
                <p:nvPr/>
              </p:nvSpPr>
              <p:spPr>
                <a:xfrm>
                  <a:off x="7855455" y="1898569"/>
                  <a:ext cx="2635024" cy="3815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Commitment to (</a:t>
                  </a:r>
                  <a14:m>
                    <m:oMath xmlns:m="http://schemas.openxmlformats.org/officeDocument/2006/math">
                      <m:sSub>
                        <m:sSubPr>
                          <m:ctrlP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𝒓</m:t>
                          </m:r>
                        </m:e>
                        <m:sub>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𝒏</m:t>
                          </m:r>
                        </m:sub>
                      </m:sSub>
                    </m:oMath>
                  </a14:m>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t>
                  </a:r>
                </a:p>
              </p:txBody>
            </p:sp>
          </mc:Choice>
          <mc:Fallback xmlns="">
            <p:sp>
              <p:nvSpPr>
                <p:cNvPr id="69" name="TextBox 68">
                  <a:extLst>
                    <a:ext uri="{FF2B5EF4-FFF2-40B4-BE49-F238E27FC236}">
                      <a16:creationId xmlns:a16="http://schemas.microsoft.com/office/drawing/2014/main" id="{49EAF5F9-9C92-49DE-A02C-20C671B82FEC}"/>
                    </a:ext>
                  </a:extLst>
                </p:cNvPr>
                <p:cNvSpPr txBox="1">
                  <a:spLocks noRot="1" noChangeAspect="1" noMove="1" noResize="1" noEditPoints="1" noAdjustHandles="1" noChangeArrowheads="1" noChangeShapeType="1" noTextEdit="1"/>
                </p:cNvSpPr>
                <p:nvPr/>
              </p:nvSpPr>
              <p:spPr>
                <a:xfrm>
                  <a:off x="7855455" y="1898569"/>
                  <a:ext cx="2635024" cy="381515"/>
                </a:xfrm>
                <a:prstGeom prst="rect">
                  <a:avLst/>
                </a:prstGeom>
                <a:blipFill>
                  <a:blip r:embed="rId11"/>
                  <a:stretch>
                    <a:fillRect l="-2083" t="-6349" b="-22222"/>
                  </a:stretch>
                </a:blipFill>
              </p:spPr>
              <p:txBody>
                <a:bodyPr/>
                <a:lstStyle/>
                <a:p>
                  <a:r>
                    <a:rPr lang="en-US">
                      <a:noFill/>
                    </a:rPr>
                    <a:t> </a:t>
                  </a:r>
                </a:p>
              </p:txBody>
            </p:sp>
          </mc:Fallback>
        </mc:AlternateContent>
      </p:grpSp>
      <p:cxnSp>
        <p:nvCxnSpPr>
          <p:cNvPr id="71" name="Straight Connector 70">
            <a:extLst>
              <a:ext uri="{FF2B5EF4-FFF2-40B4-BE49-F238E27FC236}">
                <a16:creationId xmlns:a16="http://schemas.microsoft.com/office/drawing/2014/main" id="{F7B9F883-58A2-4C78-B919-73E6184F176D}"/>
              </a:ext>
            </a:extLst>
          </p:cNvPr>
          <p:cNvCxnSpPr>
            <a:cxnSpLocks/>
          </p:cNvCxnSpPr>
          <p:nvPr/>
        </p:nvCxnSpPr>
        <p:spPr>
          <a:xfrm flipV="1">
            <a:off x="5426110" y="2512088"/>
            <a:ext cx="484330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A81D077-9182-4198-B386-B68330975A8C}"/>
              </a:ext>
            </a:extLst>
          </p:cNvPr>
          <p:cNvCxnSpPr>
            <a:cxnSpLocks/>
          </p:cNvCxnSpPr>
          <p:nvPr/>
        </p:nvCxnSpPr>
        <p:spPr>
          <a:xfrm flipV="1">
            <a:off x="5426110" y="3392225"/>
            <a:ext cx="4843305" cy="1"/>
          </a:xfrm>
          <a:prstGeom prst="line">
            <a:avLst/>
          </a:prstGeom>
        </p:spPr>
        <p:style>
          <a:lnRef idx="1">
            <a:schemeClr val="accent1"/>
          </a:lnRef>
          <a:fillRef idx="0">
            <a:schemeClr val="accent1"/>
          </a:fillRef>
          <a:effectRef idx="0">
            <a:schemeClr val="accent1"/>
          </a:effectRef>
          <a:fontRef idx="minor">
            <a:schemeClr val="tx1"/>
          </a:fontRef>
        </p:style>
      </p:cxnSp>
      <p:sp>
        <p:nvSpPr>
          <p:cNvPr id="20" name="Cloud 19">
            <a:extLst>
              <a:ext uri="{FF2B5EF4-FFF2-40B4-BE49-F238E27FC236}">
                <a16:creationId xmlns:a16="http://schemas.microsoft.com/office/drawing/2014/main" id="{0B66DE5E-95A4-42D4-A7BB-943AC2AEB0D0}"/>
              </a:ext>
            </a:extLst>
          </p:cNvPr>
          <p:cNvSpPr/>
          <p:nvPr/>
        </p:nvSpPr>
        <p:spPr>
          <a:xfrm>
            <a:off x="2571418" y="1432163"/>
            <a:ext cx="2003127" cy="1537125"/>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Send shares privately</a:t>
            </a:r>
          </a:p>
        </p:txBody>
      </p:sp>
      <p:sp>
        <p:nvSpPr>
          <p:cNvPr id="21" name="Cloud 20">
            <a:extLst>
              <a:ext uri="{FF2B5EF4-FFF2-40B4-BE49-F238E27FC236}">
                <a16:creationId xmlns:a16="http://schemas.microsoft.com/office/drawing/2014/main" id="{ED7D1BF9-6725-4464-A344-445720BDE0FF}"/>
              </a:ext>
            </a:extLst>
          </p:cNvPr>
          <p:cNvSpPr/>
          <p:nvPr/>
        </p:nvSpPr>
        <p:spPr>
          <a:xfrm>
            <a:off x="3572981" y="2969288"/>
            <a:ext cx="4321689" cy="2670914"/>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Send Blames among each other and ask the leader to provide the shares for every received blame.</a:t>
            </a:r>
          </a:p>
        </p:txBody>
      </p:sp>
      <p:sp>
        <p:nvSpPr>
          <p:cNvPr id="22" name="Cloud 21">
            <a:extLst>
              <a:ext uri="{FF2B5EF4-FFF2-40B4-BE49-F238E27FC236}">
                <a16:creationId xmlns:a16="http://schemas.microsoft.com/office/drawing/2014/main" id="{C3F7B3FB-8694-42E9-AA3B-F4C4C2D47AFB}"/>
              </a:ext>
            </a:extLst>
          </p:cNvPr>
          <p:cNvSpPr/>
          <p:nvPr/>
        </p:nvSpPr>
        <p:spPr>
          <a:xfrm>
            <a:off x="3533766" y="2040740"/>
            <a:ext cx="4321689" cy="2670914"/>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Send a signed vote message to the dealer if all blames are resolved by the leader</a:t>
            </a:r>
          </a:p>
        </p:txBody>
      </p:sp>
      <mc:AlternateContent xmlns:mc="http://schemas.openxmlformats.org/markup-compatibility/2006" xmlns:a14="http://schemas.microsoft.com/office/drawing/2010/main">
        <mc:Choice Requires="a14">
          <p:sp>
            <p:nvSpPr>
              <p:cNvPr id="26" name="Cloud 25">
                <a:extLst>
                  <a:ext uri="{FF2B5EF4-FFF2-40B4-BE49-F238E27FC236}">
                    <a16:creationId xmlns:a16="http://schemas.microsoft.com/office/drawing/2014/main" id="{41DA8B42-8B8A-4A09-9608-6F62436A448B}"/>
                  </a:ext>
                </a:extLst>
              </p:cNvPr>
              <p:cNvSpPr/>
              <p:nvPr/>
            </p:nvSpPr>
            <p:spPr>
              <a:xfrm>
                <a:off x="3772495" y="2918997"/>
                <a:ext cx="4082960" cy="2489130"/>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Comm. Complexity of </a:t>
                </a:r>
                <a14:m>
                  <m:oMath xmlns:m="http://schemas.openxmlformats.org/officeDocument/2006/math">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𝑂</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on the broadcast channel, and the vote certificate can be integrated into the SMR</a:t>
                </a:r>
              </a:p>
            </p:txBody>
          </p:sp>
        </mc:Choice>
        <mc:Fallback xmlns="">
          <p:sp>
            <p:nvSpPr>
              <p:cNvPr id="26" name="Cloud 25">
                <a:extLst>
                  <a:ext uri="{FF2B5EF4-FFF2-40B4-BE49-F238E27FC236}">
                    <a16:creationId xmlns:a16="http://schemas.microsoft.com/office/drawing/2014/main" id="{41DA8B42-8B8A-4A09-9608-6F62436A448B}"/>
                  </a:ext>
                </a:extLst>
              </p:cNvPr>
              <p:cNvSpPr>
                <a:spLocks noRot="1" noChangeAspect="1" noMove="1" noResize="1" noEditPoints="1" noAdjustHandles="1" noChangeArrowheads="1" noChangeShapeType="1" noTextEdit="1"/>
              </p:cNvSpPr>
              <p:nvPr/>
            </p:nvSpPr>
            <p:spPr>
              <a:xfrm>
                <a:off x="3772495" y="2918997"/>
                <a:ext cx="4082960" cy="2489130"/>
              </a:xfrm>
              <a:prstGeom prst="cloud">
                <a:avLst/>
              </a:prstGeom>
              <a:blipFill>
                <a:blip r:embed="rId12"/>
                <a:stretch>
                  <a:fillRect/>
                </a:stretch>
              </a:blipFill>
            </p:spPr>
            <p:txBody>
              <a:bodyPr/>
              <a:lstStyle/>
              <a:p>
                <a:r>
                  <a:rPr lang="en-US">
                    <a:noFill/>
                  </a:rPr>
                  <a:t> </a:t>
                </a:r>
              </a:p>
            </p:txBody>
          </p:sp>
        </mc:Fallback>
      </mc:AlternateContent>
      <p:sp>
        <p:nvSpPr>
          <p:cNvPr id="25" name="Title 1">
            <a:extLst>
              <a:ext uri="{FF2B5EF4-FFF2-40B4-BE49-F238E27FC236}">
                <a16:creationId xmlns:a16="http://schemas.microsoft.com/office/drawing/2014/main" id="{359EEED1-A15B-BB4E-A127-51BC60E41039}"/>
              </a:ext>
            </a:extLst>
          </p:cNvPr>
          <p:cNvSpPr txBox="1">
            <a:spLocks/>
          </p:cNvSpPr>
          <p:nvPr/>
        </p:nvSpPr>
        <p:spPr>
          <a:xfrm>
            <a:off x="990600" y="4195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improved VSS (</a:t>
            </a: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iVSS</a:t>
            </a: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a:t>
            </a:r>
          </a:p>
        </p:txBody>
      </p:sp>
      <p:sp>
        <p:nvSpPr>
          <p:cNvPr id="6" name="Slide Number Placeholder 5">
            <a:extLst>
              <a:ext uri="{FF2B5EF4-FFF2-40B4-BE49-F238E27FC236}">
                <a16:creationId xmlns:a16="http://schemas.microsoft.com/office/drawing/2014/main" id="{5105EC5A-2D23-15F6-74EC-7DDA31015D52}"/>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40</a:t>
            </a:fld>
            <a:endParaRPr lang="en-US" dirty="0"/>
          </a:p>
        </p:txBody>
      </p:sp>
    </p:spTree>
    <p:custDataLst>
      <p:tags r:id="rId1"/>
    </p:custDataLst>
    <p:extLst>
      <p:ext uri="{BB962C8B-B14F-4D97-AF65-F5344CB8AC3E}">
        <p14:creationId xmlns:p14="http://schemas.microsoft.com/office/powerpoint/2010/main" val="233619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1"/>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2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0" grpId="0" animBg="1"/>
      <p:bldP spid="21" grpId="0" animBg="1"/>
      <p:bldP spid="21" grpId="1" animBg="1"/>
      <p:bldP spid="22" grpId="0" animBg="1"/>
      <p:bldP spid="22" grpId="1"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216EDE-F1F2-44B0-4A4D-490188DF22FF}"/>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BRandPiper</a:t>
            </a:r>
            <a:endParaRPr lang="en-US" sz="4000" dirty="0">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E5AFF7-A6CB-A6BE-56FF-6EE1DD64D038}"/>
                  </a:ext>
                </a:extLst>
              </p:cNvPr>
              <p:cNvSpPr>
                <a:spLocks noGrp="1"/>
              </p:cNvSpPr>
              <p:nvPr>
                <p:ph idx="1"/>
              </p:nvPr>
            </p:nvSpPr>
            <p:spPr>
              <a:xfrm>
                <a:off x="1367624" y="2490436"/>
                <a:ext cx="9708995" cy="3567173"/>
              </a:xfrm>
            </p:spPr>
            <p:txBody>
              <a:bodyPr anchor="ctr">
                <a:normAutofit/>
              </a:bodyPr>
              <a:lstStyle/>
              <a:p>
                <a:pPr marL="342900" indent="-342900">
                  <a:buFont typeface="Wingdings" panose="05000000000000000000" pitchFamily="2" charset="2"/>
                  <a:buChar char="ü"/>
                </a:pPr>
                <a14:m>
                  <m:oMath xmlns:m="http://schemas.openxmlformats.org/officeDocument/2006/math">
                    <m:r>
                      <a:rPr lang="en-US" sz="2400" i="1" dirty="0">
                        <a:latin typeface="Cambria Math" panose="02040503050406030204" pitchFamily="18" charset="0"/>
                      </a:rPr>
                      <m:t>1</m:t>
                    </m:r>
                  </m:oMath>
                </a14:m>
                <a:r>
                  <a:rPr lang="en-US" sz="2400" dirty="0"/>
                  <a:t>-absolute unpredictable</a:t>
                </a:r>
              </a:p>
              <a:p>
                <a:pPr marL="342900" indent="-342900">
                  <a:buFont typeface="Wingdings" panose="05000000000000000000" pitchFamily="2" charset="2"/>
                  <a:buChar char="ü"/>
                </a:pPr>
                <a:r>
                  <a:rPr lang="en-US" sz="2400" dirty="0"/>
                  <a:t>An adaptive adversary only has an </a:t>
                </a:r>
                <a:r>
                  <a:rPr lang="en-US" sz="2400" b="1" dirty="0">
                    <a:solidFill>
                      <a:schemeClr val="accent6">
                        <a:lumMod val="75000"/>
                      </a:schemeClr>
                    </a:solidFill>
                  </a:rPr>
                  <a:t>advantage of </a:t>
                </a:r>
                <a14:m>
                  <m:oMath xmlns:m="http://schemas.openxmlformats.org/officeDocument/2006/math">
                    <m:r>
                      <a:rPr lang="en-US" sz="2400" b="1" i="1">
                        <a:solidFill>
                          <a:schemeClr val="accent6">
                            <a:lumMod val="75000"/>
                          </a:schemeClr>
                        </a:solidFill>
                        <a:latin typeface="Cambria Math" panose="02040503050406030204" pitchFamily="18" charset="0"/>
                      </a:rPr>
                      <m:t>𝟐</m:t>
                    </m:r>
                    <m:r>
                      <a:rPr lang="en-US" sz="2400" b="1">
                        <a:solidFill>
                          <a:schemeClr val="accent6">
                            <a:lumMod val="75000"/>
                          </a:schemeClr>
                        </a:solidFill>
                        <a:latin typeface="Cambria Math" panose="02040503050406030204" pitchFamily="18" charset="0"/>
                      </a:rPr>
                      <m:t>𝚫</m:t>
                    </m:r>
                  </m:oMath>
                </a14:m>
                <a:r>
                  <a:rPr lang="en-US" sz="2400" dirty="0">
                    <a:solidFill>
                      <a:schemeClr val="accent6">
                        <a:lumMod val="75000"/>
                      </a:schemeClr>
                    </a:solidFill>
                  </a:rPr>
                  <a:t> </a:t>
                </a:r>
                <a:r>
                  <a:rPr lang="en-US" sz="2400" dirty="0"/>
                  <a:t>at any time</a:t>
                </a:r>
              </a:p>
              <a:p>
                <a:pPr marL="342900" indent="-342900">
                  <a:buFont typeface="Wingdings" panose="05000000000000000000" pitchFamily="2" charset="2"/>
                  <a:buChar char="ü"/>
                </a:pPr>
                <a:r>
                  <a:rPr lang="en-US" sz="2400" b="1" dirty="0">
                    <a:solidFill>
                      <a:schemeClr val="accent6">
                        <a:lumMod val="75000"/>
                      </a:schemeClr>
                    </a:solidFill>
                  </a:rPr>
                  <a:t>Best-case</a:t>
                </a:r>
                <a:r>
                  <a:rPr lang="en-US" sz="2400" b="1" dirty="0"/>
                  <a:t> </a:t>
                </a:r>
                <a:r>
                  <a:rPr lang="en-US" sz="2400" dirty="0"/>
                  <a:t>communication complexity is </a:t>
                </a:r>
                <a:r>
                  <a:rPr lang="en-US" sz="2400" i="1" dirty="0">
                    <a:solidFill>
                      <a:srgbClr val="FF0000"/>
                    </a:solidFill>
                  </a:rPr>
                  <a:t>amortized</a:t>
                </a:r>
                <a:r>
                  <a:rPr lang="en-US" sz="2400" dirty="0"/>
                  <a:t> </a:t>
                </a:r>
                <a14:m>
                  <m:oMath xmlns:m="http://schemas.openxmlformats.org/officeDocument/2006/math">
                    <m:r>
                      <a:rPr lang="en-US" sz="2400" b="1" i="1">
                        <a:solidFill>
                          <a:schemeClr val="accent6">
                            <a:lumMod val="75000"/>
                          </a:schemeClr>
                        </a:solidFill>
                        <a:latin typeface="Cambria Math" panose="02040503050406030204" pitchFamily="18" charset="0"/>
                      </a:rPr>
                      <m:t>𝑶</m:t>
                    </m:r>
                    <m:r>
                      <a:rPr lang="en-US" sz="2400" b="1" i="1">
                        <a:solidFill>
                          <a:schemeClr val="accent6">
                            <a:lumMod val="75000"/>
                          </a:schemeClr>
                        </a:solidFill>
                        <a:latin typeface="Cambria Math" panose="02040503050406030204" pitchFamily="18" charset="0"/>
                      </a:rPr>
                      <m:t>(</m:t>
                    </m:r>
                    <m:sSup>
                      <m:sSupPr>
                        <m:ctrlPr>
                          <a:rPr lang="en-US" sz="2400" b="1" i="1">
                            <a:solidFill>
                              <a:schemeClr val="accent6">
                                <a:lumMod val="75000"/>
                              </a:schemeClr>
                            </a:solidFill>
                            <a:latin typeface="Cambria Math" panose="02040503050406030204" pitchFamily="18" charset="0"/>
                          </a:rPr>
                        </m:ctrlPr>
                      </m:sSupPr>
                      <m:e>
                        <m:r>
                          <a:rPr lang="en-US" sz="2400" b="1" i="1">
                            <a:solidFill>
                              <a:schemeClr val="accent6">
                                <a:lumMod val="75000"/>
                              </a:schemeClr>
                            </a:solidFill>
                            <a:latin typeface="Cambria Math" panose="02040503050406030204" pitchFamily="18" charset="0"/>
                          </a:rPr>
                          <m:t>𝒏</m:t>
                        </m:r>
                      </m:e>
                      <m:sup>
                        <m:r>
                          <a:rPr lang="en-US" sz="2400" b="1" i="1">
                            <a:solidFill>
                              <a:schemeClr val="accent6">
                                <a:lumMod val="75000"/>
                              </a:schemeClr>
                            </a:solidFill>
                            <a:latin typeface="Cambria Math" panose="02040503050406030204" pitchFamily="18" charset="0"/>
                          </a:rPr>
                          <m:t>𝟐</m:t>
                        </m:r>
                      </m:sup>
                    </m:sSup>
                    <m:r>
                      <a:rPr lang="en-US" sz="2400" b="1" i="1">
                        <a:solidFill>
                          <a:schemeClr val="accent6">
                            <a:lumMod val="75000"/>
                          </a:schemeClr>
                        </a:solidFill>
                        <a:latin typeface="Cambria Math" panose="02040503050406030204" pitchFamily="18" charset="0"/>
                      </a:rPr>
                      <m:t>)</m:t>
                    </m:r>
                  </m:oMath>
                </a14:m>
                <a:r>
                  <a:rPr lang="en-US" sz="2400" b="1" dirty="0">
                    <a:solidFill>
                      <a:schemeClr val="accent6">
                        <a:lumMod val="75000"/>
                      </a:schemeClr>
                    </a:solidFill>
                  </a:rPr>
                  <a:t> </a:t>
                </a:r>
                <a:r>
                  <a:rPr lang="en-US" sz="2400" dirty="0"/>
                  <a:t>when </a:t>
                </a:r>
                <a14:m>
                  <m:oMath xmlns:m="http://schemas.openxmlformats.org/officeDocument/2006/math">
                    <m:r>
                      <a:rPr lang="en-US" sz="2400" b="1" i="1">
                        <a:solidFill>
                          <a:schemeClr val="accent6">
                            <a:lumMod val="75000"/>
                          </a:schemeClr>
                        </a:solidFill>
                        <a:latin typeface="Cambria Math" panose="02040503050406030204" pitchFamily="18" charset="0"/>
                      </a:rPr>
                      <m:t>𝒇</m:t>
                    </m:r>
                    <m:r>
                      <a:rPr lang="en-US" sz="2400" b="1" i="1">
                        <a:solidFill>
                          <a:schemeClr val="accent6">
                            <a:lumMod val="75000"/>
                          </a:schemeClr>
                        </a:solidFill>
                        <a:latin typeface="Cambria Math" panose="02040503050406030204" pitchFamily="18" charset="0"/>
                      </a:rPr>
                      <m:t>=</m:t>
                    </m:r>
                    <m:r>
                      <a:rPr lang="en-US" sz="2400" b="1" i="1">
                        <a:solidFill>
                          <a:schemeClr val="accent6">
                            <a:lumMod val="75000"/>
                          </a:schemeClr>
                        </a:solidFill>
                        <a:latin typeface="Cambria Math" panose="02040503050406030204" pitchFamily="18" charset="0"/>
                      </a:rPr>
                      <m:t>𝑶</m:t>
                    </m:r>
                    <m:r>
                      <a:rPr lang="en-US" sz="2400" b="1" i="1">
                        <a:solidFill>
                          <a:schemeClr val="accent6">
                            <a:lumMod val="75000"/>
                          </a:schemeClr>
                        </a:solidFill>
                        <a:latin typeface="Cambria Math" panose="02040503050406030204" pitchFamily="18" charset="0"/>
                      </a:rPr>
                      <m:t>(</m:t>
                    </m:r>
                    <m:r>
                      <a:rPr lang="en-US" sz="2400" b="1" i="1">
                        <a:solidFill>
                          <a:schemeClr val="accent6">
                            <a:lumMod val="75000"/>
                          </a:schemeClr>
                        </a:solidFill>
                        <a:latin typeface="Cambria Math" panose="02040503050406030204" pitchFamily="18" charset="0"/>
                      </a:rPr>
                      <m:t>𝟏</m:t>
                    </m:r>
                    <m:r>
                      <a:rPr lang="en-US" sz="2400" b="1" i="1">
                        <a:solidFill>
                          <a:schemeClr val="accent6">
                            <a:lumMod val="75000"/>
                          </a:schemeClr>
                        </a:solidFill>
                        <a:latin typeface="Cambria Math" panose="02040503050406030204" pitchFamily="18" charset="0"/>
                      </a:rPr>
                      <m:t>)</m:t>
                    </m:r>
                  </m:oMath>
                </a14:m>
                <a:endParaRPr lang="en-US" sz="2400" b="1" dirty="0">
                  <a:solidFill>
                    <a:schemeClr val="accent6">
                      <a:lumMod val="75000"/>
                    </a:schemeClr>
                  </a:solidFill>
                </a:endParaRPr>
              </a:p>
              <a:p>
                <a:pPr marL="342900" indent="-342900">
                  <a:buFont typeface="Wingdings" panose="05000000000000000000" pitchFamily="2" charset="2"/>
                  <a:buChar char="ü"/>
                </a:pPr>
                <a:r>
                  <a:rPr lang="en-US" sz="2400" b="1" dirty="0">
                    <a:solidFill>
                      <a:srgbClr val="FF0000"/>
                    </a:solidFill>
                  </a:rPr>
                  <a:t>Worst-case</a:t>
                </a:r>
                <a:r>
                  <a:rPr lang="en-US" sz="2400" dirty="0"/>
                  <a:t> communication complexity is </a:t>
                </a:r>
                <a14:m>
                  <m:oMath xmlns:m="http://schemas.openxmlformats.org/officeDocument/2006/math">
                    <m:r>
                      <a:rPr lang="en-US" sz="2400" b="1" i="1">
                        <a:solidFill>
                          <a:srgbClr val="FF0000"/>
                        </a:solidFill>
                        <a:latin typeface="Cambria Math" panose="02040503050406030204" pitchFamily="18" charset="0"/>
                      </a:rPr>
                      <m:t>𝑶</m:t>
                    </m:r>
                    <m:r>
                      <a:rPr lang="en-US" sz="2400" b="1" i="1">
                        <a:solidFill>
                          <a:srgbClr val="FF0000"/>
                        </a:solidFill>
                        <a:latin typeface="Cambria Math" panose="02040503050406030204" pitchFamily="18" charset="0"/>
                      </a:rPr>
                      <m:t>(</m:t>
                    </m:r>
                    <m:sSup>
                      <m:sSupPr>
                        <m:ctrlPr>
                          <a:rPr lang="en-US" sz="2400" b="1" i="1">
                            <a:solidFill>
                              <a:srgbClr val="FF0000"/>
                            </a:solidFill>
                            <a:latin typeface="Cambria Math" panose="02040503050406030204" pitchFamily="18" charset="0"/>
                          </a:rPr>
                        </m:ctrlPr>
                      </m:sSupPr>
                      <m:e>
                        <m:r>
                          <a:rPr lang="en-US" sz="2400" b="1" i="1">
                            <a:solidFill>
                              <a:srgbClr val="FF0000"/>
                            </a:solidFill>
                            <a:latin typeface="Cambria Math" panose="02040503050406030204" pitchFamily="18" charset="0"/>
                          </a:rPr>
                          <m:t>𝒏</m:t>
                        </m:r>
                      </m:e>
                      <m:sup>
                        <m:r>
                          <a:rPr lang="en-US" sz="2400" b="1" i="1">
                            <a:solidFill>
                              <a:srgbClr val="FF0000"/>
                            </a:solidFill>
                            <a:latin typeface="Cambria Math" panose="02040503050406030204" pitchFamily="18" charset="0"/>
                          </a:rPr>
                          <m:t>𝟑</m:t>
                        </m:r>
                      </m:sup>
                    </m:sSup>
                    <m:r>
                      <a:rPr lang="en-US" sz="2400" b="1" i="1">
                        <a:solidFill>
                          <a:srgbClr val="FF0000"/>
                        </a:solidFill>
                        <a:latin typeface="Cambria Math" panose="02040503050406030204" pitchFamily="18" charset="0"/>
                      </a:rPr>
                      <m:t>)</m:t>
                    </m:r>
                  </m:oMath>
                </a14:m>
                <a:endParaRPr lang="en-US" sz="2400" b="1" dirty="0">
                  <a:solidFill>
                    <a:srgbClr val="FF0000"/>
                  </a:solidFill>
                </a:endParaRPr>
              </a:p>
            </p:txBody>
          </p:sp>
        </mc:Choice>
        <mc:Fallback xmlns="">
          <p:sp>
            <p:nvSpPr>
              <p:cNvPr id="3" name="Content Placeholder 2">
                <a:extLst>
                  <a:ext uri="{FF2B5EF4-FFF2-40B4-BE49-F238E27FC236}">
                    <a16:creationId xmlns:a16="http://schemas.microsoft.com/office/drawing/2014/main" id="{AFE5AFF7-A6CB-A6BE-56FF-6EE1DD64D038}"/>
                  </a:ext>
                </a:extLst>
              </p:cNvPr>
              <p:cNvSpPr>
                <a:spLocks noGrp="1" noRot="1" noChangeAspect="1" noMove="1" noResize="1" noEditPoints="1" noAdjustHandles="1" noChangeArrowheads="1" noChangeShapeType="1" noTextEdit="1"/>
              </p:cNvSpPr>
              <p:nvPr>
                <p:ph idx="1"/>
              </p:nvPr>
            </p:nvSpPr>
            <p:spPr>
              <a:xfrm>
                <a:off x="1367624" y="2490436"/>
                <a:ext cx="9708995" cy="3567173"/>
              </a:xfrm>
              <a:blipFill>
                <a:blip r:embed="rId2"/>
                <a:stretch>
                  <a:fillRect l="-816"/>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9C87E13C-4CC3-F35C-7A46-24A9EC0A4E4C}"/>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41</a:t>
            </a:fld>
            <a:endParaRPr lang="en-US" dirty="0"/>
          </a:p>
        </p:txBody>
      </p:sp>
    </p:spTree>
    <p:extLst>
      <p:ext uri="{BB962C8B-B14F-4D97-AF65-F5344CB8AC3E}">
        <p14:creationId xmlns:p14="http://schemas.microsoft.com/office/powerpoint/2010/main" val="281079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976E0F-8142-1E57-2F65-7ECCA9F13DB5}"/>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b="1" dirty="0" err="1">
                <a:solidFill>
                  <a:srgbClr val="FFFFFF"/>
                </a:solidFill>
              </a:rPr>
              <a:t>OptRand</a:t>
            </a:r>
            <a:endParaRPr lang="en-US" sz="6000" b="1"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4D8BF923-41CE-0FBB-D319-76DB1A55958C}"/>
              </a:ext>
            </a:extLst>
          </p:cNvPr>
          <p:cNvSpPr>
            <a:spLocks noGrp="1"/>
          </p:cNvSpPr>
          <p:nvPr>
            <p:ph type="body" idx="1"/>
          </p:nvPr>
        </p:nvSpPr>
        <p:spPr>
          <a:xfrm>
            <a:off x="1848465" y="5258851"/>
            <a:ext cx="8495070" cy="904005"/>
          </a:xfrm>
        </p:spPr>
        <p:txBody>
          <a:bodyPr vert="horz" lIns="91440" tIns="45720" rIns="91440" bIns="45720" rtlCol="0">
            <a:normAutofit/>
          </a:bodyPr>
          <a:lstStyle/>
          <a:p>
            <a:pPr algn="ctr"/>
            <a:r>
              <a:rPr lang="en-US" sz="2400" b="1" dirty="0">
                <a:solidFill>
                  <a:srgbClr val="FFFFFF"/>
                </a:solidFill>
              </a:rPr>
              <a:t>Synchronous, always unpredictable r</a:t>
            </a:r>
            <a:r>
              <a:rPr lang="en-US" sz="2400" b="1" kern="1200" dirty="0">
                <a:solidFill>
                  <a:srgbClr val="FFFFFF"/>
                </a:solidFill>
                <a:latin typeface="+mn-lt"/>
                <a:ea typeface="+mn-ea"/>
                <a:cs typeface="+mn-cs"/>
              </a:rPr>
              <a:t>andom beacon</a:t>
            </a:r>
          </a:p>
        </p:txBody>
      </p:sp>
      <p:sp>
        <p:nvSpPr>
          <p:cNvPr id="14" name="Oval 13">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ice with solid fill">
            <a:extLst>
              <a:ext uri="{FF2B5EF4-FFF2-40B4-BE49-F238E27FC236}">
                <a16:creationId xmlns:a16="http://schemas.microsoft.com/office/drawing/2014/main" id="{24D7A971-3B80-5314-FCEE-9D6F0D1CBF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06212" y="1369549"/>
            <a:ext cx="1179576" cy="1179576"/>
          </a:xfrm>
          <a:prstGeom prst="rect">
            <a:avLst/>
          </a:prstGeom>
        </p:spPr>
      </p:pic>
      <p:sp>
        <p:nvSpPr>
          <p:cNvPr id="5" name="TextBox 4">
            <a:extLst>
              <a:ext uri="{FF2B5EF4-FFF2-40B4-BE49-F238E27FC236}">
                <a16:creationId xmlns:a16="http://schemas.microsoft.com/office/drawing/2014/main" id="{DA2BE453-2C4A-6876-4EC9-E76AB1D74107}"/>
              </a:ext>
            </a:extLst>
          </p:cNvPr>
          <p:cNvSpPr txBox="1"/>
          <p:nvPr/>
        </p:nvSpPr>
        <p:spPr>
          <a:xfrm>
            <a:off x="27317" y="6184007"/>
            <a:ext cx="11733362" cy="646331"/>
          </a:xfrm>
          <a:prstGeom prst="rect">
            <a:avLst/>
          </a:prstGeom>
          <a:noFill/>
        </p:spPr>
        <p:txBody>
          <a:bodyPr wrap="square">
            <a:spAutoFit/>
          </a:bodyPr>
          <a:lstStyle/>
          <a:p>
            <a:r>
              <a:rPr lang="en-US" b="0" i="1" u="none" strike="noStrike" dirty="0" err="1">
                <a:solidFill>
                  <a:srgbClr val="DCDCDC"/>
                </a:solidFill>
                <a:effectLst/>
                <a:latin typeface="-apple-system"/>
              </a:rPr>
              <a:t>OptRand</a:t>
            </a:r>
            <a:r>
              <a:rPr lang="en-US" b="0" i="1" u="none" strike="noStrike" dirty="0">
                <a:solidFill>
                  <a:srgbClr val="DCDCDC"/>
                </a:solidFill>
                <a:effectLst/>
                <a:latin typeface="-apple-system"/>
              </a:rPr>
              <a:t> - Optimistically Responsive Reconfigurable Distributed </a:t>
            </a:r>
            <a:r>
              <a:rPr lang="en-US" b="0" i="1" u="none" strike="noStrike" dirty="0" err="1">
                <a:solidFill>
                  <a:srgbClr val="DCDCDC"/>
                </a:solidFill>
                <a:effectLst/>
                <a:latin typeface="-apple-system"/>
              </a:rPr>
              <a:t>Randomness.</a:t>
            </a:r>
            <a:r>
              <a:rPr lang="en-US" b="0" i="0" u="none" strike="noStrike" dirty="0" err="1">
                <a:solidFill>
                  <a:srgbClr val="DCDCDC"/>
                </a:solidFill>
                <a:effectLst/>
                <a:latin typeface="-apple-system"/>
              </a:rPr>
              <a:t>NDSS</a:t>
            </a:r>
            <a:r>
              <a:rPr lang="en-US" b="0" i="0" u="none" strike="noStrike" dirty="0">
                <a:solidFill>
                  <a:srgbClr val="DCDCDC"/>
                </a:solidFill>
                <a:effectLst/>
                <a:latin typeface="-apple-system"/>
              </a:rPr>
              <a:t> 2023. </a:t>
            </a:r>
            <a:r>
              <a:rPr lang="en-US" b="1" i="0" u="none" strike="noStrike" dirty="0">
                <a:solidFill>
                  <a:srgbClr val="DCDCDC"/>
                </a:solidFill>
                <a:effectLst/>
                <a:latin typeface="-apple-system"/>
              </a:rPr>
              <a:t>Adithya Bhat</a:t>
            </a:r>
            <a:r>
              <a:rPr lang="en-US" b="0" i="0" u="none" strike="noStrike" dirty="0">
                <a:solidFill>
                  <a:srgbClr val="DCDCDC"/>
                </a:solidFill>
                <a:effectLst/>
                <a:latin typeface="-apple-system"/>
              </a:rPr>
              <a:t>, </a:t>
            </a:r>
            <a:r>
              <a:rPr lang="en-US" b="0" i="0" u="none" strike="noStrike" dirty="0" err="1">
                <a:solidFill>
                  <a:srgbClr val="DCDCDC"/>
                </a:solidFill>
                <a:effectLst/>
                <a:latin typeface="-apple-system"/>
              </a:rPr>
              <a:t>Nibesh</a:t>
            </a:r>
            <a:r>
              <a:rPr lang="en-US" b="0" i="0" u="none" strike="noStrike" dirty="0">
                <a:solidFill>
                  <a:srgbClr val="DCDCDC"/>
                </a:solidFill>
                <a:effectLst/>
                <a:latin typeface="-apple-system"/>
              </a:rPr>
              <a:t> Shrestha, Aniket Kate, Kartik Nayak.</a:t>
            </a:r>
            <a:endParaRPr lang="en-US" dirty="0"/>
          </a:p>
        </p:txBody>
      </p:sp>
      <p:sp>
        <p:nvSpPr>
          <p:cNvPr id="9" name="Slide Number Placeholder 8">
            <a:extLst>
              <a:ext uri="{FF2B5EF4-FFF2-40B4-BE49-F238E27FC236}">
                <a16:creationId xmlns:a16="http://schemas.microsoft.com/office/drawing/2014/main" id="{5E45B22A-E98E-756B-A76D-1B0364D5F80A}"/>
              </a:ext>
            </a:extLst>
          </p:cNvPr>
          <p:cNvSpPr>
            <a:spLocks noGrp="1"/>
          </p:cNvSpPr>
          <p:nvPr>
            <p:ph type="sldNum" sz="quarter" idx="12"/>
          </p:nvPr>
        </p:nvSpPr>
        <p:spPr/>
        <p:txBody>
          <a:bodyPr/>
          <a:lstStyle/>
          <a:p>
            <a:fld id="{1F2B25C4-2BDB-4E48-8978-07CD07B90987}" type="slidenum">
              <a:rPr lang="en-US" smtClean="0"/>
              <a:t>42</a:t>
            </a:fld>
            <a:endParaRPr lang="en-US"/>
          </a:p>
        </p:txBody>
      </p:sp>
    </p:spTree>
    <p:extLst>
      <p:ext uri="{BB962C8B-B14F-4D97-AF65-F5344CB8AC3E}">
        <p14:creationId xmlns:p14="http://schemas.microsoft.com/office/powerpoint/2010/main" val="1542867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25FAC0-2E2A-4441-8EEA-C47A7BA01ACE}"/>
                  </a:ext>
                </a:extLst>
              </p:cNvPr>
              <p:cNvSpPr>
                <a:spLocks noGrp="1"/>
              </p:cNvSpPr>
              <p:nvPr>
                <p:ph idx="1"/>
              </p:nvPr>
            </p:nvSpPr>
            <p:spPr>
              <a:xfrm>
                <a:off x="838200" y="1093099"/>
                <a:ext cx="10515600" cy="4351338"/>
              </a:xfrm>
            </p:spPr>
            <p:txBody>
              <a:bodyPr/>
              <a:lstStyle/>
              <a:p>
                <a:pPr marL="0" indent="0" algn="ctr">
                  <a:lnSpc>
                    <a:spcPct val="100000"/>
                  </a:lnSpc>
                  <a:buNone/>
                </a:pPr>
                <a:r>
                  <a:rPr lang="en-US" dirty="0"/>
                  <a:t>Can we design a </a:t>
                </a:r>
                <a14:m>
                  <m:oMath xmlns:m="http://schemas.openxmlformats.org/officeDocument/2006/math">
                    <m:r>
                      <a:rPr lang="en-US" b="0" i="1" smtClean="0">
                        <a:latin typeface="Cambria Math" panose="02040503050406030204" pitchFamily="18" charset="0"/>
                      </a:rPr>
                      <m:t>1−</m:t>
                    </m:r>
                  </m:oMath>
                </a14:m>
                <a:r>
                  <a:rPr lang="en-US" dirty="0"/>
                  <a:t>unpredictable random beacon?</a:t>
                </a:r>
              </a:p>
              <a:p>
                <a:pPr algn="ctr">
                  <a:lnSpc>
                    <a:spcPct val="100000"/>
                  </a:lnSpc>
                  <a:buFont typeface="System Font Regular"/>
                  <a:buChar char="❌"/>
                </a:pPr>
                <a:r>
                  <a:rPr lang="en-US" b="1" dirty="0">
                    <a:solidFill>
                      <a:srgbClr val="FF0000"/>
                    </a:solidFill>
                  </a:rPr>
                  <a:t> Not possible with current adaptively secure secret-sharing techniques</a:t>
                </a:r>
                <a:endParaRPr lang="en-US" dirty="0"/>
              </a:p>
              <a:p>
                <a:pPr algn="ctr">
                  <a:lnSpc>
                    <a:spcPct val="100000"/>
                  </a:lnSpc>
                  <a:buFont typeface="Wingdings" pitchFamily="2" charset="2"/>
                  <a:buChar char="ü"/>
                </a:pPr>
                <a:r>
                  <a:rPr lang="en-US" dirty="0"/>
                  <a:t> 😮‍💨 </a:t>
                </a:r>
                <a:r>
                  <a:rPr lang="en-US" dirty="0">
                    <a:solidFill>
                      <a:srgbClr val="00B050"/>
                    </a:solidFill>
                  </a:rPr>
                  <a:t>Use our new PVSS with decomposition proofs to prove that a PVSS has inputs from </a:t>
                </a:r>
                <a14:m>
                  <m:oMath xmlns:m="http://schemas.openxmlformats.org/officeDocument/2006/math">
                    <m:r>
                      <a:rPr lang="en-US" b="0" i="1" smtClean="0">
                        <a:solidFill>
                          <a:srgbClr val="00B050"/>
                        </a:solidFill>
                        <a:latin typeface="Cambria Math" panose="02040503050406030204" pitchFamily="18" charset="0"/>
                      </a:rPr>
                      <m:t>𝑡</m:t>
                    </m:r>
                    <m:r>
                      <a:rPr lang="en-US" b="0" i="1" smtClean="0">
                        <a:solidFill>
                          <a:srgbClr val="00B050"/>
                        </a:solidFill>
                        <a:latin typeface="Cambria Math" panose="02040503050406030204" pitchFamily="18" charset="0"/>
                      </a:rPr>
                      <m:t>+1</m:t>
                    </m:r>
                  </m:oMath>
                </a14:m>
                <a:r>
                  <a:rPr lang="en-US" dirty="0">
                    <a:solidFill>
                      <a:srgbClr val="00B050"/>
                    </a:solidFill>
                  </a:rPr>
                  <a:t> servers and input that to our SMR protocol</a:t>
                </a:r>
                <a:endParaRPr lang="en-US" dirty="0"/>
              </a:p>
            </p:txBody>
          </p:sp>
        </mc:Choice>
        <mc:Fallback xmlns="">
          <p:sp>
            <p:nvSpPr>
              <p:cNvPr id="3" name="Content Placeholder 2">
                <a:extLst>
                  <a:ext uri="{FF2B5EF4-FFF2-40B4-BE49-F238E27FC236}">
                    <a16:creationId xmlns:a16="http://schemas.microsoft.com/office/drawing/2014/main" id="{A225FAC0-2E2A-4441-8EEA-C47A7BA01ACE}"/>
                  </a:ext>
                </a:extLst>
              </p:cNvPr>
              <p:cNvSpPr>
                <a:spLocks noGrp="1" noRot="1" noChangeAspect="1" noMove="1" noResize="1" noEditPoints="1" noAdjustHandles="1" noChangeArrowheads="1" noChangeShapeType="1" noTextEdit="1"/>
              </p:cNvSpPr>
              <p:nvPr>
                <p:ph idx="1"/>
              </p:nvPr>
            </p:nvSpPr>
            <p:spPr>
              <a:xfrm>
                <a:off x="838200" y="1093099"/>
                <a:ext cx="10515600" cy="4351338"/>
              </a:xfrm>
              <a:blipFill>
                <a:blip r:embed="rId4"/>
                <a:stretch>
                  <a:fillRect l="-464" t="-1261" r="-1275"/>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B0B9B559-5DF4-7E48-9D61-6C5A9B73C4F2}"/>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OptRand</a:t>
            </a:r>
            <a:endPar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6" name="TextBox 5">
            <a:extLst>
              <a:ext uri="{FF2B5EF4-FFF2-40B4-BE49-F238E27FC236}">
                <a16:creationId xmlns:a16="http://schemas.microsoft.com/office/drawing/2014/main" id="{B4816F55-99DB-FE19-AB64-631D2A8B7073}"/>
              </a:ext>
            </a:extLst>
          </p:cNvPr>
          <p:cNvSpPr txBox="1"/>
          <p:nvPr/>
        </p:nvSpPr>
        <p:spPr>
          <a:xfrm>
            <a:off x="4259153" y="4231679"/>
            <a:ext cx="7086600" cy="2246769"/>
          </a:xfrm>
          <a:prstGeom prst="rect">
            <a:avLst/>
          </a:prstGeom>
          <a:noFill/>
        </p:spPr>
        <p:txBody>
          <a:bodyPr wrap="square" rtlCol="0">
            <a:spAutoFit/>
          </a:bodyPr>
          <a:lstStyle/>
          <a:p>
            <a:pPr marL="285750" indent="-285750">
              <a:buFont typeface="Wingdings" pitchFamily="2" charset="2"/>
              <a:buChar char="ü"/>
            </a:pPr>
            <a:r>
              <a:rPr lang="en-US" sz="2800" dirty="0">
                <a:solidFill>
                  <a:srgbClr val="00B050"/>
                </a:solidFill>
              </a:rPr>
              <a:t>With this new cryptographic technique, we can now make our SMR </a:t>
            </a:r>
            <a:r>
              <a:rPr lang="en-US" sz="2800" b="1" dirty="0">
                <a:solidFill>
                  <a:srgbClr val="00B050"/>
                </a:solidFill>
              </a:rPr>
              <a:t>optimistically responsive</a:t>
            </a:r>
          </a:p>
          <a:p>
            <a:pPr marL="285750" indent="-285750">
              <a:buFont typeface="Wingdings" pitchFamily="2" charset="2"/>
              <a:buChar char="ü"/>
            </a:pPr>
            <a:r>
              <a:rPr lang="en-US" sz="2800" dirty="0">
                <a:solidFill>
                  <a:srgbClr val="00B050"/>
                </a:solidFill>
              </a:rPr>
              <a:t>This helps us build the </a:t>
            </a:r>
            <a:r>
              <a:rPr lang="en-US" sz="2800" b="1" dirty="0">
                <a:solidFill>
                  <a:srgbClr val="00B050"/>
                </a:solidFill>
              </a:rPr>
              <a:t>first threshold-signature free rotating leader SMR protocol</a:t>
            </a:r>
          </a:p>
        </p:txBody>
      </p:sp>
      <p:grpSp>
        <p:nvGrpSpPr>
          <p:cNvPr id="9" name="Group 8">
            <a:extLst>
              <a:ext uri="{FF2B5EF4-FFF2-40B4-BE49-F238E27FC236}">
                <a16:creationId xmlns:a16="http://schemas.microsoft.com/office/drawing/2014/main" id="{F6275AD0-2D9A-4CA9-7D58-FC93B3A03A7C}"/>
              </a:ext>
            </a:extLst>
          </p:cNvPr>
          <p:cNvGrpSpPr/>
          <p:nvPr/>
        </p:nvGrpSpPr>
        <p:grpSpPr>
          <a:xfrm>
            <a:off x="1524000" y="3992682"/>
            <a:ext cx="2526102" cy="2514600"/>
            <a:chOff x="1524000" y="3992682"/>
            <a:chExt cx="2526102" cy="2514600"/>
          </a:xfrm>
        </p:grpSpPr>
        <p:pic>
          <p:nvPicPr>
            <p:cNvPr id="4098" name="Picture 2" descr="Meme Creator - Funny Achievement Unlocked Meme Generator at MemeCreator.org!">
              <a:extLst>
                <a:ext uri="{FF2B5EF4-FFF2-40B4-BE49-F238E27FC236}">
                  <a16:creationId xmlns:a16="http://schemas.microsoft.com/office/drawing/2014/main" id="{4CBB3053-653C-8C4D-8260-091066A1B6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992682"/>
              <a:ext cx="2514600" cy="2514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1A21996-C1FE-180A-497A-49E1DF81DA5D}"/>
                </a:ext>
              </a:extLst>
            </p:cNvPr>
            <p:cNvSpPr txBox="1"/>
            <p:nvPr/>
          </p:nvSpPr>
          <p:spPr>
            <a:xfrm>
              <a:off x="3419801" y="5810489"/>
              <a:ext cx="630301" cy="646331"/>
            </a:xfrm>
            <a:prstGeom prst="rect">
              <a:avLst/>
            </a:prstGeom>
            <a:noFill/>
          </p:spPr>
          <p:txBody>
            <a:bodyPr wrap="none" rtlCol="0">
              <a:spAutoFit/>
            </a:bodyPr>
            <a:lstStyle/>
            <a:p>
              <a:r>
                <a:rPr lang="en-US" sz="3600" b="1" dirty="0">
                  <a:solidFill>
                    <a:schemeClr val="bg1"/>
                  </a:solidFill>
                </a:rPr>
                <a:t>x2</a:t>
              </a:r>
            </a:p>
          </p:txBody>
        </p:sp>
      </p:grpSp>
      <p:sp>
        <p:nvSpPr>
          <p:cNvPr id="12" name="Slide Number Placeholder 11">
            <a:extLst>
              <a:ext uri="{FF2B5EF4-FFF2-40B4-BE49-F238E27FC236}">
                <a16:creationId xmlns:a16="http://schemas.microsoft.com/office/drawing/2014/main" id="{D51BD410-7F95-6049-9AE8-569683794F47}"/>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43</a:t>
            </a:fld>
            <a:endParaRPr lang="en-US" dirty="0"/>
          </a:p>
        </p:txBody>
      </p:sp>
    </p:spTree>
    <p:custDataLst>
      <p:tags r:id="rId1"/>
    </p:custDataLst>
    <p:extLst>
      <p:ext uri="{BB962C8B-B14F-4D97-AF65-F5344CB8AC3E}">
        <p14:creationId xmlns:p14="http://schemas.microsoft.com/office/powerpoint/2010/main" val="63984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DB887104-7004-6746-5770-27F018A6AE93}"/>
              </a:ext>
            </a:extLst>
          </p:cNvPr>
          <p:cNvPicPr>
            <a:picLocks noChangeAspect="1"/>
          </p:cNvPicPr>
          <p:nvPr/>
        </p:nvPicPr>
        <p:blipFill>
          <a:blip r:embed="rId2"/>
          <a:stretch>
            <a:fillRect/>
          </a:stretch>
        </p:blipFill>
        <p:spPr>
          <a:xfrm>
            <a:off x="2163701" y="1941656"/>
            <a:ext cx="743358" cy="743358"/>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EA99BD51-7422-6B7E-165C-BBFF89EC75BA}"/>
              </a:ext>
            </a:extLst>
          </p:cNvPr>
          <p:cNvGrpSpPr/>
          <p:nvPr/>
        </p:nvGrpSpPr>
        <p:grpSpPr>
          <a:xfrm>
            <a:off x="571632" y="2933100"/>
            <a:ext cx="4670854" cy="3202588"/>
            <a:chOff x="667265" y="3373395"/>
            <a:chExt cx="4670854" cy="3202588"/>
          </a:xfrm>
        </p:grpSpPr>
        <p:sp>
          <p:nvSpPr>
            <p:cNvPr id="18" name="Rectangle 17">
              <a:extLst>
                <a:ext uri="{FF2B5EF4-FFF2-40B4-BE49-F238E27FC236}">
                  <a16:creationId xmlns:a16="http://schemas.microsoft.com/office/drawing/2014/main" id="{F982142E-D504-8A77-8FAD-9F29339CD576}"/>
                </a:ext>
              </a:extLst>
            </p:cNvPr>
            <p:cNvSpPr/>
            <p:nvPr/>
          </p:nvSpPr>
          <p:spPr>
            <a:xfrm>
              <a:off x="667265" y="3373395"/>
              <a:ext cx="4670854" cy="32025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EC98366A-6323-677A-9BBE-26B79E7A6208}"/>
                </a:ext>
              </a:extLst>
            </p:cNvPr>
            <p:cNvSpPr/>
            <p:nvPr/>
          </p:nvSpPr>
          <p:spPr>
            <a:xfrm>
              <a:off x="841529" y="352233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tx1"/>
                  </a:solidFill>
                </a:rPr>
                <a:t>Encryption for node 1</a:t>
              </a:r>
            </a:p>
          </p:txBody>
        </p:sp>
        <p:sp>
          <p:nvSpPr>
            <p:cNvPr id="14" name="Rounded Rectangle 13">
              <a:extLst>
                <a:ext uri="{FF2B5EF4-FFF2-40B4-BE49-F238E27FC236}">
                  <a16:creationId xmlns:a16="http://schemas.microsoft.com/office/drawing/2014/main" id="{6ADD3774-407A-72A0-A2F1-4FA67518E4CE}"/>
                </a:ext>
              </a:extLst>
            </p:cNvPr>
            <p:cNvSpPr/>
            <p:nvPr/>
          </p:nvSpPr>
          <p:spPr>
            <a:xfrm>
              <a:off x="2336697" y="351952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tx1"/>
                  </a:solidFill>
                </a:rPr>
                <a:t>…</a:t>
              </a:r>
            </a:p>
          </p:txBody>
        </p:sp>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1E14333F-F254-9418-00A1-BD19CA8C401D}"/>
                    </a:ext>
                  </a:extLst>
                </p:cNvPr>
                <p:cNvSpPr/>
                <p:nvPr/>
              </p:nvSpPr>
              <p:spPr>
                <a:xfrm>
                  <a:off x="3831865" y="351952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tx1"/>
                      </a:solidFill>
                    </a:rPr>
                    <a:t>Encryption for node </a:t>
                  </a:r>
                  <a14:m>
                    <m:oMath xmlns:m="http://schemas.openxmlformats.org/officeDocument/2006/math">
                      <m:r>
                        <a:rPr lang="en-US" sz="1400" b="0" i="1" smtClean="0">
                          <a:solidFill>
                            <a:schemeClr val="tx1"/>
                          </a:solidFill>
                          <a:latin typeface="Cambria Math" panose="02040503050406030204" pitchFamily="18" charset="0"/>
                        </a:rPr>
                        <m:t>𝑛</m:t>
                      </m:r>
                    </m:oMath>
                  </a14:m>
                  <a:endParaRPr lang="en-US" sz="1400" dirty="0">
                    <a:solidFill>
                      <a:schemeClr val="tx1"/>
                    </a:solidFill>
                  </a:endParaRPr>
                </a:p>
              </p:txBody>
            </p:sp>
          </mc:Choice>
          <mc:Fallback xmlns="">
            <p:sp>
              <p:nvSpPr>
                <p:cNvPr id="15" name="Rounded Rectangle 14">
                  <a:extLst>
                    <a:ext uri="{FF2B5EF4-FFF2-40B4-BE49-F238E27FC236}">
                      <a16:creationId xmlns:a16="http://schemas.microsoft.com/office/drawing/2014/main" id="{1E14333F-F254-9418-00A1-BD19CA8C401D}"/>
                    </a:ext>
                  </a:extLst>
                </p:cNvPr>
                <p:cNvSpPr>
                  <a:spLocks noRot="1" noChangeAspect="1" noMove="1" noResize="1" noEditPoints="1" noAdjustHandles="1" noChangeArrowheads="1" noChangeShapeType="1" noTextEdit="1"/>
                </p:cNvSpPr>
                <p:nvPr/>
              </p:nvSpPr>
              <p:spPr>
                <a:xfrm>
                  <a:off x="3831865" y="3519521"/>
                  <a:ext cx="1322173" cy="911919"/>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77AE5DDE-CF4E-BA75-BFD8-13D59F965206}"/>
                    </a:ext>
                  </a:extLst>
                </p:cNvPr>
                <p:cNvSpPr/>
                <p:nvPr/>
              </p:nvSpPr>
              <p:spPr>
                <a:xfrm>
                  <a:off x="841528" y="4487176"/>
                  <a:ext cx="4312510" cy="911919"/>
                </a:xfrm>
                <a:prstGeom prst="roundRect">
                  <a:avLst/>
                </a:prstGeom>
                <a:solidFill>
                  <a:srgbClr val="4472C4"/>
                </a:solidFill>
                <a:ln>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rPr>
                    <a:t>Commitment to </a:t>
                  </a:r>
                  <a14:m>
                    <m:oMath xmlns:m="http://schemas.openxmlformats.org/officeDocument/2006/math">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𝑛</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𝑡</m:t>
                          </m:r>
                        </m:e>
                      </m:d>
                    </m:oMath>
                  </a14:m>
                  <a:r>
                    <a:rPr lang="en-US" sz="1400">
                      <a:solidFill>
                        <a:schemeClr val="tx1"/>
                      </a:solidFill>
                    </a:rPr>
                    <a:t> polynomial</a:t>
                  </a:r>
                </a:p>
              </p:txBody>
            </p:sp>
          </mc:Choice>
          <mc:Fallback xmlns="">
            <p:sp>
              <p:nvSpPr>
                <p:cNvPr id="16" name="Rounded Rectangle 15">
                  <a:extLst>
                    <a:ext uri="{FF2B5EF4-FFF2-40B4-BE49-F238E27FC236}">
                      <a16:creationId xmlns:a16="http://schemas.microsoft.com/office/drawing/2014/main" id="{77AE5DDE-CF4E-BA75-BFD8-13D59F965206}"/>
                    </a:ext>
                  </a:extLst>
                </p:cNvPr>
                <p:cNvSpPr>
                  <a:spLocks noRot="1" noChangeAspect="1" noMove="1" noResize="1" noEditPoints="1" noAdjustHandles="1" noChangeArrowheads="1" noChangeShapeType="1" noTextEdit="1"/>
                </p:cNvSpPr>
                <p:nvPr/>
              </p:nvSpPr>
              <p:spPr>
                <a:xfrm>
                  <a:off x="841528" y="4487176"/>
                  <a:ext cx="4312510" cy="911919"/>
                </a:xfrm>
                <a:prstGeom prst="roundRect">
                  <a:avLst/>
                </a:prstGeom>
                <a:blipFill>
                  <a:blip r:embed="rId4"/>
                  <a:stretch>
                    <a:fillRect/>
                  </a:stretch>
                </a:blipFill>
                <a:ln>
                  <a:solidFill>
                    <a:schemeClr val="accent1">
                      <a:lumMod val="60000"/>
                      <a:lumOff val="40000"/>
                    </a:schemeClr>
                  </a:solidFill>
                </a:ln>
              </p:spPr>
              <p:txBody>
                <a:bodyPr/>
                <a:lstStyle/>
                <a:p>
                  <a:r>
                    <a:rPr lang="en-US">
                      <a:noFill/>
                    </a:rPr>
                    <a:t> </a:t>
                  </a:r>
                </a:p>
              </p:txBody>
            </p:sp>
          </mc:Fallback>
        </mc:AlternateContent>
        <p:sp>
          <p:nvSpPr>
            <p:cNvPr id="17" name="Rounded Rectangle 16">
              <a:extLst>
                <a:ext uri="{FF2B5EF4-FFF2-40B4-BE49-F238E27FC236}">
                  <a16:creationId xmlns:a16="http://schemas.microsoft.com/office/drawing/2014/main" id="{5E23A825-4E65-6707-BFD6-43F336254732}"/>
                </a:ext>
              </a:extLst>
            </p:cNvPr>
            <p:cNvSpPr/>
            <p:nvPr/>
          </p:nvSpPr>
          <p:spPr>
            <a:xfrm>
              <a:off x="841528" y="5475808"/>
              <a:ext cx="4312510" cy="911919"/>
            </a:xfrm>
            <a:prstGeom prst="roundRect">
              <a:avLst/>
            </a:prstGeom>
            <a:solidFill>
              <a:srgbClr val="4472C4"/>
            </a:solidFill>
            <a:ln>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rPr>
                <a:t>Proof that everyone’s shares are correct</a:t>
              </a:r>
            </a:p>
          </p:txBody>
        </p:sp>
      </p:grpSp>
      <p:sp>
        <p:nvSpPr>
          <p:cNvPr id="20" name="TextBox 19">
            <a:extLst>
              <a:ext uri="{FF2B5EF4-FFF2-40B4-BE49-F238E27FC236}">
                <a16:creationId xmlns:a16="http://schemas.microsoft.com/office/drawing/2014/main" id="{74B7C678-194B-7059-A417-7ADE49FEBA23}"/>
              </a:ext>
            </a:extLst>
          </p:cNvPr>
          <p:cNvSpPr txBox="1"/>
          <p:nvPr/>
        </p:nvSpPr>
        <p:spPr>
          <a:xfrm>
            <a:off x="7610698" y="2647180"/>
            <a:ext cx="3073230" cy="1323439"/>
          </a:xfrm>
          <a:prstGeom prst="rect">
            <a:avLst/>
          </a:prstGeom>
          <a:noFill/>
        </p:spPr>
        <p:txBody>
          <a:bodyPr wrap="square" rtlCol="0">
            <a:spAutoFit/>
          </a:bodyPr>
          <a:lstStyle/>
          <a:p>
            <a:pPr algn="ctr"/>
            <a:r>
              <a:rPr lang="en-US" sz="4000"/>
              <a:t>General PVSS Structure</a:t>
            </a:r>
            <a:endParaRPr lang="en-US" sz="4000" baseline="3000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8F8D8DC-44AD-E998-479A-72B7D64011B6}"/>
                  </a:ext>
                </a:extLst>
              </p:cNvPr>
              <p:cNvSpPr txBox="1"/>
              <p:nvPr/>
            </p:nvSpPr>
            <p:spPr>
              <a:xfrm>
                <a:off x="5415481" y="3309186"/>
                <a:ext cx="1085297" cy="369332"/>
              </a:xfrm>
              <a:prstGeom prst="rect">
                <a:avLst/>
              </a:prstGeom>
              <a:noFill/>
            </p:spPr>
            <p:txBody>
              <a:bodyPr wrap="none" rtlCol="0">
                <a:spAutoFit/>
              </a:bodyPr>
              <a:lstStyle/>
              <a:p>
                <a14:m>
                  <m:oMath xmlns:m="http://schemas.openxmlformats.org/officeDocument/2006/math">
                    <m:r>
                      <a:rPr lang="en-US" b="1" i="1" smtClean="0">
                        <a:solidFill>
                          <a:srgbClr val="00B050"/>
                        </a:solidFill>
                        <a:latin typeface="Cambria Math" panose="02040503050406030204" pitchFamily="18" charset="0"/>
                      </a:rPr>
                      <m:t>𝑶</m:t>
                    </m:r>
                    <m:d>
                      <m:dPr>
                        <m:ctrlPr>
                          <a:rPr lang="en-US" b="1" i="1" smtClean="0">
                            <a:solidFill>
                              <a:srgbClr val="00B050"/>
                            </a:solidFill>
                            <a:latin typeface="Cambria Math" panose="02040503050406030204" pitchFamily="18" charset="0"/>
                          </a:rPr>
                        </m:ctrlPr>
                      </m:dPr>
                      <m:e>
                        <m:r>
                          <a:rPr lang="en-US" b="1" i="1" smtClean="0">
                            <a:solidFill>
                              <a:srgbClr val="00B050"/>
                            </a:solidFill>
                            <a:latin typeface="Cambria Math" panose="02040503050406030204" pitchFamily="18" charset="0"/>
                          </a:rPr>
                          <m:t>𝟏</m:t>
                        </m:r>
                      </m:e>
                    </m:d>
                  </m:oMath>
                </a14:m>
                <a:r>
                  <a:rPr lang="en-US" b="1" dirty="0">
                    <a:solidFill>
                      <a:srgbClr val="00B050"/>
                    </a:solidFill>
                  </a:rPr>
                  <a:t> size</a:t>
                </a:r>
              </a:p>
            </p:txBody>
          </p:sp>
        </mc:Choice>
        <mc:Fallback xmlns="">
          <p:sp>
            <p:nvSpPr>
              <p:cNvPr id="12" name="TextBox 11">
                <a:extLst>
                  <a:ext uri="{FF2B5EF4-FFF2-40B4-BE49-F238E27FC236}">
                    <a16:creationId xmlns:a16="http://schemas.microsoft.com/office/drawing/2014/main" id="{A8F8D8DC-44AD-E998-479A-72B7D64011B6}"/>
                  </a:ext>
                </a:extLst>
              </p:cNvPr>
              <p:cNvSpPr txBox="1">
                <a:spLocks noRot="1" noChangeAspect="1" noMove="1" noResize="1" noEditPoints="1" noAdjustHandles="1" noChangeArrowheads="1" noChangeShapeType="1" noTextEdit="1"/>
              </p:cNvSpPr>
              <p:nvPr/>
            </p:nvSpPr>
            <p:spPr>
              <a:xfrm>
                <a:off x="5415481" y="3309186"/>
                <a:ext cx="1085297" cy="369332"/>
              </a:xfrm>
              <a:prstGeom prst="rect">
                <a:avLst/>
              </a:prstGeom>
              <a:blipFill>
                <a:blip r:embed="rId5"/>
                <a:stretch>
                  <a:fillRect t="-10000" r="-4494" b="-26667"/>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69ADA17A-A222-C994-7D67-0F59F061801C}"/>
              </a:ext>
            </a:extLst>
          </p:cNvPr>
          <p:cNvSpPr/>
          <p:nvPr/>
        </p:nvSpPr>
        <p:spPr>
          <a:xfrm>
            <a:off x="582118" y="5035512"/>
            <a:ext cx="4670854" cy="911919"/>
          </a:xfrm>
          <a:prstGeom prst="rect">
            <a:avLst/>
          </a:prstGeom>
          <a:solidFill>
            <a:srgbClr val="4472C4">
              <a:alpha val="2598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7C20F19-420A-B332-B4D3-3C0BE69406F5}"/>
                  </a:ext>
                </a:extLst>
              </p:cNvPr>
              <p:cNvSpPr txBox="1"/>
              <p:nvPr/>
            </p:nvSpPr>
            <p:spPr>
              <a:xfrm>
                <a:off x="5404259" y="4753660"/>
                <a:ext cx="1096519" cy="369332"/>
              </a:xfrm>
              <a:prstGeom prst="rect">
                <a:avLst/>
              </a:prstGeom>
              <a:noFill/>
            </p:spPr>
            <p:txBody>
              <a:bodyPr wrap="none" rtlCol="0">
                <a:spAutoFit/>
              </a:bodyPr>
              <a:lstStyle/>
              <a:p>
                <a14:m>
                  <m:oMath xmlns:m="http://schemas.openxmlformats.org/officeDocument/2006/math">
                    <m:r>
                      <a:rPr lang="en-US" b="1" i="1" smtClean="0">
                        <a:solidFill>
                          <a:srgbClr val="4472C4"/>
                        </a:solidFill>
                        <a:latin typeface="Cambria Math" panose="02040503050406030204" pitchFamily="18" charset="0"/>
                      </a:rPr>
                      <m:t>𝑶</m:t>
                    </m:r>
                    <m:d>
                      <m:dPr>
                        <m:ctrlPr>
                          <a:rPr lang="en-US" b="1" i="1" smtClean="0">
                            <a:solidFill>
                              <a:srgbClr val="4472C4"/>
                            </a:solidFill>
                            <a:latin typeface="Cambria Math" panose="02040503050406030204" pitchFamily="18" charset="0"/>
                          </a:rPr>
                        </m:ctrlPr>
                      </m:dPr>
                      <m:e>
                        <m:r>
                          <a:rPr lang="en-US" b="1" i="1" smtClean="0">
                            <a:solidFill>
                              <a:srgbClr val="4472C4"/>
                            </a:solidFill>
                            <a:latin typeface="Cambria Math" panose="02040503050406030204" pitchFamily="18" charset="0"/>
                          </a:rPr>
                          <m:t>𝒏</m:t>
                        </m:r>
                      </m:e>
                    </m:d>
                  </m:oMath>
                </a14:m>
                <a:r>
                  <a:rPr lang="en-US" b="1" dirty="0">
                    <a:solidFill>
                      <a:srgbClr val="4472C4"/>
                    </a:solidFill>
                  </a:rPr>
                  <a:t> size</a:t>
                </a:r>
              </a:p>
            </p:txBody>
          </p:sp>
        </mc:Choice>
        <mc:Fallback xmlns="">
          <p:sp>
            <p:nvSpPr>
              <p:cNvPr id="23" name="TextBox 22">
                <a:extLst>
                  <a:ext uri="{FF2B5EF4-FFF2-40B4-BE49-F238E27FC236}">
                    <a16:creationId xmlns:a16="http://schemas.microsoft.com/office/drawing/2014/main" id="{D7C20F19-420A-B332-B4D3-3C0BE69406F5}"/>
                  </a:ext>
                </a:extLst>
              </p:cNvPr>
              <p:cNvSpPr txBox="1">
                <a:spLocks noRot="1" noChangeAspect="1" noMove="1" noResize="1" noEditPoints="1" noAdjustHandles="1" noChangeArrowheads="1" noChangeShapeType="1" noTextEdit="1"/>
              </p:cNvSpPr>
              <p:nvPr/>
            </p:nvSpPr>
            <p:spPr>
              <a:xfrm>
                <a:off x="5404259" y="4753660"/>
                <a:ext cx="1096519" cy="369332"/>
              </a:xfrm>
              <a:prstGeom prst="rect">
                <a:avLst/>
              </a:prstGeom>
              <a:blipFill>
                <a:blip r:embed="rId6"/>
                <a:stretch>
                  <a:fillRect t="-10000" r="-4469" b="-26667"/>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31C19C34-322E-164D-56F6-B4CF9D5304D1}"/>
              </a:ext>
            </a:extLst>
          </p:cNvPr>
          <p:cNvSpPr/>
          <p:nvPr/>
        </p:nvSpPr>
        <p:spPr>
          <a:xfrm>
            <a:off x="571632" y="4055685"/>
            <a:ext cx="4670854" cy="911919"/>
          </a:xfrm>
          <a:prstGeom prst="rect">
            <a:avLst/>
          </a:prstGeom>
          <a:solidFill>
            <a:srgbClr val="4472C4">
              <a:alpha val="2598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1E8E2342-8354-B76F-70DE-D4FD7CBCE931}"/>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Publicly Verifiable Secret Sharing (PVSS)</a:t>
            </a:r>
          </a:p>
        </p:txBody>
      </p:sp>
      <p:pic>
        <p:nvPicPr>
          <p:cNvPr id="2" name="Picture 1" descr="Logo&#10;&#10;Description automatically generated">
            <a:extLst>
              <a:ext uri="{FF2B5EF4-FFF2-40B4-BE49-F238E27FC236}">
                <a16:creationId xmlns:a16="http://schemas.microsoft.com/office/drawing/2014/main" id="{90BB2B3D-78B0-3849-4B85-064AA4B99345}"/>
              </a:ext>
            </a:extLst>
          </p:cNvPr>
          <p:cNvPicPr>
            <a:picLocks noChangeAspect="1"/>
          </p:cNvPicPr>
          <p:nvPr/>
        </p:nvPicPr>
        <p:blipFill>
          <a:blip r:embed="rId7"/>
          <a:stretch>
            <a:fillRect/>
          </a:stretch>
        </p:blipFill>
        <p:spPr>
          <a:xfrm>
            <a:off x="2971800" y="2158809"/>
            <a:ext cx="304800" cy="3048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83FE083-8353-D3EC-F2A7-1E7E8B43E16F}"/>
                  </a:ext>
                </a:extLst>
              </p:cNvPr>
              <p:cNvSpPr txBox="1"/>
              <p:nvPr/>
            </p:nvSpPr>
            <p:spPr>
              <a:xfrm>
                <a:off x="6858000" y="4273140"/>
                <a:ext cx="4953000" cy="1477328"/>
              </a:xfrm>
              <a:prstGeom prst="rect">
                <a:avLst/>
              </a:prstGeom>
              <a:noFill/>
            </p:spPr>
            <p:txBody>
              <a:bodyPr wrap="square" rtlCol="0">
                <a:spAutoFit/>
              </a:bodyPr>
              <a:lstStyle/>
              <a:p>
                <a:r>
                  <a:rPr lang="en-US" b="1" dirty="0"/>
                  <a:t>The proof guarantees that</a:t>
                </a:r>
              </a:p>
              <a:p>
                <a:pPr marL="285750" indent="-285750">
                  <a:buFont typeface="Wingdings" pitchFamily="2" charset="2"/>
                  <a:buChar char="ü"/>
                </a:pPr>
                <a:r>
                  <a:rPr lang="en-US" b="1" dirty="0">
                    <a:solidFill>
                      <a:srgbClr val="00B050"/>
                    </a:solidFill>
                  </a:rPr>
                  <a:t>The degree of the polynomial in the commitment portion of the PVSS is </a:t>
                </a:r>
                <a14:m>
                  <m:oMath xmlns:m="http://schemas.openxmlformats.org/officeDocument/2006/math">
                    <m:r>
                      <a:rPr lang="en-US" b="1" i="1" smtClean="0">
                        <a:solidFill>
                          <a:srgbClr val="00B050"/>
                        </a:solidFill>
                        <a:latin typeface="Cambria Math" panose="02040503050406030204" pitchFamily="18" charset="0"/>
                      </a:rPr>
                      <m:t>𝒕</m:t>
                    </m:r>
                  </m:oMath>
                </a14:m>
                <a:endParaRPr lang="en-US" b="1" dirty="0">
                  <a:solidFill>
                    <a:srgbClr val="00B050"/>
                  </a:solidFill>
                </a:endParaRPr>
              </a:p>
              <a:p>
                <a:pPr marL="285750" indent="-285750">
                  <a:buFont typeface="Wingdings" pitchFamily="2" charset="2"/>
                  <a:buChar char="ü"/>
                </a:pPr>
                <a:r>
                  <a:rPr lang="en-US" b="1" dirty="0">
                    <a:solidFill>
                      <a:srgbClr val="00B050"/>
                    </a:solidFill>
                  </a:rPr>
                  <a:t>The encryptions correspond to the committed polynomial</a:t>
                </a:r>
              </a:p>
            </p:txBody>
          </p:sp>
        </mc:Choice>
        <mc:Fallback xmlns="">
          <p:sp>
            <p:nvSpPr>
              <p:cNvPr id="3" name="TextBox 2">
                <a:extLst>
                  <a:ext uri="{FF2B5EF4-FFF2-40B4-BE49-F238E27FC236}">
                    <a16:creationId xmlns:a16="http://schemas.microsoft.com/office/drawing/2014/main" id="{B83FE083-8353-D3EC-F2A7-1E7E8B43E16F}"/>
                  </a:ext>
                </a:extLst>
              </p:cNvPr>
              <p:cNvSpPr txBox="1">
                <a:spLocks noRot="1" noChangeAspect="1" noMove="1" noResize="1" noEditPoints="1" noAdjustHandles="1" noChangeArrowheads="1" noChangeShapeType="1" noTextEdit="1"/>
              </p:cNvSpPr>
              <p:nvPr/>
            </p:nvSpPr>
            <p:spPr>
              <a:xfrm>
                <a:off x="6858000" y="4273140"/>
                <a:ext cx="4953000" cy="1477328"/>
              </a:xfrm>
              <a:prstGeom prst="rect">
                <a:avLst/>
              </a:prstGeom>
              <a:blipFill>
                <a:blip r:embed="rId8"/>
                <a:stretch>
                  <a:fillRect l="-984" t="-2479" b="-578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B2896BAA-26F9-59DE-3034-893E5293C270}"/>
              </a:ext>
            </a:extLst>
          </p:cNvPr>
          <p:cNvSpPr txBox="1"/>
          <p:nvPr/>
        </p:nvSpPr>
        <p:spPr>
          <a:xfrm>
            <a:off x="1268465" y="6109908"/>
            <a:ext cx="3267369" cy="369332"/>
          </a:xfrm>
          <a:prstGeom prst="rect">
            <a:avLst/>
          </a:prstGeom>
          <a:noFill/>
        </p:spPr>
        <p:txBody>
          <a:bodyPr wrap="none" rtlCol="0">
            <a:spAutoFit/>
          </a:bodyPr>
          <a:lstStyle/>
          <a:p>
            <a:r>
              <a:rPr lang="en-US"/>
              <a:t>Output of PVSS Share generation</a:t>
            </a:r>
          </a:p>
        </p:txBody>
      </p:sp>
      <p:sp>
        <p:nvSpPr>
          <p:cNvPr id="5" name="Slide Number Placeholder 4">
            <a:extLst>
              <a:ext uri="{FF2B5EF4-FFF2-40B4-BE49-F238E27FC236}">
                <a16:creationId xmlns:a16="http://schemas.microsoft.com/office/drawing/2014/main" id="{5D582273-C629-6759-88BC-B2ADBD3F0598}"/>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44</a:t>
            </a:fld>
            <a:endParaRPr lang="en-US" dirty="0"/>
          </a:p>
        </p:txBody>
      </p:sp>
    </p:spTree>
    <p:extLst>
      <p:ext uri="{BB962C8B-B14F-4D97-AF65-F5344CB8AC3E}">
        <p14:creationId xmlns:p14="http://schemas.microsoft.com/office/powerpoint/2010/main" val="5790140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P spid="23" grpId="0"/>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DB887104-7004-6746-5770-27F018A6AE93}"/>
              </a:ext>
            </a:extLst>
          </p:cNvPr>
          <p:cNvPicPr>
            <a:picLocks noChangeAspect="1"/>
          </p:cNvPicPr>
          <p:nvPr/>
        </p:nvPicPr>
        <p:blipFill>
          <a:blip r:embed="rId2"/>
          <a:stretch>
            <a:fillRect/>
          </a:stretch>
        </p:blipFill>
        <p:spPr>
          <a:xfrm>
            <a:off x="2163701" y="1941656"/>
            <a:ext cx="743358" cy="743358"/>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EA99BD51-7422-6B7E-165C-BBFF89EC75BA}"/>
              </a:ext>
            </a:extLst>
          </p:cNvPr>
          <p:cNvGrpSpPr/>
          <p:nvPr/>
        </p:nvGrpSpPr>
        <p:grpSpPr>
          <a:xfrm>
            <a:off x="571632" y="2933100"/>
            <a:ext cx="4670854" cy="3202588"/>
            <a:chOff x="667265" y="3373395"/>
            <a:chExt cx="4670854" cy="3202588"/>
          </a:xfrm>
        </p:grpSpPr>
        <p:sp>
          <p:nvSpPr>
            <p:cNvPr id="18" name="Rectangle 17">
              <a:extLst>
                <a:ext uri="{FF2B5EF4-FFF2-40B4-BE49-F238E27FC236}">
                  <a16:creationId xmlns:a16="http://schemas.microsoft.com/office/drawing/2014/main" id="{F982142E-D504-8A77-8FAD-9F29339CD576}"/>
                </a:ext>
              </a:extLst>
            </p:cNvPr>
            <p:cNvSpPr/>
            <p:nvPr/>
          </p:nvSpPr>
          <p:spPr>
            <a:xfrm>
              <a:off x="667265" y="3373395"/>
              <a:ext cx="4670854" cy="32025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EC98366A-6323-677A-9BBE-26B79E7A6208}"/>
                </a:ext>
              </a:extLst>
            </p:cNvPr>
            <p:cNvSpPr/>
            <p:nvPr/>
          </p:nvSpPr>
          <p:spPr>
            <a:xfrm>
              <a:off x="841529" y="352233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rPr>
                <a:t>Encryption for node 1</a:t>
              </a:r>
            </a:p>
          </p:txBody>
        </p:sp>
        <p:sp>
          <p:nvSpPr>
            <p:cNvPr id="14" name="Rounded Rectangle 13">
              <a:extLst>
                <a:ext uri="{FF2B5EF4-FFF2-40B4-BE49-F238E27FC236}">
                  <a16:creationId xmlns:a16="http://schemas.microsoft.com/office/drawing/2014/main" id="{6ADD3774-407A-72A0-A2F1-4FA67518E4CE}"/>
                </a:ext>
              </a:extLst>
            </p:cNvPr>
            <p:cNvSpPr/>
            <p:nvPr/>
          </p:nvSpPr>
          <p:spPr>
            <a:xfrm>
              <a:off x="2336697" y="351952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t>…</a:t>
              </a:r>
            </a:p>
          </p:txBody>
        </p:sp>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1E14333F-F254-9418-00A1-BD19CA8C401D}"/>
                    </a:ext>
                  </a:extLst>
                </p:cNvPr>
                <p:cNvSpPr/>
                <p:nvPr/>
              </p:nvSpPr>
              <p:spPr>
                <a:xfrm>
                  <a:off x="3831865" y="351952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solidFill>
                        <a:schemeClr val="tx1"/>
                      </a:solidFill>
                    </a:rPr>
                    <a:t>Encryption for node </a:t>
                  </a:r>
                  <a14:m>
                    <m:oMath xmlns:m="http://schemas.openxmlformats.org/officeDocument/2006/math">
                      <m:r>
                        <a:rPr lang="en-US" sz="1400" b="0" i="1" smtClean="0">
                          <a:solidFill>
                            <a:schemeClr val="tx1"/>
                          </a:solidFill>
                          <a:latin typeface="Cambria Math" panose="02040503050406030204" pitchFamily="18" charset="0"/>
                        </a:rPr>
                        <m:t>𝑛</m:t>
                      </m:r>
                    </m:oMath>
                  </a14:m>
                  <a:endParaRPr lang="en-US" sz="1400" dirty="0">
                    <a:solidFill>
                      <a:schemeClr val="tx1"/>
                    </a:solidFill>
                  </a:endParaRPr>
                </a:p>
              </p:txBody>
            </p:sp>
          </mc:Choice>
          <mc:Fallback xmlns="">
            <p:sp>
              <p:nvSpPr>
                <p:cNvPr id="15" name="Rounded Rectangle 14">
                  <a:extLst>
                    <a:ext uri="{FF2B5EF4-FFF2-40B4-BE49-F238E27FC236}">
                      <a16:creationId xmlns:a16="http://schemas.microsoft.com/office/drawing/2014/main" id="{1E14333F-F254-9418-00A1-BD19CA8C401D}"/>
                    </a:ext>
                  </a:extLst>
                </p:cNvPr>
                <p:cNvSpPr>
                  <a:spLocks noRot="1" noChangeAspect="1" noMove="1" noResize="1" noEditPoints="1" noAdjustHandles="1" noChangeArrowheads="1" noChangeShapeType="1" noTextEdit="1"/>
                </p:cNvSpPr>
                <p:nvPr/>
              </p:nvSpPr>
              <p:spPr>
                <a:xfrm>
                  <a:off x="3831865" y="3519521"/>
                  <a:ext cx="1322173" cy="911919"/>
                </a:xfrm>
                <a:prstGeom prst="round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77AE5DDE-CF4E-BA75-BFD8-13D59F965206}"/>
                    </a:ext>
                  </a:extLst>
                </p:cNvPr>
                <p:cNvSpPr/>
                <p:nvPr/>
              </p:nvSpPr>
              <p:spPr>
                <a:xfrm>
                  <a:off x="841528" y="4487176"/>
                  <a:ext cx="4312510" cy="911919"/>
                </a:xfrm>
                <a:prstGeom prst="roundRect">
                  <a:avLst/>
                </a:prstGeom>
                <a:solidFill>
                  <a:srgbClr val="4472C4"/>
                </a:solidFill>
                <a:ln>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rPr>
                    <a:t>Commitment to </a:t>
                  </a:r>
                  <a14:m>
                    <m:oMath xmlns:m="http://schemas.openxmlformats.org/officeDocument/2006/math">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𝑛</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𝑡</m:t>
                          </m:r>
                        </m:e>
                      </m:d>
                    </m:oMath>
                  </a14:m>
                  <a:r>
                    <a:rPr lang="en-US" sz="1400">
                      <a:solidFill>
                        <a:schemeClr val="tx1"/>
                      </a:solidFill>
                    </a:rPr>
                    <a:t> polynomial</a:t>
                  </a:r>
                </a:p>
              </p:txBody>
            </p:sp>
          </mc:Choice>
          <mc:Fallback xmlns="">
            <p:sp>
              <p:nvSpPr>
                <p:cNvPr id="16" name="Rounded Rectangle 15">
                  <a:extLst>
                    <a:ext uri="{FF2B5EF4-FFF2-40B4-BE49-F238E27FC236}">
                      <a16:creationId xmlns:a16="http://schemas.microsoft.com/office/drawing/2014/main" id="{77AE5DDE-CF4E-BA75-BFD8-13D59F965206}"/>
                    </a:ext>
                  </a:extLst>
                </p:cNvPr>
                <p:cNvSpPr>
                  <a:spLocks noRot="1" noChangeAspect="1" noMove="1" noResize="1" noEditPoints="1" noAdjustHandles="1" noChangeArrowheads="1" noChangeShapeType="1" noTextEdit="1"/>
                </p:cNvSpPr>
                <p:nvPr/>
              </p:nvSpPr>
              <p:spPr>
                <a:xfrm>
                  <a:off x="841528" y="4487176"/>
                  <a:ext cx="4312510" cy="911919"/>
                </a:xfrm>
                <a:prstGeom prst="roundRect">
                  <a:avLst/>
                </a:prstGeom>
                <a:blipFill>
                  <a:blip r:embed="rId4"/>
                  <a:stretch>
                    <a:fillRect/>
                  </a:stretch>
                </a:blipFill>
                <a:ln>
                  <a:solidFill>
                    <a:schemeClr val="accent1">
                      <a:lumMod val="60000"/>
                      <a:lumOff val="40000"/>
                    </a:schemeClr>
                  </a:solidFill>
                </a:ln>
              </p:spPr>
              <p:txBody>
                <a:bodyPr/>
                <a:lstStyle/>
                <a:p>
                  <a:r>
                    <a:rPr lang="en-US">
                      <a:noFill/>
                    </a:rPr>
                    <a:t> </a:t>
                  </a:r>
                </a:p>
              </p:txBody>
            </p:sp>
          </mc:Fallback>
        </mc:AlternateContent>
        <p:sp>
          <p:nvSpPr>
            <p:cNvPr id="17" name="Rounded Rectangle 16">
              <a:extLst>
                <a:ext uri="{FF2B5EF4-FFF2-40B4-BE49-F238E27FC236}">
                  <a16:creationId xmlns:a16="http://schemas.microsoft.com/office/drawing/2014/main" id="{5E23A825-4E65-6707-BFD6-43F336254732}"/>
                </a:ext>
              </a:extLst>
            </p:cNvPr>
            <p:cNvSpPr/>
            <p:nvPr/>
          </p:nvSpPr>
          <p:spPr>
            <a:xfrm>
              <a:off x="841528" y="5475808"/>
              <a:ext cx="4312510" cy="911919"/>
            </a:xfrm>
            <a:prstGeom prst="roundRect">
              <a:avLst/>
            </a:prstGeom>
            <a:solidFill>
              <a:srgbClr val="4472C4"/>
            </a:solidFill>
            <a:ln>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rPr>
                <a:t>Proof that everyone’s shares are correct</a:t>
              </a:r>
            </a:p>
          </p:txBody>
        </p:sp>
      </p:grpSp>
      <p:sp>
        <p:nvSpPr>
          <p:cNvPr id="20" name="TextBox 19">
            <a:extLst>
              <a:ext uri="{FF2B5EF4-FFF2-40B4-BE49-F238E27FC236}">
                <a16:creationId xmlns:a16="http://schemas.microsoft.com/office/drawing/2014/main" id="{74B7C678-194B-7059-A417-7ADE49FEBA23}"/>
              </a:ext>
            </a:extLst>
          </p:cNvPr>
          <p:cNvSpPr txBox="1"/>
          <p:nvPr/>
        </p:nvSpPr>
        <p:spPr>
          <a:xfrm>
            <a:off x="7558292" y="1995230"/>
            <a:ext cx="3073230" cy="1323439"/>
          </a:xfrm>
          <a:prstGeom prst="rect">
            <a:avLst/>
          </a:prstGeom>
          <a:noFill/>
        </p:spPr>
        <p:txBody>
          <a:bodyPr wrap="square" rtlCol="0">
            <a:spAutoFit/>
          </a:bodyPr>
          <a:lstStyle/>
          <a:p>
            <a:pPr algn="ctr"/>
            <a:r>
              <a:rPr lang="en-US" sz="4000"/>
              <a:t>General PVSS Structure</a:t>
            </a:r>
            <a:endParaRPr lang="en-US" sz="4000" baseline="30000"/>
          </a:p>
        </p:txBody>
      </p:sp>
      <p:sp>
        <p:nvSpPr>
          <p:cNvPr id="26" name="Title 1">
            <a:extLst>
              <a:ext uri="{FF2B5EF4-FFF2-40B4-BE49-F238E27FC236}">
                <a16:creationId xmlns:a16="http://schemas.microsoft.com/office/drawing/2014/main" id="{1E8E2342-8354-B76F-70DE-D4FD7CBCE931}"/>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Publicly Verifiable Secret Sharing (PVSS)</a:t>
            </a:r>
          </a:p>
        </p:txBody>
      </p:sp>
      <p:grpSp>
        <p:nvGrpSpPr>
          <p:cNvPr id="2" name="Group 1">
            <a:extLst>
              <a:ext uri="{FF2B5EF4-FFF2-40B4-BE49-F238E27FC236}">
                <a16:creationId xmlns:a16="http://schemas.microsoft.com/office/drawing/2014/main" id="{A08C010F-EDD9-08A0-586A-4776A13FBC0A}"/>
              </a:ext>
            </a:extLst>
          </p:cNvPr>
          <p:cNvGrpSpPr/>
          <p:nvPr/>
        </p:nvGrpSpPr>
        <p:grpSpPr>
          <a:xfrm>
            <a:off x="7437638" y="3429000"/>
            <a:ext cx="2641963" cy="907193"/>
            <a:chOff x="6506860" y="2991835"/>
            <a:chExt cx="2641963" cy="907193"/>
          </a:xfrm>
        </p:grpSpPr>
        <p:sp>
          <p:nvSpPr>
            <p:cNvPr id="3" name="Plus 2">
              <a:extLst>
                <a:ext uri="{FF2B5EF4-FFF2-40B4-BE49-F238E27FC236}">
                  <a16:creationId xmlns:a16="http://schemas.microsoft.com/office/drawing/2014/main" id="{71D54171-3F5B-7040-1965-1CABADF01B69}"/>
                </a:ext>
              </a:extLst>
            </p:cNvPr>
            <p:cNvSpPr>
              <a:spLocks noChangeAspect="1"/>
            </p:cNvSpPr>
            <p:nvPr/>
          </p:nvSpPr>
          <p:spPr>
            <a:xfrm>
              <a:off x="6506860" y="2991835"/>
              <a:ext cx="907193" cy="907193"/>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4" name="TextBox 3">
              <a:extLst>
                <a:ext uri="{FF2B5EF4-FFF2-40B4-BE49-F238E27FC236}">
                  <a16:creationId xmlns:a16="http://schemas.microsoft.com/office/drawing/2014/main" id="{4FFA9806-642A-40F6-B857-ECECA6937F46}"/>
                </a:ext>
              </a:extLst>
            </p:cNvPr>
            <p:cNvSpPr txBox="1"/>
            <p:nvPr/>
          </p:nvSpPr>
          <p:spPr>
            <a:xfrm>
              <a:off x="7414053" y="3244334"/>
              <a:ext cx="1734770" cy="369332"/>
            </a:xfrm>
            <a:prstGeom prst="rect">
              <a:avLst/>
            </a:prstGeom>
            <a:noFill/>
          </p:spPr>
          <p:txBody>
            <a:bodyPr wrap="none" rtlCol="0">
              <a:spAutoFit/>
            </a:bodyPr>
            <a:lstStyle/>
            <a:p>
              <a:r>
                <a:rPr lang="en-US" b="1"/>
                <a:t>is homomorphic</a:t>
              </a:r>
            </a:p>
          </p:txBody>
        </p:sp>
      </p:grpSp>
      <p:grpSp>
        <p:nvGrpSpPr>
          <p:cNvPr id="5" name="Group 4">
            <a:extLst>
              <a:ext uri="{FF2B5EF4-FFF2-40B4-BE49-F238E27FC236}">
                <a16:creationId xmlns:a16="http://schemas.microsoft.com/office/drawing/2014/main" id="{F3A3BB80-45DE-E5A7-CF31-1AFB5F1BAF52}"/>
              </a:ext>
            </a:extLst>
          </p:cNvPr>
          <p:cNvGrpSpPr/>
          <p:nvPr/>
        </p:nvGrpSpPr>
        <p:grpSpPr>
          <a:xfrm>
            <a:off x="7521241" y="4469424"/>
            <a:ext cx="2795198" cy="739986"/>
            <a:chOff x="7423840" y="4936457"/>
            <a:chExt cx="2795198" cy="739986"/>
          </a:xfrm>
        </p:grpSpPr>
        <p:sp>
          <p:nvSpPr>
            <p:cNvPr id="9" name="&quot;No&quot; Symbol 8">
              <a:extLst>
                <a:ext uri="{FF2B5EF4-FFF2-40B4-BE49-F238E27FC236}">
                  <a16:creationId xmlns:a16="http://schemas.microsoft.com/office/drawing/2014/main" id="{93E30AC4-2473-40A5-149A-1184F5D14B5C}"/>
                </a:ext>
              </a:extLst>
            </p:cNvPr>
            <p:cNvSpPr>
              <a:spLocks noChangeAspect="1"/>
            </p:cNvSpPr>
            <p:nvPr/>
          </p:nvSpPr>
          <p:spPr>
            <a:xfrm>
              <a:off x="7423840" y="4936457"/>
              <a:ext cx="739986" cy="739986"/>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2ED1CFDE-56E0-B53E-5857-4BDDFB20810C}"/>
                </a:ext>
              </a:extLst>
            </p:cNvPr>
            <p:cNvSpPr txBox="1"/>
            <p:nvPr/>
          </p:nvSpPr>
          <p:spPr>
            <a:xfrm>
              <a:off x="8247430" y="5072332"/>
              <a:ext cx="1971608" cy="369332"/>
            </a:xfrm>
            <a:prstGeom prst="rect">
              <a:avLst/>
            </a:prstGeom>
            <a:noFill/>
          </p:spPr>
          <p:txBody>
            <a:bodyPr wrap="square">
              <a:spAutoFit/>
            </a:bodyPr>
            <a:lstStyle/>
            <a:p>
              <a:r>
                <a:rPr lang="en-US" b="1"/>
                <a:t>not homomorphic</a:t>
              </a:r>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D460F59-9FF5-737B-FDDC-868DF3481439}"/>
                  </a:ext>
                </a:extLst>
              </p:cNvPr>
              <p:cNvSpPr txBox="1"/>
              <p:nvPr/>
            </p:nvSpPr>
            <p:spPr>
              <a:xfrm>
                <a:off x="7025716" y="5424657"/>
                <a:ext cx="4002157" cy="646331"/>
              </a:xfrm>
              <a:prstGeom prst="rect">
                <a:avLst/>
              </a:prstGeom>
              <a:noFill/>
            </p:spPr>
            <p:txBody>
              <a:bodyPr wrap="square" rtlCol="0">
                <a:spAutoFit/>
              </a:bodyPr>
              <a:lstStyle/>
              <a:p>
                <a:pPr algn="ctr"/>
                <a:r>
                  <a:rPr lang="en-US" b="1">
                    <a:solidFill>
                      <a:srgbClr val="FF0000"/>
                    </a:solidFill>
                  </a:rPr>
                  <a:t>Problem</a:t>
                </a:r>
                <a:r>
                  <a:rPr lang="en-US">
                    <a:solidFill>
                      <a:srgbClr val="FF0000"/>
                    </a:solidFill>
                  </a:rPr>
                  <a:t>: If </a:t>
                </a:r>
                <a14:m>
                  <m:oMath xmlns:m="http://schemas.openxmlformats.org/officeDocument/2006/math">
                    <m:r>
                      <a:rPr lang="en-US" b="0" i="1" smtClean="0">
                        <a:solidFill>
                          <a:srgbClr val="FF0000"/>
                        </a:solidFill>
                        <a:latin typeface="Cambria Math" panose="02040503050406030204" pitchFamily="18" charset="0"/>
                      </a:rPr>
                      <m:t>𝑂</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𝑡</m:t>
                    </m:r>
                    <m:r>
                      <a:rPr lang="en-US" b="0" i="1" smtClean="0">
                        <a:solidFill>
                          <a:srgbClr val="FF0000"/>
                        </a:solidFill>
                        <a:latin typeface="Cambria Math" panose="02040503050406030204" pitchFamily="18" charset="0"/>
                      </a:rPr>
                      <m:t>)</m:t>
                    </m:r>
                  </m:oMath>
                </a14:m>
                <a:r>
                  <a:rPr lang="en-US">
                    <a:solidFill>
                      <a:srgbClr val="FF0000"/>
                    </a:solidFill>
                  </a:rPr>
                  <a:t> </a:t>
                </a:r>
                <a:r>
                  <a:rPr lang="en-US" err="1">
                    <a:solidFill>
                      <a:srgbClr val="FF0000"/>
                    </a:solidFill>
                  </a:rPr>
                  <a:t>sharings</a:t>
                </a:r>
                <a:r>
                  <a:rPr lang="en-US">
                    <a:solidFill>
                      <a:srgbClr val="FF0000"/>
                    </a:solidFill>
                  </a:rPr>
                  <a:t> are combined, the resulting PVSS is </a:t>
                </a:r>
                <a14:m>
                  <m:oMath xmlns:m="http://schemas.openxmlformats.org/officeDocument/2006/math">
                    <m:r>
                      <a:rPr lang="en-US" b="0" i="1" smtClean="0">
                        <a:solidFill>
                          <a:srgbClr val="FF0000"/>
                        </a:solidFill>
                        <a:latin typeface="Cambria Math" panose="02040503050406030204" pitchFamily="18" charset="0"/>
                      </a:rPr>
                      <m:t>𝑂</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𝑛𝑡</m:t>
                        </m:r>
                      </m:e>
                    </m:d>
                  </m:oMath>
                </a14:m>
                <a:r>
                  <a:rPr lang="en-US">
                    <a:solidFill>
                      <a:srgbClr val="FF0000"/>
                    </a:solidFill>
                  </a:rPr>
                  <a:t> sized</a:t>
                </a:r>
              </a:p>
            </p:txBody>
          </p:sp>
        </mc:Choice>
        <mc:Fallback xmlns="">
          <p:sp>
            <p:nvSpPr>
              <p:cNvPr id="11" name="TextBox 10">
                <a:extLst>
                  <a:ext uri="{FF2B5EF4-FFF2-40B4-BE49-F238E27FC236}">
                    <a16:creationId xmlns:a16="http://schemas.microsoft.com/office/drawing/2014/main" id="{5D460F59-9FF5-737B-FDDC-868DF3481439}"/>
                  </a:ext>
                </a:extLst>
              </p:cNvPr>
              <p:cNvSpPr txBox="1">
                <a:spLocks noRot="1" noChangeAspect="1" noMove="1" noResize="1" noEditPoints="1" noAdjustHandles="1" noChangeArrowheads="1" noChangeShapeType="1" noTextEdit="1"/>
              </p:cNvSpPr>
              <p:nvPr/>
            </p:nvSpPr>
            <p:spPr>
              <a:xfrm>
                <a:off x="7025716" y="5424657"/>
                <a:ext cx="4002157" cy="646331"/>
              </a:xfrm>
              <a:prstGeom prst="rect">
                <a:avLst/>
              </a:prstGeom>
              <a:blipFill>
                <a:blip r:embed="rId5"/>
                <a:stretch>
                  <a:fillRect l="-762" t="-5660" r="-1524" b="-14151"/>
                </a:stretch>
              </a:blipFill>
            </p:spPr>
            <p:txBody>
              <a:bodyPr/>
              <a:lstStyle/>
              <a:p>
                <a:r>
                  <a:rPr lang="en-US">
                    <a:noFill/>
                  </a:rPr>
                  <a:t> </a:t>
                </a:r>
              </a:p>
            </p:txBody>
          </p:sp>
        </mc:Fallback>
      </mc:AlternateContent>
      <p:sp>
        <p:nvSpPr>
          <p:cNvPr id="21" name="Plus 20">
            <a:extLst>
              <a:ext uri="{FF2B5EF4-FFF2-40B4-BE49-F238E27FC236}">
                <a16:creationId xmlns:a16="http://schemas.microsoft.com/office/drawing/2014/main" id="{4D6ED2E9-E458-964A-98D1-38D044D50BAA}"/>
              </a:ext>
            </a:extLst>
          </p:cNvPr>
          <p:cNvSpPr>
            <a:spLocks noChangeAspect="1"/>
          </p:cNvSpPr>
          <p:nvPr/>
        </p:nvSpPr>
        <p:spPr>
          <a:xfrm>
            <a:off x="1172160" y="3292226"/>
            <a:ext cx="469644" cy="469644"/>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24">
            <a:extLst>
              <a:ext uri="{FF2B5EF4-FFF2-40B4-BE49-F238E27FC236}">
                <a16:creationId xmlns:a16="http://schemas.microsoft.com/office/drawing/2014/main" id="{2EAB0289-92AA-F119-4964-CA4755B522BE}"/>
              </a:ext>
            </a:extLst>
          </p:cNvPr>
          <p:cNvSpPr>
            <a:spLocks noChangeAspect="1"/>
          </p:cNvSpPr>
          <p:nvPr/>
        </p:nvSpPr>
        <p:spPr>
          <a:xfrm>
            <a:off x="2622348" y="3294530"/>
            <a:ext cx="469644" cy="469644"/>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28">
            <a:extLst>
              <a:ext uri="{FF2B5EF4-FFF2-40B4-BE49-F238E27FC236}">
                <a16:creationId xmlns:a16="http://schemas.microsoft.com/office/drawing/2014/main" id="{0A85E2F6-6CF9-CEAA-C931-59A829E016A4}"/>
              </a:ext>
            </a:extLst>
          </p:cNvPr>
          <p:cNvSpPr>
            <a:spLocks noChangeAspect="1"/>
          </p:cNvSpPr>
          <p:nvPr/>
        </p:nvSpPr>
        <p:spPr>
          <a:xfrm>
            <a:off x="4159003" y="3285572"/>
            <a:ext cx="469644" cy="469644"/>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29">
            <a:extLst>
              <a:ext uri="{FF2B5EF4-FFF2-40B4-BE49-F238E27FC236}">
                <a16:creationId xmlns:a16="http://schemas.microsoft.com/office/drawing/2014/main" id="{813881FE-E133-D7FB-C6A4-B75D8B5693B4}"/>
              </a:ext>
            </a:extLst>
          </p:cNvPr>
          <p:cNvSpPr>
            <a:spLocks noChangeAspect="1"/>
          </p:cNvSpPr>
          <p:nvPr/>
        </p:nvSpPr>
        <p:spPr>
          <a:xfrm>
            <a:off x="2622348" y="4268018"/>
            <a:ext cx="469644" cy="469644"/>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ot;No&quot; Symbol 30">
            <a:extLst>
              <a:ext uri="{FF2B5EF4-FFF2-40B4-BE49-F238E27FC236}">
                <a16:creationId xmlns:a16="http://schemas.microsoft.com/office/drawing/2014/main" id="{F1671C1E-724D-0DF3-BD8A-E9B6A20224F0}"/>
              </a:ext>
            </a:extLst>
          </p:cNvPr>
          <p:cNvSpPr>
            <a:spLocks noChangeAspect="1"/>
          </p:cNvSpPr>
          <p:nvPr/>
        </p:nvSpPr>
        <p:spPr>
          <a:xfrm>
            <a:off x="4446110" y="5206886"/>
            <a:ext cx="469557" cy="469557"/>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descr="Logo&#10;&#10;Description automatically generated">
            <a:extLst>
              <a:ext uri="{FF2B5EF4-FFF2-40B4-BE49-F238E27FC236}">
                <a16:creationId xmlns:a16="http://schemas.microsoft.com/office/drawing/2014/main" id="{376082C8-A3DE-8FAD-EDD2-08CED964BD8F}"/>
              </a:ext>
            </a:extLst>
          </p:cNvPr>
          <p:cNvPicPr>
            <a:picLocks noChangeAspect="1"/>
          </p:cNvPicPr>
          <p:nvPr/>
        </p:nvPicPr>
        <p:blipFill>
          <a:blip r:embed="rId6"/>
          <a:stretch>
            <a:fillRect/>
          </a:stretch>
        </p:blipFill>
        <p:spPr>
          <a:xfrm>
            <a:off x="2971800" y="2158809"/>
            <a:ext cx="304800" cy="304800"/>
          </a:xfrm>
          <a:prstGeom prst="rect">
            <a:avLst/>
          </a:prstGeom>
        </p:spPr>
      </p:pic>
      <p:sp>
        <p:nvSpPr>
          <p:cNvPr id="22" name="TextBox 21">
            <a:extLst>
              <a:ext uri="{FF2B5EF4-FFF2-40B4-BE49-F238E27FC236}">
                <a16:creationId xmlns:a16="http://schemas.microsoft.com/office/drawing/2014/main" id="{C9F1A230-D884-AAA1-DCE3-267C5B2919F2}"/>
              </a:ext>
            </a:extLst>
          </p:cNvPr>
          <p:cNvSpPr txBox="1"/>
          <p:nvPr/>
        </p:nvSpPr>
        <p:spPr>
          <a:xfrm>
            <a:off x="1268465" y="6109908"/>
            <a:ext cx="3267369" cy="369332"/>
          </a:xfrm>
          <a:prstGeom prst="rect">
            <a:avLst/>
          </a:prstGeom>
          <a:noFill/>
        </p:spPr>
        <p:txBody>
          <a:bodyPr wrap="none" rtlCol="0">
            <a:spAutoFit/>
          </a:bodyPr>
          <a:lstStyle/>
          <a:p>
            <a:r>
              <a:rPr lang="en-US"/>
              <a:t>Output of PVSS Share generation</a:t>
            </a:r>
          </a:p>
        </p:txBody>
      </p:sp>
      <p:sp>
        <p:nvSpPr>
          <p:cNvPr id="7" name="Slide Number Placeholder 6">
            <a:extLst>
              <a:ext uri="{FF2B5EF4-FFF2-40B4-BE49-F238E27FC236}">
                <a16:creationId xmlns:a16="http://schemas.microsoft.com/office/drawing/2014/main" id="{CFF6009C-8302-BD5B-E039-A500F1E0306F}"/>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45</a:t>
            </a:fld>
            <a:endParaRPr lang="en-US" dirty="0"/>
          </a:p>
        </p:txBody>
      </p:sp>
    </p:spTree>
    <p:extLst>
      <p:ext uri="{BB962C8B-B14F-4D97-AF65-F5344CB8AC3E}">
        <p14:creationId xmlns:p14="http://schemas.microsoft.com/office/powerpoint/2010/main" val="615107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with low confidence">
            <a:extLst>
              <a:ext uri="{FF2B5EF4-FFF2-40B4-BE49-F238E27FC236}">
                <a16:creationId xmlns:a16="http://schemas.microsoft.com/office/drawing/2014/main" id="{DB887104-7004-6746-5770-27F018A6AE93}"/>
              </a:ext>
            </a:extLst>
          </p:cNvPr>
          <p:cNvPicPr>
            <a:picLocks noChangeAspect="1"/>
          </p:cNvPicPr>
          <p:nvPr/>
        </p:nvPicPr>
        <p:blipFill>
          <a:blip r:embed="rId3"/>
          <a:stretch>
            <a:fillRect/>
          </a:stretch>
        </p:blipFill>
        <p:spPr>
          <a:xfrm>
            <a:off x="2163701" y="1941656"/>
            <a:ext cx="743358" cy="743358"/>
          </a:xfrm>
          <a:prstGeom prst="rect">
            <a:avLst/>
          </a:prstGeom>
          <a:ln>
            <a:noFill/>
          </a:ln>
          <a:effectLst>
            <a:outerShdw blurRad="292100" dist="139700" dir="2700000" algn="tl" rotWithShape="0">
              <a:srgbClr val="333333">
                <a:alpha val="65000"/>
              </a:srgbClr>
            </a:outerShdw>
          </a:effectLst>
        </p:spPr>
      </p:pic>
      <p:grpSp>
        <p:nvGrpSpPr>
          <p:cNvPr id="19" name="Group 18">
            <a:extLst>
              <a:ext uri="{FF2B5EF4-FFF2-40B4-BE49-F238E27FC236}">
                <a16:creationId xmlns:a16="http://schemas.microsoft.com/office/drawing/2014/main" id="{EA99BD51-7422-6B7E-165C-BBFF89EC75BA}"/>
              </a:ext>
            </a:extLst>
          </p:cNvPr>
          <p:cNvGrpSpPr/>
          <p:nvPr/>
        </p:nvGrpSpPr>
        <p:grpSpPr>
          <a:xfrm>
            <a:off x="571632" y="2933100"/>
            <a:ext cx="4670854" cy="3202588"/>
            <a:chOff x="667265" y="3373395"/>
            <a:chExt cx="4670854" cy="3202588"/>
          </a:xfrm>
        </p:grpSpPr>
        <p:sp>
          <p:nvSpPr>
            <p:cNvPr id="18" name="Rectangle 17">
              <a:extLst>
                <a:ext uri="{FF2B5EF4-FFF2-40B4-BE49-F238E27FC236}">
                  <a16:creationId xmlns:a16="http://schemas.microsoft.com/office/drawing/2014/main" id="{F982142E-D504-8A77-8FAD-9F29339CD576}"/>
                </a:ext>
              </a:extLst>
            </p:cNvPr>
            <p:cNvSpPr/>
            <p:nvPr/>
          </p:nvSpPr>
          <p:spPr>
            <a:xfrm>
              <a:off x="667265" y="3373395"/>
              <a:ext cx="4670854" cy="32025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EC98366A-6323-677A-9BBE-26B79E7A6208}"/>
                </a:ext>
              </a:extLst>
            </p:cNvPr>
            <p:cNvSpPr/>
            <p:nvPr/>
          </p:nvSpPr>
          <p:spPr>
            <a:xfrm>
              <a:off x="841529" y="352233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rPr>
                <a:t>Encryption for node 1</a:t>
              </a:r>
            </a:p>
          </p:txBody>
        </p:sp>
        <p:sp>
          <p:nvSpPr>
            <p:cNvPr id="14" name="Rounded Rectangle 13">
              <a:extLst>
                <a:ext uri="{FF2B5EF4-FFF2-40B4-BE49-F238E27FC236}">
                  <a16:creationId xmlns:a16="http://schemas.microsoft.com/office/drawing/2014/main" id="{6ADD3774-407A-72A0-A2F1-4FA67518E4CE}"/>
                </a:ext>
              </a:extLst>
            </p:cNvPr>
            <p:cNvSpPr/>
            <p:nvPr/>
          </p:nvSpPr>
          <p:spPr>
            <a:xfrm>
              <a:off x="2336697" y="351952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t>…</a:t>
              </a:r>
            </a:p>
          </p:txBody>
        </p:sp>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1E14333F-F254-9418-00A1-BD19CA8C401D}"/>
                    </a:ext>
                  </a:extLst>
                </p:cNvPr>
                <p:cNvSpPr/>
                <p:nvPr/>
              </p:nvSpPr>
              <p:spPr>
                <a:xfrm>
                  <a:off x="3831865" y="351952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rPr>
                    <a:t>Encryption for node </a:t>
                  </a:r>
                  <a14:m>
                    <m:oMath xmlns:m="http://schemas.openxmlformats.org/officeDocument/2006/math">
                      <m:r>
                        <a:rPr lang="en-US" sz="1400" b="0" i="1" smtClean="0">
                          <a:solidFill>
                            <a:schemeClr val="tx1"/>
                          </a:solidFill>
                          <a:latin typeface="Cambria Math" panose="02040503050406030204" pitchFamily="18" charset="0"/>
                        </a:rPr>
                        <m:t>𝑛</m:t>
                      </m:r>
                    </m:oMath>
                  </a14:m>
                  <a:endParaRPr lang="en-US" sz="1400">
                    <a:solidFill>
                      <a:schemeClr val="tx1"/>
                    </a:solidFill>
                  </a:endParaRPr>
                </a:p>
              </p:txBody>
            </p:sp>
          </mc:Choice>
          <mc:Fallback xmlns="">
            <p:sp>
              <p:nvSpPr>
                <p:cNvPr id="15" name="Rounded Rectangle 14">
                  <a:extLst>
                    <a:ext uri="{FF2B5EF4-FFF2-40B4-BE49-F238E27FC236}">
                      <a16:creationId xmlns:a16="http://schemas.microsoft.com/office/drawing/2014/main" id="{1E14333F-F254-9418-00A1-BD19CA8C401D}"/>
                    </a:ext>
                  </a:extLst>
                </p:cNvPr>
                <p:cNvSpPr>
                  <a:spLocks noRot="1" noChangeAspect="1" noMove="1" noResize="1" noEditPoints="1" noAdjustHandles="1" noChangeArrowheads="1" noChangeShapeType="1" noTextEdit="1"/>
                </p:cNvSpPr>
                <p:nvPr/>
              </p:nvSpPr>
              <p:spPr>
                <a:xfrm>
                  <a:off x="3831865" y="3519521"/>
                  <a:ext cx="1322173" cy="911919"/>
                </a:xfrm>
                <a:prstGeom prst="round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ounded Rectangle 15">
                  <a:extLst>
                    <a:ext uri="{FF2B5EF4-FFF2-40B4-BE49-F238E27FC236}">
                      <a16:creationId xmlns:a16="http://schemas.microsoft.com/office/drawing/2014/main" id="{77AE5DDE-CF4E-BA75-BFD8-13D59F965206}"/>
                    </a:ext>
                  </a:extLst>
                </p:cNvPr>
                <p:cNvSpPr/>
                <p:nvPr/>
              </p:nvSpPr>
              <p:spPr>
                <a:xfrm>
                  <a:off x="841528" y="4487176"/>
                  <a:ext cx="4312510" cy="911919"/>
                </a:xfrm>
                <a:prstGeom prst="roundRect">
                  <a:avLst/>
                </a:prstGeom>
                <a:solidFill>
                  <a:srgbClr val="4472C4"/>
                </a:solidFill>
                <a:ln>
                  <a:solidFill>
                    <a:schemeClr val="accent1">
                      <a:lumMod val="60000"/>
                      <a:lumOff val="4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a:solidFill>
                        <a:schemeClr val="tx1"/>
                      </a:solidFill>
                    </a:rPr>
                    <a:t>Commitment to </a:t>
                  </a:r>
                  <a14:m>
                    <m:oMath xmlns:m="http://schemas.openxmlformats.org/officeDocument/2006/math">
                      <m:d>
                        <m:dPr>
                          <m:ctrlPr>
                            <a:rPr lang="en-US" sz="1400" b="0" i="1" smtClean="0">
                              <a:solidFill>
                                <a:schemeClr val="tx1"/>
                              </a:solidFill>
                              <a:latin typeface="Cambria Math" panose="02040503050406030204" pitchFamily="18" charset="0"/>
                            </a:rPr>
                          </m:ctrlPr>
                        </m:dPr>
                        <m:e>
                          <m:r>
                            <a:rPr lang="en-US" sz="1400" b="0" i="1" smtClean="0">
                              <a:solidFill>
                                <a:schemeClr val="tx1"/>
                              </a:solidFill>
                              <a:latin typeface="Cambria Math" panose="02040503050406030204" pitchFamily="18" charset="0"/>
                            </a:rPr>
                            <m:t>𝑛</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𝑡</m:t>
                          </m:r>
                        </m:e>
                      </m:d>
                    </m:oMath>
                  </a14:m>
                  <a:r>
                    <a:rPr lang="en-US" sz="1400">
                      <a:solidFill>
                        <a:schemeClr val="tx1"/>
                      </a:solidFill>
                    </a:rPr>
                    <a:t> polynomial</a:t>
                  </a:r>
                </a:p>
              </p:txBody>
            </p:sp>
          </mc:Choice>
          <mc:Fallback xmlns="">
            <p:sp>
              <p:nvSpPr>
                <p:cNvPr id="16" name="Rounded Rectangle 15">
                  <a:extLst>
                    <a:ext uri="{FF2B5EF4-FFF2-40B4-BE49-F238E27FC236}">
                      <a16:creationId xmlns:a16="http://schemas.microsoft.com/office/drawing/2014/main" id="{77AE5DDE-CF4E-BA75-BFD8-13D59F965206}"/>
                    </a:ext>
                  </a:extLst>
                </p:cNvPr>
                <p:cNvSpPr>
                  <a:spLocks noRot="1" noChangeAspect="1" noMove="1" noResize="1" noEditPoints="1" noAdjustHandles="1" noChangeArrowheads="1" noChangeShapeType="1" noTextEdit="1"/>
                </p:cNvSpPr>
                <p:nvPr/>
              </p:nvSpPr>
              <p:spPr>
                <a:xfrm>
                  <a:off x="841528" y="4487176"/>
                  <a:ext cx="4312510" cy="911919"/>
                </a:xfrm>
                <a:prstGeom prst="roundRect">
                  <a:avLst/>
                </a:prstGeom>
                <a:blipFill>
                  <a:blip r:embed="rId5"/>
                  <a:stretch>
                    <a:fillRect/>
                  </a:stretch>
                </a:blipFill>
                <a:ln>
                  <a:solidFill>
                    <a:schemeClr val="accent1">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5E23A825-4E65-6707-BFD6-43F336254732}"/>
                    </a:ext>
                  </a:extLst>
                </p:cNvPr>
                <p:cNvSpPr/>
                <p:nvPr/>
              </p:nvSpPr>
              <p:spPr>
                <a:xfrm>
                  <a:off x="841528" y="5475808"/>
                  <a:ext cx="4312510" cy="911919"/>
                </a:xfrm>
                <a:prstGeom prst="roundRect">
                  <a:avLst/>
                </a:prstGeom>
                <a:noFill/>
                <a:ln>
                  <a:solidFill>
                    <a:schemeClr val="accent1">
                      <a:lumMod val="60000"/>
                      <a:lumOff val="40000"/>
                    </a:schemeClr>
                  </a:solidFill>
                  <a:prstDash val="dash"/>
                </a:ln>
              </p:spPr>
              <p:style>
                <a:lnRef idx="3">
                  <a:schemeClr val="lt1"/>
                </a:lnRef>
                <a:fillRef idx="1">
                  <a:schemeClr val="accent5"/>
                </a:fillRef>
                <a:effectRef idx="1">
                  <a:schemeClr val="accent5"/>
                </a:effectRef>
                <a:fontRef idx="minor">
                  <a:schemeClr val="lt1"/>
                </a:fontRef>
              </p:style>
              <p:txBody>
                <a:bodyPr rtlCol="0" anchor="ctr"/>
                <a:lstStyle/>
                <a:p>
                  <a:pPr algn="ctr"/>
                  <a14:m>
                    <m:oMath xmlns:m="http://schemas.openxmlformats.org/officeDocument/2006/math">
                      <m:r>
                        <a:rPr lang="en-US" sz="1400" b="1" i="1" smtClean="0">
                          <a:solidFill>
                            <a:schemeClr val="tx1"/>
                          </a:solidFill>
                          <a:latin typeface="Cambria Math" panose="02040503050406030204" pitchFamily="18" charset="0"/>
                        </a:rPr>
                        <m:t> ⊥</m:t>
                      </m:r>
                    </m:oMath>
                  </a14:m>
                  <a:r>
                    <a:rPr lang="en-US" sz="1400" b="1">
                      <a:solidFill>
                        <a:schemeClr val="tx1"/>
                      </a:solidFill>
                    </a:rPr>
                    <a:t> (Proof using pairings)                 </a:t>
                  </a:r>
                  <a:endParaRPr lang="en-US" sz="1400">
                    <a:solidFill>
                      <a:schemeClr val="tx1"/>
                    </a:solidFill>
                  </a:endParaRPr>
                </a:p>
              </p:txBody>
            </p:sp>
          </mc:Choice>
          <mc:Fallback xmlns="">
            <p:sp>
              <p:nvSpPr>
                <p:cNvPr id="17" name="Rounded Rectangle 16">
                  <a:extLst>
                    <a:ext uri="{FF2B5EF4-FFF2-40B4-BE49-F238E27FC236}">
                      <a16:creationId xmlns:a16="http://schemas.microsoft.com/office/drawing/2014/main" id="{5E23A825-4E65-6707-BFD6-43F336254732}"/>
                    </a:ext>
                  </a:extLst>
                </p:cNvPr>
                <p:cNvSpPr>
                  <a:spLocks noRot="1" noChangeAspect="1" noMove="1" noResize="1" noEditPoints="1" noAdjustHandles="1" noChangeArrowheads="1" noChangeShapeType="1" noTextEdit="1"/>
                </p:cNvSpPr>
                <p:nvPr/>
              </p:nvSpPr>
              <p:spPr>
                <a:xfrm>
                  <a:off x="841528" y="5475808"/>
                  <a:ext cx="4312510" cy="911919"/>
                </a:xfrm>
                <a:prstGeom prst="roundRect">
                  <a:avLst/>
                </a:prstGeom>
                <a:blipFill>
                  <a:blip r:embed="rId6"/>
                  <a:stretch>
                    <a:fillRect/>
                  </a:stretch>
                </a:blipFill>
                <a:ln>
                  <a:solidFill>
                    <a:schemeClr val="accent1">
                      <a:lumMod val="60000"/>
                      <a:lumOff val="40000"/>
                    </a:schemeClr>
                  </a:solidFill>
                  <a:prstDash val="dash"/>
                </a:ln>
              </p:spPr>
              <p:txBody>
                <a:bodyPr/>
                <a:lstStyle/>
                <a:p>
                  <a:r>
                    <a:rPr lang="en-US">
                      <a:noFill/>
                    </a:rPr>
                    <a:t> </a:t>
                  </a:r>
                </a:p>
              </p:txBody>
            </p:sp>
          </mc:Fallback>
        </mc:AlternateContent>
      </p:grpSp>
      <p:sp>
        <p:nvSpPr>
          <p:cNvPr id="26" name="Title 1">
            <a:extLst>
              <a:ext uri="{FF2B5EF4-FFF2-40B4-BE49-F238E27FC236}">
                <a16:creationId xmlns:a16="http://schemas.microsoft.com/office/drawing/2014/main" id="{1E8E2342-8354-B76F-70DE-D4FD7CBCE931}"/>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Publicly Verifiable Secret Sharing (PVSS)</a:t>
            </a:r>
          </a:p>
        </p:txBody>
      </p:sp>
      <p:grpSp>
        <p:nvGrpSpPr>
          <p:cNvPr id="2" name="Group 1">
            <a:extLst>
              <a:ext uri="{FF2B5EF4-FFF2-40B4-BE49-F238E27FC236}">
                <a16:creationId xmlns:a16="http://schemas.microsoft.com/office/drawing/2014/main" id="{A08C010F-EDD9-08A0-586A-4776A13FBC0A}"/>
              </a:ext>
            </a:extLst>
          </p:cNvPr>
          <p:cNvGrpSpPr/>
          <p:nvPr/>
        </p:nvGrpSpPr>
        <p:grpSpPr>
          <a:xfrm>
            <a:off x="7437638" y="3429000"/>
            <a:ext cx="2641963" cy="907193"/>
            <a:chOff x="6506860" y="2991835"/>
            <a:chExt cx="2641963" cy="907193"/>
          </a:xfrm>
        </p:grpSpPr>
        <p:sp>
          <p:nvSpPr>
            <p:cNvPr id="3" name="Plus 2">
              <a:extLst>
                <a:ext uri="{FF2B5EF4-FFF2-40B4-BE49-F238E27FC236}">
                  <a16:creationId xmlns:a16="http://schemas.microsoft.com/office/drawing/2014/main" id="{71D54171-3F5B-7040-1965-1CABADF01B69}"/>
                </a:ext>
              </a:extLst>
            </p:cNvPr>
            <p:cNvSpPr>
              <a:spLocks noChangeAspect="1"/>
            </p:cNvSpPr>
            <p:nvPr/>
          </p:nvSpPr>
          <p:spPr>
            <a:xfrm>
              <a:off x="6506860" y="2991835"/>
              <a:ext cx="907193" cy="907193"/>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FFA9806-642A-40F6-B857-ECECA6937F46}"/>
                </a:ext>
              </a:extLst>
            </p:cNvPr>
            <p:cNvSpPr txBox="1"/>
            <p:nvPr/>
          </p:nvSpPr>
          <p:spPr>
            <a:xfrm>
              <a:off x="7414053" y="3244334"/>
              <a:ext cx="1734770" cy="369332"/>
            </a:xfrm>
            <a:prstGeom prst="rect">
              <a:avLst/>
            </a:prstGeom>
            <a:noFill/>
          </p:spPr>
          <p:txBody>
            <a:bodyPr wrap="none" rtlCol="0">
              <a:spAutoFit/>
            </a:bodyPr>
            <a:lstStyle/>
            <a:p>
              <a:r>
                <a:rPr lang="en-US" b="1"/>
                <a:t>is homomorphic</a:t>
              </a:r>
            </a:p>
          </p:txBody>
        </p:sp>
      </p:grpSp>
      <p:sp>
        <p:nvSpPr>
          <p:cNvPr id="21" name="Plus 20">
            <a:extLst>
              <a:ext uri="{FF2B5EF4-FFF2-40B4-BE49-F238E27FC236}">
                <a16:creationId xmlns:a16="http://schemas.microsoft.com/office/drawing/2014/main" id="{4D6ED2E9-E458-964A-98D1-38D044D50BAA}"/>
              </a:ext>
            </a:extLst>
          </p:cNvPr>
          <p:cNvSpPr>
            <a:spLocks noChangeAspect="1"/>
          </p:cNvSpPr>
          <p:nvPr/>
        </p:nvSpPr>
        <p:spPr>
          <a:xfrm>
            <a:off x="1172160" y="3292226"/>
            <a:ext cx="469644" cy="469644"/>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us 24">
            <a:extLst>
              <a:ext uri="{FF2B5EF4-FFF2-40B4-BE49-F238E27FC236}">
                <a16:creationId xmlns:a16="http://schemas.microsoft.com/office/drawing/2014/main" id="{2EAB0289-92AA-F119-4964-CA4755B522BE}"/>
              </a:ext>
            </a:extLst>
          </p:cNvPr>
          <p:cNvSpPr>
            <a:spLocks noChangeAspect="1"/>
          </p:cNvSpPr>
          <p:nvPr/>
        </p:nvSpPr>
        <p:spPr>
          <a:xfrm>
            <a:off x="2622348" y="3294530"/>
            <a:ext cx="469644" cy="469644"/>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lus 28">
            <a:extLst>
              <a:ext uri="{FF2B5EF4-FFF2-40B4-BE49-F238E27FC236}">
                <a16:creationId xmlns:a16="http://schemas.microsoft.com/office/drawing/2014/main" id="{0A85E2F6-6CF9-CEAA-C931-59A829E016A4}"/>
              </a:ext>
            </a:extLst>
          </p:cNvPr>
          <p:cNvSpPr>
            <a:spLocks noChangeAspect="1"/>
          </p:cNvSpPr>
          <p:nvPr/>
        </p:nvSpPr>
        <p:spPr>
          <a:xfrm>
            <a:off x="4159003" y="3285572"/>
            <a:ext cx="469644" cy="469644"/>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29">
            <a:extLst>
              <a:ext uri="{FF2B5EF4-FFF2-40B4-BE49-F238E27FC236}">
                <a16:creationId xmlns:a16="http://schemas.microsoft.com/office/drawing/2014/main" id="{813881FE-E133-D7FB-C6A4-B75D8B5693B4}"/>
              </a:ext>
            </a:extLst>
          </p:cNvPr>
          <p:cNvSpPr>
            <a:spLocks noChangeAspect="1"/>
          </p:cNvSpPr>
          <p:nvPr/>
        </p:nvSpPr>
        <p:spPr>
          <a:xfrm>
            <a:off x="2622348" y="4268018"/>
            <a:ext cx="469644" cy="469644"/>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lus 11">
            <a:extLst>
              <a:ext uri="{FF2B5EF4-FFF2-40B4-BE49-F238E27FC236}">
                <a16:creationId xmlns:a16="http://schemas.microsoft.com/office/drawing/2014/main" id="{DAE8DE7E-B188-1C96-CCDD-0EB745DD3187}"/>
              </a:ext>
            </a:extLst>
          </p:cNvPr>
          <p:cNvSpPr>
            <a:spLocks noChangeAspect="1"/>
          </p:cNvSpPr>
          <p:nvPr/>
        </p:nvSpPr>
        <p:spPr>
          <a:xfrm>
            <a:off x="4445980" y="5240845"/>
            <a:ext cx="469644" cy="469644"/>
          </a:xfrm>
          <a:prstGeom prst="mathPlus">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6F61CF4-5C5A-E49A-6F05-CB906CF6A5DA}"/>
              </a:ext>
            </a:extLst>
          </p:cNvPr>
          <p:cNvSpPr txBox="1"/>
          <p:nvPr/>
        </p:nvSpPr>
        <p:spPr>
          <a:xfrm>
            <a:off x="5947717" y="2347511"/>
            <a:ext cx="4917993" cy="1077218"/>
          </a:xfrm>
          <a:prstGeom prst="rect">
            <a:avLst/>
          </a:prstGeom>
          <a:noFill/>
        </p:spPr>
        <p:txBody>
          <a:bodyPr wrap="square" rtlCol="0">
            <a:spAutoFit/>
          </a:bodyPr>
          <a:lstStyle/>
          <a:p>
            <a:pPr algn="ctr"/>
            <a:r>
              <a:rPr lang="en-US" sz="3200"/>
              <a:t>Using Pairing based PVSS from SCRAPE</a:t>
            </a:r>
            <a:r>
              <a:rPr lang="en-US" sz="3200" baseline="30000"/>
              <a:t>[CD19]</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4704462-2414-5D5F-2D7D-AC54C4190E24}"/>
                  </a:ext>
                </a:extLst>
              </p:cNvPr>
              <p:cNvSpPr txBox="1"/>
              <p:nvPr/>
            </p:nvSpPr>
            <p:spPr>
              <a:xfrm>
                <a:off x="6792077" y="4325025"/>
                <a:ext cx="3426654" cy="2308324"/>
              </a:xfrm>
              <a:prstGeom prst="rect">
                <a:avLst/>
              </a:prstGeom>
              <a:noFill/>
            </p:spPr>
            <p:txBody>
              <a:bodyPr wrap="square">
                <a:spAutoFit/>
              </a:bodyPr>
              <a:lstStyle/>
              <a:p>
                <a:pPr algn="ctr"/>
                <a:r>
                  <a:rPr lang="en-US" b="1" dirty="0">
                    <a:solidFill>
                      <a:srgbClr val="FF0000"/>
                    </a:solidFill>
                  </a:rPr>
                  <a:t>Problem: </a:t>
                </a:r>
                <a:r>
                  <a:rPr lang="en-US" dirty="0">
                    <a:solidFill>
                      <a:srgbClr val="FF0000"/>
                    </a:solidFill>
                  </a:rPr>
                  <a:t>An adversarial combiner can </a:t>
                </a:r>
                <a:r>
                  <a:rPr lang="en-US" b="1" dirty="0">
                    <a:solidFill>
                      <a:srgbClr val="FF0000"/>
                    </a:solidFill>
                  </a:rPr>
                  <a:t>cancel </a:t>
                </a:r>
                <a:r>
                  <a:rPr lang="en-US" dirty="0">
                    <a:solidFill>
                      <a:srgbClr val="FF0000"/>
                    </a:solidFill>
                  </a:rPr>
                  <a:t>honest server’s shares of </a:t>
                </a:r>
                <a14:m>
                  <m:oMath xmlns:m="http://schemas.openxmlformats.org/officeDocument/2006/math">
                    <m:r>
                      <a:rPr lang="en-US" b="0" i="1" smtClean="0">
                        <a:solidFill>
                          <a:srgbClr val="FF0000"/>
                        </a:solidFill>
                        <a:latin typeface="Cambria Math" panose="02040503050406030204" pitchFamily="18" charset="0"/>
                      </a:rPr>
                      <m:t>𝑟</m:t>
                    </m:r>
                  </m:oMath>
                </a14:m>
                <a:r>
                  <a:rPr lang="en-US" dirty="0">
                    <a:solidFill>
                      <a:srgbClr val="FF0000"/>
                    </a:solidFill>
                  </a:rPr>
                  <a:t> by generating shares of </a:t>
                </a:r>
                <a14:m>
                  <m:oMath xmlns:m="http://schemas.openxmlformats.org/officeDocument/2006/math">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𝑟</m:t>
                    </m:r>
                  </m:oMath>
                </a14:m>
                <a:r>
                  <a:rPr lang="en-US" b="1" dirty="0">
                    <a:solidFill>
                      <a:srgbClr val="FF0000"/>
                    </a:solidFill>
                  </a:rPr>
                  <a:t> </a:t>
                </a:r>
                <a:r>
                  <a:rPr lang="en-US" dirty="0">
                    <a:solidFill>
                      <a:srgbClr val="FF0000"/>
                    </a:solidFill>
                  </a:rPr>
                  <a:t>and thus fix the final secret</a:t>
                </a:r>
                <a:endParaRPr lang="en-US" b="1" dirty="0">
                  <a:solidFill>
                    <a:srgbClr val="FF0000"/>
                  </a:solidFill>
                </a:endParaRPr>
              </a:p>
              <a:p>
                <a:pPr algn="ctr"/>
                <a:endParaRPr lang="en-US" b="1" dirty="0">
                  <a:solidFill>
                    <a:srgbClr val="FF0000"/>
                  </a:solidFill>
                </a:endParaRPr>
              </a:p>
              <a:p>
                <a:pPr algn="ctr"/>
                <a:r>
                  <a:rPr lang="en-US" b="1" dirty="0">
                    <a:solidFill>
                      <a:srgbClr val="FF0000"/>
                    </a:solidFill>
                  </a:rPr>
                  <a:t>We need a mechanism to prevent adversary from forging honest server’s shares</a:t>
                </a:r>
              </a:p>
            </p:txBody>
          </p:sp>
        </mc:Choice>
        <mc:Fallback xmlns="">
          <p:sp>
            <p:nvSpPr>
              <p:cNvPr id="23" name="TextBox 22">
                <a:extLst>
                  <a:ext uri="{FF2B5EF4-FFF2-40B4-BE49-F238E27FC236}">
                    <a16:creationId xmlns:a16="http://schemas.microsoft.com/office/drawing/2014/main" id="{F4704462-2414-5D5F-2D7D-AC54C4190E24}"/>
                  </a:ext>
                </a:extLst>
              </p:cNvPr>
              <p:cNvSpPr txBox="1">
                <a:spLocks noRot="1" noChangeAspect="1" noMove="1" noResize="1" noEditPoints="1" noAdjustHandles="1" noChangeArrowheads="1" noChangeShapeType="1" noTextEdit="1"/>
              </p:cNvSpPr>
              <p:nvPr/>
            </p:nvSpPr>
            <p:spPr>
              <a:xfrm>
                <a:off x="6792077" y="4325025"/>
                <a:ext cx="3426654" cy="2308324"/>
              </a:xfrm>
              <a:prstGeom prst="rect">
                <a:avLst/>
              </a:prstGeom>
              <a:blipFill>
                <a:blip r:embed="rId7"/>
                <a:stretch>
                  <a:fillRect l="-712" t="-1319" r="-1957" b="-3166"/>
                </a:stretch>
              </a:blipFill>
            </p:spPr>
            <p:txBody>
              <a:bodyPr/>
              <a:lstStyle/>
              <a:p>
                <a:r>
                  <a:rPr lang="en-US">
                    <a:noFill/>
                  </a:rPr>
                  <a:t> </a:t>
                </a:r>
              </a:p>
            </p:txBody>
          </p:sp>
        </mc:Fallback>
      </mc:AlternateContent>
      <p:pic>
        <p:nvPicPr>
          <p:cNvPr id="5" name="Picture 4" descr="Logo&#10;&#10;Description automatically generated">
            <a:extLst>
              <a:ext uri="{FF2B5EF4-FFF2-40B4-BE49-F238E27FC236}">
                <a16:creationId xmlns:a16="http://schemas.microsoft.com/office/drawing/2014/main" id="{A4C2323A-DC98-624C-72A6-3140BAB64E20}"/>
              </a:ext>
            </a:extLst>
          </p:cNvPr>
          <p:cNvPicPr>
            <a:picLocks noChangeAspect="1"/>
          </p:cNvPicPr>
          <p:nvPr/>
        </p:nvPicPr>
        <p:blipFill>
          <a:blip r:embed="rId8"/>
          <a:stretch>
            <a:fillRect/>
          </a:stretch>
        </p:blipFill>
        <p:spPr>
          <a:xfrm>
            <a:off x="2971800" y="2158809"/>
            <a:ext cx="304800" cy="304800"/>
          </a:xfrm>
          <a:prstGeom prst="rect">
            <a:avLst/>
          </a:prstGeom>
        </p:spPr>
      </p:pic>
      <p:sp>
        <p:nvSpPr>
          <p:cNvPr id="9" name="TextBox 8">
            <a:extLst>
              <a:ext uri="{FF2B5EF4-FFF2-40B4-BE49-F238E27FC236}">
                <a16:creationId xmlns:a16="http://schemas.microsoft.com/office/drawing/2014/main" id="{BE15E5F8-8935-09AF-D731-CC77F8D35A8F}"/>
              </a:ext>
            </a:extLst>
          </p:cNvPr>
          <p:cNvSpPr txBox="1"/>
          <p:nvPr/>
        </p:nvSpPr>
        <p:spPr>
          <a:xfrm>
            <a:off x="606489" y="6097148"/>
            <a:ext cx="4591321" cy="369332"/>
          </a:xfrm>
          <a:prstGeom prst="rect">
            <a:avLst/>
          </a:prstGeom>
          <a:noFill/>
        </p:spPr>
        <p:txBody>
          <a:bodyPr wrap="none" rtlCol="0">
            <a:spAutoFit/>
          </a:bodyPr>
          <a:lstStyle/>
          <a:p>
            <a:r>
              <a:rPr lang="en-US"/>
              <a:t>Output of Pairing-based PVSS Share generation</a:t>
            </a:r>
          </a:p>
        </p:txBody>
      </p:sp>
      <p:sp>
        <p:nvSpPr>
          <p:cNvPr id="7" name="Slide Number Placeholder 6">
            <a:extLst>
              <a:ext uri="{FF2B5EF4-FFF2-40B4-BE49-F238E27FC236}">
                <a16:creationId xmlns:a16="http://schemas.microsoft.com/office/drawing/2014/main" id="{552522D7-6349-FC6B-4CC7-CB47D87909C0}"/>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46</a:t>
            </a:fld>
            <a:endParaRPr lang="en-US" dirty="0"/>
          </a:p>
        </p:txBody>
      </p:sp>
    </p:spTree>
    <p:extLst>
      <p:ext uri="{BB962C8B-B14F-4D97-AF65-F5344CB8AC3E}">
        <p14:creationId xmlns:p14="http://schemas.microsoft.com/office/powerpoint/2010/main" val="1971586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3BE70DE-EE9E-0104-FC9C-5F2256272A84}"/>
              </a:ext>
            </a:extLst>
          </p:cNvPr>
          <p:cNvGrpSpPr/>
          <p:nvPr/>
        </p:nvGrpSpPr>
        <p:grpSpPr>
          <a:xfrm>
            <a:off x="997226" y="2239315"/>
            <a:ext cx="978872" cy="495900"/>
            <a:chOff x="571632" y="2933100"/>
            <a:chExt cx="4670854" cy="2248500"/>
          </a:xfrm>
        </p:grpSpPr>
        <p:sp>
          <p:nvSpPr>
            <p:cNvPr id="18" name="Rectangle 17">
              <a:extLst>
                <a:ext uri="{FF2B5EF4-FFF2-40B4-BE49-F238E27FC236}">
                  <a16:creationId xmlns:a16="http://schemas.microsoft.com/office/drawing/2014/main" id="{F982142E-D504-8A77-8FAD-9F29339CD576}"/>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13" name="Rounded Rectangle 12">
              <a:extLst>
                <a:ext uri="{FF2B5EF4-FFF2-40B4-BE49-F238E27FC236}">
                  <a16:creationId xmlns:a16="http://schemas.microsoft.com/office/drawing/2014/main" id="{EC98366A-6323-677A-9BBE-26B79E7A6208}"/>
                </a:ext>
              </a:extLst>
            </p:cNvPr>
            <p:cNvSpPr/>
            <p:nvPr/>
          </p:nvSpPr>
          <p:spPr>
            <a:xfrm>
              <a:off x="745896" y="308204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dirty="0"/>
            </a:p>
          </p:txBody>
        </p:sp>
        <p:sp>
          <p:nvSpPr>
            <p:cNvPr id="14" name="Rounded Rectangle 13">
              <a:extLst>
                <a:ext uri="{FF2B5EF4-FFF2-40B4-BE49-F238E27FC236}">
                  <a16:creationId xmlns:a16="http://schemas.microsoft.com/office/drawing/2014/main" id="{6ADD3774-407A-72A0-A2F1-4FA67518E4CE}"/>
                </a:ext>
              </a:extLst>
            </p:cNvPr>
            <p:cNvSpPr/>
            <p:nvPr/>
          </p:nvSpPr>
          <p:spPr>
            <a:xfrm>
              <a:off x="2241064"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15" name="Rounded Rectangle 14">
              <a:extLst>
                <a:ext uri="{FF2B5EF4-FFF2-40B4-BE49-F238E27FC236}">
                  <a16:creationId xmlns:a16="http://schemas.microsoft.com/office/drawing/2014/main" id="{1E14333F-F254-9418-00A1-BD19CA8C401D}"/>
                </a:ext>
              </a:extLst>
            </p:cNvPr>
            <p:cNvSpPr/>
            <p:nvPr/>
          </p:nvSpPr>
          <p:spPr>
            <a:xfrm>
              <a:off x="3736232"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16" name="Rounded Rectangle 15">
              <a:extLst>
                <a:ext uri="{FF2B5EF4-FFF2-40B4-BE49-F238E27FC236}">
                  <a16:creationId xmlns:a16="http://schemas.microsoft.com/office/drawing/2014/main" id="{77AE5DDE-CF4E-BA75-BFD8-13D59F965206}"/>
                </a:ext>
              </a:extLst>
            </p:cNvPr>
            <p:cNvSpPr/>
            <p:nvPr/>
          </p:nvSpPr>
          <p:spPr>
            <a:xfrm>
              <a:off x="745895" y="4046881"/>
              <a:ext cx="4312510"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pic>
        <p:nvPicPr>
          <p:cNvPr id="26" name="Picture 25" descr="Shape&#10;&#10;Description automatically generated with low confidence">
            <a:extLst>
              <a:ext uri="{FF2B5EF4-FFF2-40B4-BE49-F238E27FC236}">
                <a16:creationId xmlns:a16="http://schemas.microsoft.com/office/drawing/2014/main" id="{AD4E182E-5CB1-DDE7-4EF1-017C581AF0E6}"/>
              </a:ext>
            </a:extLst>
          </p:cNvPr>
          <p:cNvPicPr>
            <a:picLocks noChangeAspect="1"/>
          </p:cNvPicPr>
          <p:nvPr/>
        </p:nvPicPr>
        <p:blipFill>
          <a:blip r:embed="rId2"/>
          <a:stretch>
            <a:fillRect/>
          </a:stretch>
        </p:blipFill>
        <p:spPr>
          <a:xfrm>
            <a:off x="2179569" y="3702454"/>
            <a:ext cx="743358" cy="743358"/>
          </a:xfrm>
          <a:prstGeom prst="rect">
            <a:avLst/>
          </a:prstGeom>
          <a:ln>
            <a:noFill/>
          </a:ln>
          <a:effectLst>
            <a:outerShdw blurRad="292100" dist="139700" dir="2700000" algn="tl" rotWithShape="0">
              <a:srgbClr val="333333">
                <a:alpha val="65000"/>
              </a:srgbClr>
            </a:outerShdw>
          </a:effectLst>
        </p:spPr>
      </p:pic>
      <p:pic>
        <p:nvPicPr>
          <p:cNvPr id="27" name="Picture 26" descr="Shape&#10;&#10;Description automatically generated with low confidence">
            <a:extLst>
              <a:ext uri="{FF2B5EF4-FFF2-40B4-BE49-F238E27FC236}">
                <a16:creationId xmlns:a16="http://schemas.microsoft.com/office/drawing/2014/main" id="{1B330991-8153-FE49-C70B-8316A55F16A6}"/>
              </a:ext>
            </a:extLst>
          </p:cNvPr>
          <p:cNvPicPr>
            <a:picLocks noChangeAspect="1"/>
          </p:cNvPicPr>
          <p:nvPr/>
        </p:nvPicPr>
        <p:blipFill>
          <a:blip r:embed="rId2"/>
          <a:stretch>
            <a:fillRect/>
          </a:stretch>
        </p:blipFill>
        <p:spPr>
          <a:xfrm>
            <a:off x="2179569" y="2115586"/>
            <a:ext cx="743358" cy="743358"/>
          </a:xfrm>
          <a:prstGeom prst="rect">
            <a:avLst/>
          </a:prstGeom>
          <a:ln>
            <a:noFill/>
          </a:ln>
          <a:effectLst>
            <a:outerShdw blurRad="292100" dist="139700" dir="2700000" algn="tl" rotWithShape="0">
              <a:srgbClr val="333333">
                <a:alpha val="65000"/>
              </a:srgbClr>
            </a:outerShdw>
          </a:effectLst>
        </p:spPr>
      </p:pic>
      <p:pic>
        <p:nvPicPr>
          <p:cNvPr id="28" name="Picture 27" descr="A picture containing text, vector graphics&#10;&#10;Description automatically generated">
            <a:extLst>
              <a:ext uri="{FF2B5EF4-FFF2-40B4-BE49-F238E27FC236}">
                <a16:creationId xmlns:a16="http://schemas.microsoft.com/office/drawing/2014/main" id="{E5DA5DBA-6751-C99D-8B7B-996883A8F1BF}"/>
              </a:ext>
            </a:extLst>
          </p:cNvPr>
          <p:cNvPicPr>
            <a:picLocks noChangeAspect="1"/>
          </p:cNvPicPr>
          <p:nvPr/>
        </p:nvPicPr>
        <p:blipFill>
          <a:blip r:embed="rId3"/>
          <a:stretch>
            <a:fillRect/>
          </a:stretch>
        </p:blipFill>
        <p:spPr>
          <a:xfrm>
            <a:off x="2120293" y="5407872"/>
            <a:ext cx="861910" cy="861910"/>
          </a:xfrm>
          <a:prstGeom prst="rect">
            <a:avLst/>
          </a:prstGeom>
          <a:ln>
            <a:noFill/>
          </a:ln>
          <a:effectLst>
            <a:outerShdw blurRad="292100" dist="139700" dir="2700000" algn="tl" rotWithShape="0">
              <a:srgbClr val="333333">
                <a:alpha val="65000"/>
              </a:srgbClr>
            </a:outerShdw>
          </a:effectLst>
        </p:spPr>
      </p:pic>
      <p:pic>
        <p:nvPicPr>
          <p:cNvPr id="32" name="Picture 31" descr="A picture containing text, vector graphics&#10;&#10;Description automatically generated">
            <a:extLst>
              <a:ext uri="{FF2B5EF4-FFF2-40B4-BE49-F238E27FC236}">
                <a16:creationId xmlns:a16="http://schemas.microsoft.com/office/drawing/2014/main" id="{4ADD0CF8-3F0C-6BA2-E6F0-347999D4C898}"/>
              </a:ext>
            </a:extLst>
          </p:cNvPr>
          <p:cNvPicPr>
            <a:picLocks noChangeAspect="1"/>
          </p:cNvPicPr>
          <p:nvPr/>
        </p:nvPicPr>
        <p:blipFill>
          <a:blip r:embed="rId3"/>
          <a:stretch>
            <a:fillRect/>
          </a:stretch>
        </p:blipFill>
        <p:spPr>
          <a:xfrm>
            <a:off x="2120293" y="4495888"/>
            <a:ext cx="861910" cy="861910"/>
          </a:xfrm>
          <a:prstGeom prst="rect">
            <a:avLst/>
          </a:prstGeom>
          <a:ln>
            <a:noFill/>
          </a:ln>
          <a:effectLst>
            <a:outerShdw blurRad="292100" dist="139700" dir="2700000" algn="tl" rotWithShape="0">
              <a:srgbClr val="333333">
                <a:alpha val="65000"/>
              </a:srgbClr>
            </a:outerShdw>
          </a:effectLst>
        </p:spPr>
      </p:pic>
      <p:pic>
        <p:nvPicPr>
          <p:cNvPr id="33" name="Picture 32" descr="Shape&#10;&#10;Description automatically generated with low confidence">
            <a:extLst>
              <a:ext uri="{FF2B5EF4-FFF2-40B4-BE49-F238E27FC236}">
                <a16:creationId xmlns:a16="http://schemas.microsoft.com/office/drawing/2014/main" id="{7A86436C-6C8F-5D4B-9F1A-17EAF3861C60}"/>
              </a:ext>
            </a:extLst>
          </p:cNvPr>
          <p:cNvPicPr>
            <a:picLocks noChangeAspect="1"/>
          </p:cNvPicPr>
          <p:nvPr/>
        </p:nvPicPr>
        <p:blipFill>
          <a:blip r:embed="rId2"/>
          <a:stretch>
            <a:fillRect/>
          </a:stretch>
        </p:blipFill>
        <p:spPr>
          <a:xfrm>
            <a:off x="2179569" y="2909020"/>
            <a:ext cx="743358" cy="743358"/>
          </a:xfrm>
          <a:prstGeom prst="rect">
            <a:avLst/>
          </a:prstGeom>
          <a:ln>
            <a:noFill/>
          </a:ln>
          <a:effectLst>
            <a:outerShdw blurRad="292100" dist="139700" dir="2700000" algn="tl" rotWithShape="0">
              <a:srgbClr val="333333">
                <a:alpha val="65000"/>
              </a:srgbClr>
            </a:outerShdw>
          </a:effectLst>
        </p:spPr>
      </p:pic>
      <p:grpSp>
        <p:nvGrpSpPr>
          <p:cNvPr id="34" name="Group 33">
            <a:extLst>
              <a:ext uri="{FF2B5EF4-FFF2-40B4-BE49-F238E27FC236}">
                <a16:creationId xmlns:a16="http://schemas.microsoft.com/office/drawing/2014/main" id="{6028C181-9D52-40CF-E8C9-A84680CA07FF}"/>
              </a:ext>
            </a:extLst>
          </p:cNvPr>
          <p:cNvGrpSpPr/>
          <p:nvPr/>
        </p:nvGrpSpPr>
        <p:grpSpPr>
          <a:xfrm>
            <a:off x="996197" y="3032749"/>
            <a:ext cx="978872" cy="495900"/>
            <a:chOff x="571632" y="2933100"/>
            <a:chExt cx="4670854" cy="2248500"/>
          </a:xfrm>
        </p:grpSpPr>
        <p:sp>
          <p:nvSpPr>
            <p:cNvPr id="35" name="Rectangle 34">
              <a:extLst>
                <a:ext uri="{FF2B5EF4-FFF2-40B4-BE49-F238E27FC236}">
                  <a16:creationId xmlns:a16="http://schemas.microsoft.com/office/drawing/2014/main" id="{989DCCE4-5ED0-4C8B-62C9-FF61A66A5A01}"/>
                </a:ext>
              </a:extLst>
            </p:cNvPr>
            <p:cNvSpPr/>
            <p:nvPr/>
          </p:nvSpPr>
          <p:spPr>
            <a:xfrm>
              <a:off x="571632" y="2933100"/>
              <a:ext cx="4670854" cy="2248500"/>
            </a:xfrm>
            <a:prstGeom prst="rect">
              <a:avLst/>
            </a:prstGeom>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36" name="Rounded Rectangle 35">
              <a:extLst>
                <a:ext uri="{FF2B5EF4-FFF2-40B4-BE49-F238E27FC236}">
                  <a16:creationId xmlns:a16="http://schemas.microsoft.com/office/drawing/2014/main" id="{D40C20C0-4F44-10F5-7A6C-7C63769ECBBA}"/>
                </a:ext>
              </a:extLst>
            </p:cNvPr>
            <p:cNvSpPr/>
            <p:nvPr/>
          </p:nvSpPr>
          <p:spPr>
            <a:xfrm>
              <a:off x="745896" y="308204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dirty="0"/>
            </a:p>
          </p:txBody>
        </p:sp>
        <p:sp>
          <p:nvSpPr>
            <p:cNvPr id="37" name="Rounded Rectangle 36">
              <a:extLst>
                <a:ext uri="{FF2B5EF4-FFF2-40B4-BE49-F238E27FC236}">
                  <a16:creationId xmlns:a16="http://schemas.microsoft.com/office/drawing/2014/main" id="{E183A0B9-68F9-9685-45CE-8B60F4F9522C}"/>
                </a:ext>
              </a:extLst>
            </p:cNvPr>
            <p:cNvSpPr/>
            <p:nvPr/>
          </p:nvSpPr>
          <p:spPr>
            <a:xfrm>
              <a:off x="2241064"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38" name="Rounded Rectangle 37">
              <a:extLst>
                <a:ext uri="{FF2B5EF4-FFF2-40B4-BE49-F238E27FC236}">
                  <a16:creationId xmlns:a16="http://schemas.microsoft.com/office/drawing/2014/main" id="{6DB9F88A-E094-98E3-2171-6530D5C82507}"/>
                </a:ext>
              </a:extLst>
            </p:cNvPr>
            <p:cNvSpPr/>
            <p:nvPr/>
          </p:nvSpPr>
          <p:spPr>
            <a:xfrm>
              <a:off x="3736232"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39" name="Rounded Rectangle 38">
              <a:extLst>
                <a:ext uri="{FF2B5EF4-FFF2-40B4-BE49-F238E27FC236}">
                  <a16:creationId xmlns:a16="http://schemas.microsoft.com/office/drawing/2014/main" id="{5077FDE9-058A-D1EB-95C8-A403BB169754}"/>
                </a:ext>
              </a:extLst>
            </p:cNvPr>
            <p:cNvSpPr/>
            <p:nvPr/>
          </p:nvSpPr>
          <p:spPr>
            <a:xfrm>
              <a:off x="745895" y="4046881"/>
              <a:ext cx="4312510"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40" name="Group 39">
            <a:extLst>
              <a:ext uri="{FF2B5EF4-FFF2-40B4-BE49-F238E27FC236}">
                <a16:creationId xmlns:a16="http://schemas.microsoft.com/office/drawing/2014/main" id="{32012258-D201-C1E1-66FA-4A4BD4BB92B4}"/>
              </a:ext>
            </a:extLst>
          </p:cNvPr>
          <p:cNvGrpSpPr/>
          <p:nvPr/>
        </p:nvGrpSpPr>
        <p:grpSpPr>
          <a:xfrm>
            <a:off x="995168" y="3826183"/>
            <a:ext cx="978872" cy="495900"/>
            <a:chOff x="571632" y="2933100"/>
            <a:chExt cx="4670854" cy="2248500"/>
          </a:xfrm>
        </p:grpSpPr>
        <p:sp>
          <p:nvSpPr>
            <p:cNvPr id="41" name="Rectangle 40">
              <a:extLst>
                <a:ext uri="{FF2B5EF4-FFF2-40B4-BE49-F238E27FC236}">
                  <a16:creationId xmlns:a16="http://schemas.microsoft.com/office/drawing/2014/main" id="{FFB5A69D-2E12-966F-6881-67A04AF67C3D}"/>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42" name="Rounded Rectangle 41">
              <a:extLst>
                <a:ext uri="{FF2B5EF4-FFF2-40B4-BE49-F238E27FC236}">
                  <a16:creationId xmlns:a16="http://schemas.microsoft.com/office/drawing/2014/main" id="{D5B67FD6-3BA5-B0A7-D4AE-9CA9080CE7B5}"/>
                </a:ext>
              </a:extLst>
            </p:cNvPr>
            <p:cNvSpPr/>
            <p:nvPr/>
          </p:nvSpPr>
          <p:spPr>
            <a:xfrm>
              <a:off x="745896" y="308204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3" name="Rounded Rectangle 42">
              <a:extLst>
                <a:ext uri="{FF2B5EF4-FFF2-40B4-BE49-F238E27FC236}">
                  <a16:creationId xmlns:a16="http://schemas.microsoft.com/office/drawing/2014/main" id="{8EF2983B-E599-C5DE-73D0-6D4155656108}"/>
                </a:ext>
              </a:extLst>
            </p:cNvPr>
            <p:cNvSpPr/>
            <p:nvPr/>
          </p:nvSpPr>
          <p:spPr>
            <a:xfrm>
              <a:off x="2241064"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4" name="Rounded Rectangle 43">
              <a:extLst>
                <a:ext uri="{FF2B5EF4-FFF2-40B4-BE49-F238E27FC236}">
                  <a16:creationId xmlns:a16="http://schemas.microsoft.com/office/drawing/2014/main" id="{C3AC5828-D941-98F9-D2C6-AF5927F1B7DA}"/>
                </a:ext>
              </a:extLst>
            </p:cNvPr>
            <p:cNvSpPr/>
            <p:nvPr/>
          </p:nvSpPr>
          <p:spPr>
            <a:xfrm>
              <a:off x="3736232"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5" name="Rounded Rectangle 44">
              <a:extLst>
                <a:ext uri="{FF2B5EF4-FFF2-40B4-BE49-F238E27FC236}">
                  <a16:creationId xmlns:a16="http://schemas.microsoft.com/office/drawing/2014/main" id="{1A01CB93-91F0-1DC1-24EC-FA8BE64BF09C}"/>
                </a:ext>
              </a:extLst>
            </p:cNvPr>
            <p:cNvSpPr/>
            <p:nvPr/>
          </p:nvSpPr>
          <p:spPr>
            <a:xfrm>
              <a:off x="745895" y="4046881"/>
              <a:ext cx="4312510"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46" name="Group 45">
            <a:extLst>
              <a:ext uri="{FF2B5EF4-FFF2-40B4-BE49-F238E27FC236}">
                <a16:creationId xmlns:a16="http://schemas.microsoft.com/office/drawing/2014/main" id="{BB5EE28D-C3FF-1AC6-CCF6-138767A279BD}"/>
              </a:ext>
            </a:extLst>
          </p:cNvPr>
          <p:cNvGrpSpPr/>
          <p:nvPr/>
        </p:nvGrpSpPr>
        <p:grpSpPr>
          <a:xfrm>
            <a:off x="995168" y="4678893"/>
            <a:ext cx="978872" cy="495900"/>
            <a:chOff x="571632" y="2933100"/>
            <a:chExt cx="4670854" cy="2248500"/>
          </a:xfrm>
        </p:grpSpPr>
        <p:sp>
          <p:nvSpPr>
            <p:cNvPr id="47" name="Rectangle 46">
              <a:extLst>
                <a:ext uri="{FF2B5EF4-FFF2-40B4-BE49-F238E27FC236}">
                  <a16:creationId xmlns:a16="http://schemas.microsoft.com/office/drawing/2014/main" id="{00600274-FEA2-0313-5064-B4376084FB24}"/>
                </a:ext>
              </a:extLst>
            </p:cNvPr>
            <p:cNvSpPr/>
            <p:nvPr/>
          </p:nvSpPr>
          <p:spPr>
            <a:xfrm>
              <a:off x="571632" y="2933100"/>
              <a:ext cx="4670854" cy="2248500"/>
            </a:xfrm>
            <a:prstGeom prst="rect">
              <a:avLst/>
            </a:prstGeom>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dirty="0"/>
            </a:p>
          </p:txBody>
        </p:sp>
        <p:sp>
          <p:nvSpPr>
            <p:cNvPr id="48" name="Rounded Rectangle 47">
              <a:extLst>
                <a:ext uri="{FF2B5EF4-FFF2-40B4-BE49-F238E27FC236}">
                  <a16:creationId xmlns:a16="http://schemas.microsoft.com/office/drawing/2014/main" id="{40AE9882-EADB-1DA3-977E-36BEA6FD6FFC}"/>
                </a:ext>
              </a:extLst>
            </p:cNvPr>
            <p:cNvSpPr/>
            <p:nvPr/>
          </p:nvSpPr>
          <p:spPr>
            <a:xfrm>
              <a:off x="745896" y="308204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dirty="0"/>
            </a:p>
          </p:txBody>
        </p:sp>
        <p:sp>
          <p:nvSpPr>
            <p:cNvPr id="49" name="Rounded Rectangle 48">
              <a:extLst>
                <a:ext uri="{FF2B5EF4-FFF2-40B4-BE49-F238E27FC236}">
                  <a16:creationId xmlns:a16="http://schemas.microsoft.com/office/drawing/2014/main" id="{9DB1FAB6-C211-4A69-C0EF-E5AE418EA574}"/>
                </a:ext>
              </a:extLst>
            </p:cNvPr>
            <p:cNvSpPr/>
            <p:nvPr/>
          </p:nvSpPr>
          <p:spPr>
            <a:xfrm>
              <a:off x="2241064"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0" name="Rounded Rectangle 49">
              <a:extLst>
                <a:ext uri="{FF2B5EF4-FFF2-40B4-BE49-F238E27FC236}">
                  <a16:creationId xmlns:a16="http://schemas.microsoft.com/office/drawing/2014/main" id="{5D27719F-CA3F-AF9A-1047-4996AC0E5C9C}"/>
                </a:ext>
              </a:extLst>
            </p:cNvPr>
            <p:cNvSpPr/>
            <p:nvPr/>
          </p:nvSpPr>
          <p:spPr>
            <a:xfrm>
              <a:off x="3736232"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1" name="Rounded Rectangle 50">
              <a:extLst>
                <a:ext uri="{FF2B5EF4-FFF2-40B4-BE49-F238E27FC236}">
                  <a16:creationId xmlns:a16="http://schemas.microsoft.com/office/drawing/2014/main" id="{5F53F742-64D8-DD67-F003-5DD5A5D47B3E}"/>
                </a:ext>
              </a:extLst>
            </p:cNvPr>
            <p:cNvSpPr/>
            <p:nvPr/>
          </p:nvSpPr>
          <p:spPr>
            <a:xfrm>
              <a:off x="745895" y="4046881"/>
              <a:ext cx="4312510"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52" name="Group 51">
            <a:extLst>
              <a:ext uri="{FF2B5EF4-FFF2-40B4-BE49-F238E27FC236}">
                <a16:creationId xmlns:a16="http://schemas.microsoft.com/office/drawing/2014/main" id="{5C8047D1-17EA-19CD-ABAA-7F5FC9A7DFF6}"/>
              </a:ext>
            </a:extLst>
          </p:cNvPr>
          <p:cNvGrpSpPr/>
          <p:nvPr/>
        </p:nvGrpSpPr>
        <p:grpSpPr>
          <a:xfrm>
            <a:off x="995168" y="5590877"/>
            <a:ext cx="978872" cy="495900"/>
            <a:chOff x="571632" y="2933100"/>
            <a:chExt cx="4670854" cy="2248500"/>
          </a:xfrm>
        </p:grpSpPr>
        <p:sp>
          <p:nvSpPr>
            <p:cNvPr id="53" name="Rectangle 52">
              <a:extLst>
                <a:ext uri="{FF2B5EF4-FFF2-40B4-BE49-F238E27FC236}">
                  <a16:creationId xmlns:a16="http://schemas.microsoft.com/office/drawing/2014/main" id="{A4DBAE4F-E8DC-E807-E53D-3945B5EF7318}"/>
                </a:ext>
              </a:extLst>
            </p:cNvPr>
            <p:cNvSpPr/>
            <p:nvPr/>
          </p:nvSpPr>
          <p:spPr>
            <a:xfrm>
              <a:off x="571632" y="2933100"/>
              <a:ext cx="4670854" cy="2248500"/>
            </a:xfrm>
            <a:prstGeom prst="rect">
              <a:avLst/>
            </a:prstGeom>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54" name="Rounded Rectangle 53">
              <a:extLst>
                <a:ext uri="{FF2B5EF4-FFF2-40B4-BE49-F238E27FC236}">
                  <a16:creationId xmlns:a16="http://schemas.microsoft.com/office/drawing/2014/main" id="{E09D65C4-41C7-CC0D-309B-5ADFCA434A24}"/>
                </a:ext>
              </a:extLst>
            </p:cNvPr>
            <p:cNvSpPr/>
            <p:nvPr/>
          </p:nvSpPr>
          <p:spPr>
            <a:xfrm>
              <a:off x="745896" y="308204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5" name="Rounded Rectangle 54">
              <a:extLst>
                <a:ext uri="{FF2B5EF4-FFF2-40B4-BE49-F238E27FC236}">
                  <a16:creationId xmlns:a16="http://schemas.microsoft.com/office/drawing/2014/main" id="{B5A7DE0B-3FC7-3180-E486-44B54A77A836}"/>
                </a:ext>
              </a:extLst>
            </p:cNvPr>
            <p:cNvSpPr/>
            <p:nvPr/>
          </p:nvSpPr>
          <p:spPr>
            <a:xfrm>
              <a:off x="2241064"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6" name="Rounded Rectangle 55">
              <a:extLst>
                <a:ext uri="{FF2B5EF4-FFF2-40B4-BE49-F238E27FC236}">
                  <a16:creationId xmlns:a16="http://schemas.microsoft.com/office/drawing/2014/main" id="{B656BB0E-5898-507B-79DC-8FE4E1EE2014}"/>
                </a:ext>
              </a:extLst>
            </p:cNvPr>
            <p:cNvSpPr/>
            <p:nvPr/>
          </p:nvSpPr>
          <p:spPr>
            <a:xfrm>
              <a:off x="3736232"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7" name="Rounded Rectangle 56">
              <a:extLst>
                <a:ext uri="{FF2B5EF4-FFF2-40B4-BE49-F238E27FC236}">
                  <a16:creationId xmlns:a16="http://schemas.microsoft.com/office/drawing/2014/main" id="{6A200557-2745-E7E9-A592-A6B53C1E1FE1}"/>
                </a:ext>
              </a:extLst>
            </p:cNvPr>
            <p:cNvSpPr/>
            <p:nvPr/>
          </p:nvSpPr>
          <p:spPr>
            <a:xfrm>
              <a:off x="745895" y="4046881"/>
              <a:ext cx="4312510"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pic>
        <p:nvPicPr>
          <p:cNvPr id="79" name="Picture 78" descr="Logo&#10;&#10;Description automatically generated with medium confidence">
            <a:extLst>
              <a:ext uri="{FF2B5EF4-FFF2-40B4-BE49-F238E27FC236}">
                <a16:creationId xmlns:a16="http://schemas.microsoft.com/office/drawing/2014/main" id="{FDF06E06-5AD8-197C-EB29-707920CB560A}"/>
              </a:ext>
            </a:extLst>
          </p:cNvPr>
          <p:cNvPicPr>
            <a:picLocks noChangeAspect="1"/>
          </p:cNvPicPr>
          <p:nvPr/>
        </p:nvPicPr>
        <p:blipFill>
          <a:blip r:embed="rId4"/>
          <a:stretch>
            <a:fillRect/>
          </a:stretch>
        </p:blipFill>
        <p:spPr>
          <a:xfrm>
            <a:off x="323990" y="2207031"/>
            <a:ext cx="547793" cy="547793"/>
          </a:xfrm>
          <a:prstGeom prst="rect">
            <a:avLst/>
          </a:prstGeom>
        </p:spPr>
      </p:pic>
      <p:pic>
        <p:nvPicPr>
          <p:cNvPr id="80" name="Picture 79" descr="Logo&#10;&#10;Description automatically generated with medium confidence">
            <a:extLst>
              <a:ext uri="{FF2B5EF4-FFF2-40B4-BE49-F238E27FC236}">
                <a16:creationId xmlns:a16="http://schemas.microsoft.com/office/drawing/2014/main" id="{F4999448-F30C-7D0F-8E70-34A4118D0207}"/>
              </a:ext>
            </a:extLst>
          </p:cNvPr>
          <p:cNvPicPr>
            <a:picLocks noChangeAspect="1"/>
          </p:cNvPicPr>
          <p:nvPr/>
        </p:nvPicPr>
        <p:blipFill>
          <a:blip r:embed="rId4">
            <a:grayscl/>
          </a:blip>
          <a:stretch>
            <a:fillRect/>
          </a:stretch>
        </p:blipFill>
        <p:spPr>
          <a:xfrm>
            <a:off x="326119" y="3004493"/>
            <a:ext cx="547793" cy="547793"/>
          </a:xfrm>
          <a:prstGeom prst="rect">
            <a:avLst/>
          </a:prstGeom>
        </p:spPr>
      </p:pic>
      <p:pic>
        <p:nvPicPr>
          <p:cNvPr id="81" name="Picture 80" descr="Logo&#10;&#10;Description automatically generated with medium confidence">
            <a:extLst>
              <a:ext uri="{FF2B5EF4-FFF2-40B4-BE49-F238E27FC236}">
                <a16:creationId xmlns:a16="http://schemas.microsoft.com/office/drawing/2014/main" id="{9843EF81-E874-D861-2F68-04739B924730}"/>
              </a:ext>
            </a:extLst>
          </p:cNvPr>
          <p:cNvPicPr>
            <a:picLocks noChangeAspect="1"/>
          </p:cNvPicPr>
          <p:nvPr/>
        </p:nvPicPr>
        <p:blipFill>
          <a:blip r:embed="rId4">
            <a:duotone>
              <a:prstClr val="black"/>
              <a:schemeClr val="accent2">
                <a:tint val="45000"/>
                <a:satMod val="400000"/>
              </a:schemeClr>
            </a:duotone>
          </a:blip>
          <a:stretch>
            <a:fillRect/>
          </a:stretch>
        </p:blipFill>
        <p:spPr>
          <a:xfrm>
            <a:off x="329905" y="3797927"/>
            <a:ext cx="547793" cy="547793"/>
          </a:xfrm>
          <a:prstGeom prst="rect">
            <a:avLst/>
          </a:prstGeom>
        </p:spPr>
      </p:pic>
      <p:pic>
        <p:nvPicPr>
          <p:cNvPr id="82" name="Picture 81" descr="Logo&#10;&#10;Description automatically generated with medium confidence">
            <a:extLst>
              <a:ext uri="{FF2B5EF4-FFF2-40B4-BE49-F238E27FC236}">
                <a16:creationId xmlns:a16="http://schemas.microsoft.com/office/drawing/2014/main" id="{BA65CCF7-8143-B57B-5312-93DAD02D80DE}"/>
              </a:ext>
            </a:extLst>
          </p:cNvPr>
          <p:cNvPicPr>
            <a:picLocks noChangeAspect="1"/>
          </p:cNvPicPr>
          <p:nvPr/>
        </p:nvPicPr>
        <p:blipFill>
          <a:blip r:embed="rId4">
            <a:duotone>
              <a:schemeClr val="accent6">
                <a:shade val="45000"/>
                <a:satMod val="135000"/>
              </a:schemeClr>
              <a:prstClr val="white"/>
            </a:duotone>
          </a:blip>
          <a:stretch>
            <a:fillRect/>
          </a:stretch>
        </p:blipFill>
        <p:spPr>
          <a:xfrm>
            <a:off x="328327" y="4638345"/>
            <a:ext cx="547793" cy="547793"/>
          </a:xfrm>
          <a:prstGeom prst="rect">
            <a:avLst/>
          </a:prstGeom>
        </p:spPr>
      </p:pic>
      <p:pic>
        <p:nvPicPr>
          <p:cNvPr id="83" name="Picture 82" descr="Logo&#10;&#10;Description automatically generated with medium confidence">
            <a:extLst>
              <a:ext uri="{FF2B5EF4-FFF2-40B4-BE49-F238E27FC236}">
                <a16:creationId xmlns:a16="http://schemas.microsoft.com/office/drawing/2014/main" id="{652685C9-C5E6-71DC-05DD-D5F2F669D1CF}"/>
              </a:ext>
            </a:extLst>
          </p:cNvPr>
          <p:cNvPicPr>
            <a:picLocks noChangeAspect="1"/>
          </p:cNvPicPr>
          <p:nvPr/>
        </p:nvPicPr>
        <p:blipFill>
          <a:blip r:embed="rId4">
            <a:duotone>
              <a:prstClr val="black"/>
              <a:srgbClr val="FF0000">
                <a:tint val="45000"/>
                <a:satMod val="400000"/>
              </a:srgbClr>
            </a:duotone>
          </a:blip>
          <a:stretch>
            <a:fillRect/>
          </a:stretch>
        </p:blipFill>
        <p:spPr>
          <a:xfrm>
            <a:off x="323989" y="5550329"/>
            <a:ext cx="547793" cy="547793"/>
          </a:xfrm>
          <a:prstGeom prst="rect">
            <a:avLst/>
          </a:prstGeom>
        </p:spPr>
      </p:pic>
      <p:sp>
        <p:nvSpPr>
          <p:cNvPr id="85" name="Oval 84">
            <a:extLst>
              <a:ext uri="{FF2B5EF4-FFF2-40B4-BE49-F238E27FC236}">
                <a16:creationId xmlns:a16="http://schemas.microsoft.com/office/drawing/2014/main" id="{7398ECA7-E308-8542-A9C7-B07A6AACBE37}"/>
              </a:ext>
            </a:extLst>
          </p:cNvPr>
          <p:cNvSpPr>
            <a:spLocks noChangeAspect="1"/>
          </p:cNvSpPr>
          <p:nvPr/>
        </p:nvSpPr>
        <p:spPr>
          <a:xfrm>
            <a:off x="153948" y="3671792"/>
            <a:ext cx="822960" cy="822960"/>
          </a:xfrm>
          <a:prstGeom prst="ellipse">
            <a:avLst/>
          </a:prstGeom>
          <a:solidFill>
            <a:schemeClr val="accent2">
              <a:lumMod val="60000"/>
              <a:lumOff val="40000"/>
              <a:alpha val="26319"/>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Arrow Connector 91">
            <a:extLst>
              <a:ext uri="{FF2B5EF4-FFF2-40B4-BE49-F238E27FC236}">
                <a16:creationId xmlns:a16="http://schemas.microsoft.com/office/drawing/2014/main" id="{01B98684-6210-D5FA-C683-AD64709300BC}"/>
              </a:ext>
            </a:extLst>
          </p:cNvPr>
          <p:cNvCxnSpPr>
            <a:stCxn id="41" idx="1"/>
          </p:cNvCxnSpPr>
          <p:nvPr/>
        </p:nvCxnSpPr>
        <p:spPr>
          <a:xfrm flipV="1">
            <a:off x="995168" y="4059532"/>
            <a:ext cx="3812628" cy="14601"/>
          </a:xfrm>
          <a:prstGeom prst="straightConnector1">
            <a:avLst/>
          </a:prstGeom>
          <a:ln w="412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DE02EAC6-7788-5D1B-A569-10E7256279BB}"/>
              </a:ext>
            </a:extLst>
          </p:cNvPr>
          <p:cNvSpPr txBox="1"/>
          <p:nvPr/>
        </p:nvSpPr>
        <p:spPr>
          <a:xfrm>
            <a:off x="4926844" y="3538645"/>
            <a:ext cx="5920125" cy="1200329"/>
          </a:xfrm>
          <a:prstGeom prst="rect">
            <a:avLst/>
          </a:prstGeom>
          <a:noFill/>
        </p:spPr>
        <p:txBody>
          <a:bodyPr wrap="square" rtlCol="0">
            <a:spAutoFit/>
          </a:bodyPr>
          <a:lstStyle/>
          <a:p>
            <a:r>
              <a:rPr lang="en-US" b="1" dirty="0">
                <a:solidFill>
                  <a:srgbClr val="00B050"/>
                </a:solidFill>
              </a:rPr>
              <a:t>Solution:</a:t>
            </a:r>
            <a:r>
              <a:rPr lang="en-US" dirty="0"/>
              <a:t> Add </a:t>
            </a:r>
            <a:r>
              <a:rPr lang="en-US" b="1" dirty="0"/>
              <a:t>decomposition proofs</a:t>
            </a:r>
            <a:r>
              <a:rPr lang="en-US" dirty="0"/>
              <a:t> that contain</a:t>
            </a:r>
          </a:p>
          <a:p>
            <a:pPr marL="285750" indent="-285750">
              <a:buFont typeface="Arial" panose="020B0604020202020204" pitchFamily="34" charset="0"/>
              <a:buChar char="•"/>
            </a:pPr>
            <a:r>
              <a:rPr lang="en-US" dirty="0"/>
              <a:t>A NIZK proof that the node creating the sharing knows the secret in the PVSS </a:t>
            </a:r>
          </a:p>
          <a:p>
            <a:pPr marL="285750" indent="-285750">
              <a:buFont typeface="Arial" panose="020B0604020202020204" pitchFamily="34" charset="0"/>
              <a:buChar char="•"/>
            </a:pPr>
            <a:r>
              <a:rPr lang="en-US" dirty="0"/>
              <a:t>Authentication information (e.g., digital signature)</a:t>
            </a:r>
          </a:p>
        </p:txBody>
      </p:sp>
      <p:sp>
        <p:nvSpPr>
          <p:cNvPr id="8" name="Title 1">
            <a:extLst>
              <a:ext uri="{FF2B5EF4-FFF2-40B4-BE49-F238E27FC236}">
                <a16:creationId xmlns:a16="http://schemas.microsoft.com/office/drawing/2014/main" id="{0F6B2EDD-D24D-4FAC-B6F3-FBAB47EB9CF9}"/>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Publicly Verifiable Secret Sharing (PVSS)</a:t>
            </a:r>
          </a:p>
        </p:txBody>
      </p:sp>
      <p:sp>
        <p:nvSpPr>
          <p:cNvPr id="9" name="TextBox 8">
            <a:extLst>
              <a:ext uri="{FF2B5EF4-FFF2-40B4-BE49-F238E27FC236}">
                <a16:creationId xmlns:a16="http://schemas.microsoft.com/office/drawing/2014/main" id="{8CF992A8-222C-051E-3480-2CF0C3D80DB3}"/>
              </a:ext>
            </a:extLst>
          </p:cNvPr>
          <p:cNvSpPr txBox="1"/>
          <p:nvPr/>
        </p:nvSpPr>
        <p:spPr>
          <a:xfrm>
            <a:off x="7588573" y="5942962"/>
            <a:ext cx="3862404" cy="369332"/>
          </a:xfrm>
          <a:prstGeom prst="rect">
            <a:avLst/>
          </a:prstGeom>
          <a:noFill/>
        </p:spPr>
        <p:txBody>
          <a:bodyPr wrap="none" rtlCol="0">
            <a:spAutoFit/>
          </a:bodyPr>
          <a:lstStyle/>
          <a:p>
            <a:r>
              <a:rPr lang="en-US"/>
              <a:t>NIZK – Non-Interactive Zero Knowledge</a:t>
            </a:r>
          </a:p>
        </p:txBody>
      </p:sp>
      <p:sp>
        <p:nvSpPr>
          <p:cNvPr id="2" name="Slide Number Placeholder 1">
            <a:extLst>
              <a:ext uri="{FF2B5EF4-FFF2-40B4-BE49-F238E27FC236}">
                <a16:creationId xmlns:a16="http://schemas.microsoft.com/office/drawing/2014/main" id="{C306C186-D2A1-BE66-EE01-CB7465D9BBDD}"/>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47</a:t>
            </a:fld>
            <a:endParaRPr lang="en-US" dirty="0"/>
          </a:p>
        </p:txBody>
      </p:sp>
    </p:spTree>
    <p:extLst>
      <p:ext uri="{BB962C8B-B14F-4D97-AF65-F5344CB8AC3E}">
        <p14:creationId xmlns:p14="http://schemas.microsoft.com/office/powerpoint/2010/main" val="3443075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9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3BE70DE-EE9E-0104-FC9C-5F2256272A84}"/>
              </a:ext>
            </a:extLst>
          </p:cNvPr>
          <p:cNvGrpSpPr/>
          <p:nvPr/>
        </p:nvGrpSpPr>
        <p:grpSpPr>
          <a:xfrm>
            <a:off x="5595534" y="2224307"/>
            <a:ext cx="978872" cy="495900"/>
            <a:chOff x="571632" y="2933100"/>
            <a:chExt cx="4670854" cy="2248500"/>
          </a:xfrm>
        </p:grpSpPr>
        <p:sp>
          <p:nvSpPr>
            <p:cNvPr id="18" name="Rectangle 17">
              <a:extLst>
                <a:ext uri="{FF2B5EF4-FFF2-40B4-BE49-F238E27FC236}">
                  <a16:creationId xmlns:a16="http://schemas.microsoft.com/office/drawing/2014/main" id="{F982142E-D504-8A77-8FAD-9F29339CD576}"/>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13" name="Rounded Rectangle 12">
              <a:extLst>
                <a:ext uri="{FF2B5EF4-FFF2-40B4-BE49-F238E27FC236}">
                  <a16:creationId xmlns:a16="http://schemas.microsoft.com/office/drawing/2014/main" id="{EC98366A-6323-677A-9BBE-26B79E7A6208}"/>
                </a:ext>
              </a:extLst>
            </p:cNvPr>
            <p:cNvSpPr/>
            <p:nvPr/>
          </p:nvSpPr>
          <p:spPr>
            <a:xfrm>
              <a:off x="745896" y="3082041"/>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14" name="Rounded Rectangle 13">
              <a:extLst>
                <a:ext uri="{FF2B5EF4-FFF2-40B4-BE49-F238E27FC236}">
                  <a16:creationId xmlns:a16="http://schemas.microsoft.com/office/drawing/2014/main" id="{6ADD3774-407A-72A0-A2F1-4FA67518E4CE}"/>
                </a:ext>
              </a:extLst>
            </p:cNvPr>
            <p:cNvSpPr/>
            <p:nvPr/>
          </p:nvSpPr>
          <p:spPr>
            <a:xfrm>
              <a:off x="2241064"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15" name="Rounded Rectangle 14">
              <a:extLst>
                <a:ext uri="{FF2B5EF4-FFF2-40B4-BE49-F238E27FC236}">
                  <a16:creationId xmlns:a16="http://schemas.microsoft.com/office/drawing/2014/main" id="{1E14333F-F254-9418-00A1-BD19CA8C401D}"/>
                </a:ext>
              </a:extLst>
            </p:cNvPr>
            <p:cNvSpPr/>
            <p:nvPr/>
          </p:nvSpPr>
          <p:spPr>
            <a:xfrm>
              <a:off x="3736232"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16" name="Rounded Rectangle 15">
              <a:extLst>
                <a:ext uri="{FF2B5EF4-FFF2-40B4-BE49-F238E27FC236}">
                  <a16:creationId xmlns:a16="http://schemas.microsoft.com/office/drawing/2014/main" id="{77AE5DDE-CF4E-BA75-BFD8-13D59F965206}"/>
                </a:ext>
              </a:extLst>
            </p:cNvPr>
            <p:cNvSpPr/>
            <p:nvPr/>
          </p:nvSpPr>
          <p:spPr>
            <a:xfrm>
              <a:off x="745895" y="4046881"/>
              <a:ext cx="4312510"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pic>
        <p:nvPicPr>
          <p:cNvPr id="26" name="Picture 25" descr="Shape&#10;&#10;Description automatically generated with low confidence">
            <a:extLst>
              <a:ext uri="{FF2B5EF4-FFF2-40B4-BE49-F238E27FC236}">
                <a16:creationId xmlns:a16="http://schemas.microsoft.com/office/drawing/2014/main" id="{AD4E182E-5CB1-DDE7-4EF1-017C581AF0E6}"/>
              </a:ext>
            </a:extLst>
          </p:cNvPr>
          <p:cNvPicPr>
            <a:picLocks noChangeAspect="1"/>
          </p:cNvPicPr>
          <p:nvPr/>
        </p:nvPicPr>
        <p:blipFill>
          <a:blip r:embed="rId2"/>
          <a:stretch>
            <a:fillRect/>
          </a:stretch>
        </p:blipFill>
        <p:spPr>
          <a:xfrm>
            <a:off x="2179569" y="3702454"/>
            <a:ext cx="743358" cy="743358"/>
          </a:xfrm>
          <a:prstGeom prst="rect">
            <a:avLst/>
          </a:prstGeom>
          <a:ln>
            <a:noFill/>
          </a:ln>
          <a:effectLst>
            <a:outerShdw blurRad="292100" dist="139700" dir="2700000" algn="tl" rotWithShape="0">
              <a:srgbClr val="333333">
                <a:alpha val="65000"/>
              </a:srgbClr>
            </a:outerShdw>
          </a:effectLst>
        </p:spPr>
      </p:pic>
      <p:pic>
        <p:nvPicPr>
          <p:cNvPr id="27" name="Picture 26" descr="Shape&#10;&#10;Description automatically generated with low confidence">
            <a:extLst>
              <a:ext uri="{FF2B5EF4-FFF2-40B4-BE49-F238E27FC236}">
                <a16:creationId xmlns:a16="http://schemas.microsoft.com/office/drawing/2014/main" id="{1B330991-8153-FE49-C70B-8316A55F16A6}"/>
              </a:ext>
            </a:extLst>
          </p:cNvPr>
          <p:cNvPicPr>
            <a:picLocks noChangeAspect="1"/>
          </p:cNvPicPr>
          <p:nvPr/>
        </p:nvPicPr>
        <p:blipFill>
          <a:blip r:embed="rId2"/>
          <a:stretch>
            <a:fillRect/>
          </a:stretch>
        </p:blipFill>
        <p:spPr>
          <a:xfrm>
            <a:off x="2179569" y="2115586"/>
            <a:ext cx="743358" cy="743358"/>
          </a:xfrm>
          <a:prstGeom prst="rect">
            <a:avLst/>
          </a:prstGeom>
          <a:ln>
            <a:noFill/>
          </a:ln>
          <a:effectLst>
            <a:outerShdw blurRad="292100" dist="139700" dir="2700000" algn="tl" rotWithShape="0">
              <a:srgbClr val="333333">
                <a:alpha val="65000"/>
              </a:srgbClr>
            </a:outerShdw>
          </a:effectLst>
        </p:spPr>
      </p:pic>
      <p:pic>
        <p:nvPicPr>
          <p:cNvPr id="28" name="Picture 27" descr="A picture containing text, vector graphics&#10;&#10;Description automatically generated">
            <a:extLst>
              <a:ext uri="{FF2B5EF4-FFF2-40B4-BE49-F238E27FC236}">
                <a16:creationId xmlns:a16="http://schemas.microsoft.com/office/drawing/2014/main" id="{E5DA5DBA-6751-C99D-8B7B-996883A8F1BF}"/>
              </a:ext>
            </a:extLst>
          </p:cNvPr>
          <p:cNvPicPr>
            <a:picLocks noChangeAspect="1"/>
          </p:cNvPicPr>
          <p:nvPr/>
        </p:nvPicPr>
        <p:blipFill>
          <a:blip r:embed="rId3"/>
          <a:stretch>
            <a:fillRect/>
          </a:stretch>
        </p:blipFill>
        <p:spPr>
          <a:xfrm>
            <a:off x="2120293" y="5407872"/>
            <a:ext cx="861910" cy="861910"/>
          </a:xfrm>
          <a:prstGeom prst="rect">
            <a:avLst/>
          </a:prstGeom>
          <a:ln>
            <a:noFill/>
          </a:ln>
          <a:effectLst>
            <a:outerShdw blurRad="292100" dist="139700" dir="2700000" algn="tl" rotWithShape="0">
              <a:srgbClr val="333333">
                <a:alpha val="65000"/>
              </a:srgbClr>
            </a:outerShdw>
          </a:effectLst>
        </p:spPr>
      </p:pic>
      <p:pic>
        <p:nvPicPr>
          <p:cNvPr id="32" name="Picture 31" descr="A picture containing text, vector graphics&#10;&#10;Description automatically generated">
            <a:extLst>
              <a:ext uri="{FF2B5EF4-FFF2-40B4-BE49-F238E27FC236}">
                <a16:creationId xmlns:a16="http://schemas.microsoft.com/office/drawing/2014/main" id="{4ADD0CF8-3F0C-6BA2-E6F0-347999D4C898}"/>
              </a:ext>
            </a:extLst>
          </p:cNvPr>
          <p:cNvPicPr>
            <a:picLocks noChangeAspect="1"/>
          </p:cNvPicPr>
          <p:nvPr/>
        </p:nvPicPr>
        <p:blipFill>
          <a:blip r:embed="rId3"/>
          <a:stretch>
            <a:fillRect/>
          </a:stretch>
        </p:blipFill>
        <p:spPr>
          <a:xfrm>
            <a:off x="2120293" y="4495888"/>
            <a:ext cx="861910" cy="861910"/>
          </a:xfrm>
          <a:prstGeom prst="rect">
            <a:avLst/>
          </a:prstGeom>
          <a:ln>
            <a:noFill/>
          </a:ln>
          <a:effectLst>
            <a:outerShdw blurRad="292100" dist="139700" dir="2700000" algn="tl" rotWithShape="0">
              <a:srgbClr val="333333">
                <a:alpha val="65000"/>
              </a:srgbClr>
            </a:outerShdw>
          </a:effectLst>
        </p:spPr>
      </p:pic>
      <p:pic>
        <p:nvPicPr>
          <p:cNvPr id="33" name="Picture 32" descr="Shape&#10;&#10;Description automatically generated with low confidence">
            <a:extLst>
              <a:ext uri="{FF2B5EF4-FFF2-40B4-BE49-F238E27FC236}">
                <a16:creationId xmlns:a16="http://schemas.microsoft.com/office/drawing/2014/main" id="{7A86436C-6C8F-5D4B-9F1A-17EAF3861C60}"/>
              </a:ext>
            </a:extLst>
          </p:cNvPr>
          <p:cNvPicPr>
            <a:picLocks noChangeAspect="1"/>
          </p:cNvPicPr>
          <p:nvPr/>
        </p:nvPicPr>
        <p:blipFill>
          <a:blip r:embed="rId2"/>
          <a:stretch>
            <a:fillRect/>
          </a:stretch>
        </p:blipFill>
        <p:spPr>
          <a:xfrm>
            <a:off x="2179569" y="2909020"/>
            <a:ext cx="743358" cy="743358"/>
          </a:xfrm>
          <a:prstGeom prst="rect">
            <a:avLst/>
          </a:prstGeom>
          <a:ln>
            <a:noFill/>
          </a:ln>
          <a:effectLst>
            <a:outerShdw blurRad="292100" dist="139700" dir="2700000" algn="tl" rotWithShape="0">
              <a:srgbClr val="333333">
                <a:alpha val="65000"/>
              </a:srgbClr>
            </a:outerShdw>
          </a:effectLst>
        </p:spPr>
      </p:pic>
      <p:grpSp>
        <p:nvGrpSpPr>
          <p:cNvPr id="34" name="Group 33">
            <a:extLst>
              <a:ext uri="{FF2B5EF4-FFF2-40B4-BE49-F238E27FC236}">
                <a16:creationId xmlns:a16="http://schemas.microsoft.com/office/drawing/2014/main" id="{6028C181-9D52-40CF-E8C9-A84680CA07FF}"/>
              </a:ext>
            </a:extLst>
          </p:cNvPr>
          <p:cNvGrpSpPr/>
          <p:nvPr/>
        </p:nvGrpSpPr>
        <p:grpSpPr>
          <a:xfrm>
            <a:off x="5593724" y="2224570"/>
            <a:ext cx="978872" cy="495900"/>
            <a:chOff x="571632" y="2933100"/>
            <a:chExt cx="4670854" cy="2248500"/>
          </a:xfrm>
        </p:grpSpPr>
        <p:sp>
          <p:nvSpPr>
            <p:cNvPr id="35" name="Rectangle 34">
              <a:extLst>
                <a:ext uri="{FF2B5EF4-FFF2-40B4-BE49-F238E27FC236}">
                  <a16:creationId xmlns:a16="http://schemas.microsoft.com/office/drawing/2014/main" id="{989DCCE4-5ED0-4C8B-62C9-FF61A66A5A01}"/>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36" name="Rounded Rectangle 35">
              <a:extLst>
                <a:ext uri="{FF2B5EF4-FFF2-40B4-BE49-F238E27FC236}">
                  <a16:creationId xmlns:a16="http://schemas.microsoft.com/office/drawing/2014/main" id="{D40C20C0-4F44-10F5-7A6C-7C63769ECBBA}"/>
                </a:ext>
              </a:extLst>
            </p:cNvPr>
            <p:cNvSpPr/>
            <p:nvPr/>
          </p:nvSpPr>
          <p:spPr>
            <a:xfrm>
              <a:off x="745896" y="3082041"/>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37" name="Rounded Rectangle 36">
              <a:extLst>
                <a:ext uri="{FF2B5EF4-FFF2-40B4-BE49-F238E27FC236}">
                  <a16:creationId xmlns:a16="http://schemas.microsoft.com/office/drawing/2014/main" id="{E183A0B9-68F9-9685-45CE-8B60F4F9522C}"/>
                </a:ext>
              </a:extLst>
            </p:cNvPr>
            <p:cNvSpPr/>
            <p:nvPr/>
          </p:nvSpPr>
          <p:spPr>
            <a:xfrm>
              <a:off x="2241064"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38" name="Rounded Rectangle 37">
              <a:extLst>
                <a:ext uri="{FF2B5EF4-FFF2-40B4-BE49-F238E27FC236}">
                  <a16:creationId xmlns:a16="http://schemas.microsoft.com/office/drawing/2014/main" id="{6DB9F88A-E094-98E3-2171-6530D5C82507}"/>
                </a:ext>
              </a:extLst>
            </p:cNvPr>
            <p:cNvSpPr/>
            <p:nvPr/>
          </p:nvSpPr>
          <p:spPr>
            <a:xfrm>
              <a:off x="3736232"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39" name="Rounded Rectangle 38">
              <a:extLst>
                <a:ext uri="{FF2B5EF4-FFF2-40B4-BE49-F238E27FC236}">
                  <a16:creationId xmlns:a16="http://schemas.microsoft.com/office/drawing/2014/main" id="{5077FDE9-058A-D1EB-95C8-A403BB169754}"/>
                </a:ext>
              </a:extLst>
            </p:cNvPr>
            <p:cNvSpPr/>
            <p:nvPr/>
          </p:nvSpPr>
          <p:spPr>
            <a:xfrm>
              <a:off x="745895" y="4046881"/>
              <a:ext cx="4312510"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40" name="Group 39">
            <a:extLst>
              <a:ext uri="{FF2B5EF4-FFF2-40B4-BE49-F238E27FC236}">
                <a16:creationId xmlns:a16="http://schemas.microsoft.com/office/drawing/2014/main" id="{32012258-D201-C1E1-66FA-4A4BD4BB92B4}"/>
              </a:ext>
            </a:extLst>
          </p:cNvPr>
          <p:cNvGrpSpPr/>
          <p:nvPr/>
        </p:nvGrpSpPr>
        <p:grpSpPr>
          <a:xfrm>
            <a:off x="5595534" y="2227085"/>
            <a:ext cx="978872" cy="495900"/>
            <a:chOff x="571632" y="2933100"/>
            <a:chExt cx="4670854" cy="2248500"/>
          </a:xfrm>
        </p:grpSpPr>
        <p:sp>
          <p:nvSpPr>
            <p:cNvPr id="41" name="Rectangle 40">
              <a:extLst>
                <a:ext uri="{FF2B5EF4-FFF2-40B4-BE49-F238E27FC236}">
                  <a16:creationId xmlns:a16="http://schemas.microsoft.com/office/drawing/2014/main" id="{FFB5A69D-2E12-966F-6881-67A04AF67C3D}"/>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42" name="Rounded Rectangle 41">
              <a:extLst>
                <a:ext uri="{FF2B5EF4-FFF2-40B4-BE49-F238E27FC236}">
                  <a16:creationId xmlns:a16="http://schemas.microsoft.com/office/drawing/2014/main" id="{D5B67FD6-3BA5-B0A7-D4AE-9CA9080CE7B5}"/>
                </a:ext>
              </a:extLst>
            </p:cNvPr>
            <p:cNvSpPr/>
            <p:nvPr/>
          </p:nvSpPr>
          <p:spPr>
            <a:xfrm>
              <a:off x="745896" y="3082041"/>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3" name="Rounded Rectangle 42">
              <a:extLst>
                <a:ext uri="{FF2B5EF4-FFF2-40B4-BE49-F238E27FC236}">
                  <a16:creationId xmlns:a16="http://schemas.microsoft.com/office/drawing/2014/main" id="{8EF2983B-E599-C5DE-73D0-6D4155656108}"/>
                </a:ext>
              </a:extLst>
            </p:cNvPr>
            <p:cNvSpPr/>
            <p:nvPr/>
          </p:nvSpPr>
          <p:spPr>
            <a:xfrm>
              <a:off x="2241064"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4" name="Rounded Rectangle 43">
              <a:extLst>
                <a:ext uri="{FF2B5EF4-FFF2-40B4-BE49-F238E27FC236}">
                  <a16:creationId xmlns:a16="http://schemas.microsoft.com/office/drawing/2014/main" id="{C3AC5828-D941-98F9-D2C6-AF5927F1B7DA}"/>
                </a:ext>
              </a:extLst>
            </p:cNvPr>
            <p:cNvSpPr/>
            <p:nvPr/>
          </p:nvSpPr>
          <p:spPr>
            <a:xfrm>
              <a:off x="3736232"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5" name="Rounded Rectangle 44">
              <a:extLst>
                <a:ext uri="{FF2B5EF4-FFF2-40B4-BE49-F238E27FC236}">
                  <a16:creationId xmlns:a16="http://schemas.microsoft.com/office/drawing/2014/main" id="{1A01CB93-91F0-1DC1-24EC-FA8BE64BF09C}"/>
                </a:ext>
              </a:extLst>
            </p:cNvPr>
            <p:cNvSpPr/>
            <p:nvPr/>
          </p:nvSpPr>
          <p:spPr>
            <a:xfrm>
              <a:off x="745895" y="4046881"/>
              <a:ext cx="4312510"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46" name="Group 45">
            <a:extLst>
              <a:ext uri="{FF2B5EF4-FFF2-40B4-BE49-F238E27FC236}">
                <a16:creationId xmlns:a16="http://schemas.microsoft.com/office/drawing/2014/main" id="{BB5EE28D-C3FF-1AC6-CCF6-138767A279BD}"/>
              </a:ext>
            </a:extLst>
          </p:cNvPr>
          <p:cNvGrpSpPr/>
          <p:nvPr/>
        </p:nvGrpSpPr>
        <p:grpSpPr>
          <a:xfrm>
            <a:off x="5595534" y="2224307"/>
            <a:ext cx="978872" cy="495900"/>
            <a:chOff x="571632" y="2933100"/>
            <a:chExt cx="4670854" cy="2248500"/>
          </a:xfrm>
        </p:grpSpPr>
        <p:sp>
          <p:nvSpPr>
            <p:cNvPr id="47" name="Rectangle 46">
              <a:extLst>
                <a:ext uri="{FF2B5EF4-FFF2-40B4-BE49-F238E27FC236}">
                  <a16:creationId xmlns:a16="http://schemas.microsoft.com/office/drawing/2014/main" id="{00600274-FEA2-0313-5064-B4376084FB24}"/>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48" name="Rounded Rectangle 47">
              <a:extLst>
                <a:ext uri="{FF2B5EF4-FFF2-40B4-BE49-F238E27FC236}">
                  <a16:creationId xmlns:a16="http://schemas.microsoft.com/office/drawing/2014/main" id="{40AE9882-EADB-1DA3-977E-36BEA6FD6FFC}"/>
                </a:ext>
              </a:extLst>
            </p:cNvPr>
            <p:cNvSpPr/>
            <p:nvPr/>
          </p:nvSpPr>
          <p:spPr>
            <a:xfrm>
              <a:off x="745896" y="3082041"/>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9" name="Rounded Rectangle 48">
              <a:extLst>
                <a:ext uri="{FF2B5EF4-FFF2-40B4-BE49-F238E27FC236}">
                  <a16:creationId xmlns:a16="http://schemas.microsoft.com/office/drawing/2014/main" id="{9DB1FAB6-C211-4A69-C0EF-E5AE418EA574}"/>
                </a:ext>
              </a:extLst>
            </p:cNvPr>
            <p:cNvSpPr/>
            <p:nvPr/>
          </p:nvSpPr>
          <p:spPr>
            <a:xfrm>
              <a:off x="2241064"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0" name="Rounded Rectangle 49">
              <a:extLst>
                <a:ext uri="{FF2B5EF4-FFF2-40B4-BE49-F238E27FC236}">
                  <a16:creationId xmlns:a16="http://schemas.microsoft.com/office/drawing/2014/main" id="{5D27719F-CA3F-AF9A-1047-4996AC0E5C9C}"/>
                </a:ext>
              </a:extLst>
            </p:cNvPr>
            <p:cNvSpPr/>
            <p:nvPr/>
          </p:nvSpPr>
          <p:spPr>
            <a:xfrm>
              <a:off x="3736232"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1" name="Rounded Rectangle 50">
              <a:extLst>
                <a:ext uri="{FF2B5EF4-FFF2-40B4-BE49-F238E27FC236}">
                  <a16:creationId xmlns:a16="http://schemas.microsoft.com/office/drawing/2014/main" id="{5F53F742-64D8-DD67-F003-5DD5A5D47B3E}"/>
                </a:ext>
              </a:extLst>
            </p:cNvPr>
            <p:cNvSpPr/>
            <p:nvPr/>
          </p:nvSpPr>
          <p:spPr>
            <a:xfrm>
              <a:off x="745895" y="4046881"/>
              <a:ext cx="4312510"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52" name="Group 51">
            <a:extLst>
              <a:ext uri="{FF2B5EF4-FFF2-40B4-BE49-F238E27FC236}">
                <a16:creationId xmlns:a16="http://schemas.microsoft.com/office/drawing/2014/main" id="{5C8047D1-17EA-19CD-ABAA-7F5FC9A7DFF6}"/>
              </a:ext>
            </a:extLst>
          </p:cNvPr>
          <p:cNvGrpSpPr/>
          <p:nvPr/>
        </p:nvGrpSpPr>
        <p:grpSpPr>
          <a:xfrm>
            <a:off x="5595534" y="2221846"/>
            <a:ext cx="978872" cy="495900"/>
            <a:chOff x="571632" y="2933100"/>
            <a:chExt cx="4670854" cy="2248500"/>
          </a:xfrm>
        </p:grpSpPr>
        <p:sp>
          <p:nvSpPr>
            <p:cNvPr id="53" name="Rectangle 52">
              <a:extLst>
                <a:ext uri="{FF2B5EF4-FFF2-40B4-BE49-F238E27FC236}">
                  <a16:creationId xmlns:a16="http://schemas.microsoft.com/office/drawing/2014/main" id="{A4DBAE4F-E8DC-E807-E53D-3945B5EF7318}"/>
                </a:ext>
              </a:extLst>
            </p:cNvPr>
            <p:cNvSpPr/>
            <p:nvPr/>
          </p:nvSpPr>
          <p:spPr>
            <a:xfrm>
              <a:off x="571632" y="2933100"/>
              <a:ext cx="4670854" cy="2248500"/>
            </a:xfrm>
            <a:prstGeom prst="rect">
              <a:avLst/>
            </a:prstGeom>
            <a:ln>
              <a:solidFill>
                <a:srgbClr val="4472C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54" name="Rounded Rectangle 53">
              <a:extLst>
                <a:ext uri="{FF2B5EF4-FFF2-40B4-BE49-F238E27FC236}">
                  <a16:creationId xmlns:a16="http://schemas.microsoft.com/office/drawing/2014/main" id="{E09D65C4-41C7-CC0D-309B-5ADFCA434A24}"/>
                </a:ext>
              </a:extLst>
            </p:cNvPr>
            <p:cNvSpPr/>
            <p:nvPr/>
          </p:nvSpPr>
          <p:spPr>
            <a:xfrm>
              <a:off x="745896" y="3082041"/>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5" name="Rounded Rectangle 54">
              <a:extLst>
                <a:ext uri="{FF2B5EF4-FFF2-40B4-BE49-F238E27FC236}">
                  <a16:creationId xmlns:a16="http://schemas.microsoft.com/office/drawing/2014/main" id="{B5A7DE0B-3FC7-3180-E486-44B54A77A836}"/>
                </a:ext>
              </a:extLst>
            </p:cNvPr>
            <p:cNvSpPr/>
            <p:nvPr/>
          </p:nvSpPr>
          <p:spPr>
            <a:xfrm>
              <a:off x="2241064"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6" name="Rounded Rectangle 55">
              <a:extLst>
                <a:ext uri="{FF2B5EF4-FFF2-40B4-BE49-F238E27FC236}">
                  <a16:creationId xmlns:a16="http://schemas.microsoft.com/office/drawing/2014/main" id="{B656BB0E-5898-507B-79DC-8FE4E1EE2014}"/>
                </a:ext>
              </a:extLst>
            </p:cNvPr>
            <p:cNvSpPr/>
            <p:nvPr/>
          </p:nvSpPr>
          <p:spPr>
            <a:xfrm>
              <a:off x="3736232" y="3079226"/>
              <a:ext cx="1322173"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7" name="Rounded Rectangle 56">
              <a:extLst>
                <a:ext uri="{FF2B5EF4-FFF2-40B4-BE49-F238E27FC236}">
                  <a16:creationId xmlns:a16="http://schemas.microsoft.com/office/drawing/2014/main" id="{6A200557-2745-E7E9-A592-A6B53C1E1FE1}"/>
                </a:ext>
              </a:extLst>
            </p:cNvPr>
            <p:cNvSpPr/>
            <p:nvPr/>
          </p:nvSpPr>
          <p:spPr>
            <a:xfrm>
              <a:off x="745895" y="4046881"/>
              <a:ext cx="4312510" cy="911919"/>
            </a:xfrm>
            <a:prstGeom prst="roundRect">
              <a:avLst/>
            </a:prstGeom>
            <a:solidFill>
              <a:srgbClr val="4472C4"/>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cxnSp>
        <p:nvCxnSpPr>
          <p:cNvPr id="3" name="Straight Arrow Connector 2">
            <a:extLst>
              <a:ext uri="{FF2B5EF4-FFF2-40B4-BE49-F238E27FC236}">
                <a16:creationId xmlns:a16="http://schemas.microsoft.com/office/drawing/2014/main" id="{31FBB51B-8E9F-C82D-C530-F3205A911406}"/>
              </a:ext>
            </a:extLst>
          </p:cNvPr>
          <p:cNvCxnSpPr/>
          <p:nvPr/>
        </p:nvCxnSpPr>
        <p:spPr>
          <a:xfrm flipV="1">
            <a:off x="3121709" y="2480928"/>
            <a:ext cx="1525824" cy="6337"/>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DE5BD50-6FC4-9E57-1CEF-E5D10C45091E}"/>
              </a:ext>
            </a:extLst>
          </p:cNvPr>
          <p:cNvCxnSpPr>
            <a:cxnSpLocks/>
          </p:cNvCxnSpPr>
          <p:nvPr/>
        </p:nvCxnSpPr>
        <p:spPr>
          <a:xfrm flipV="1">
            <a:off x="3121709" y="2585516"/>
            <a:ext cx="1525824" cy="695183"/>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1EE0482-7D29-B848-6A42-0F0028FE86AC}"/>
              </a:ext>
            </a:extLst>
          </p:cNvPr>
          <p:cNvCxnSpPr>
            <a:cxnSpLocks/>
          </p:cNvCxnSpPr>
          <p:nvPr/>
        </p:nvCxnSpPr>
        <p:spPr>
          <a:xfrm flipV="1">
            <a:off x="3121709" y="2735215"/>
            <a:ext cx="1525824" cy="1338918"/>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E03BE09-F4DB-79FC-F6B9-DD1E0F79F4CB}"/>
              </a:ext>
            </a:extLst>
          </p:cNvPr>
          <p:cNvCxnSpPr>
            <a:cxnSpLocks/>
          </p:cNvCxnSpPr>
          <p:nvPr/>
        </p:nvCxnSpPr>
        <p:spPr>
          <a:xfrm flipV="1">
            <a:off x="3180985" y="2902681"/>
            <a:ext cx="1542585" cy="2024162"/>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B9E15D2-046D-CEDD-618E-7C293120BD2B}"/>
              </a:ext>
            </a:extLst>
          </p:cNvPr>
          <p:cNvCxnSpPr>
            <a:cxnSpLocks/>
          </p:cNvCxnSpPr>
          <p:nvPr/>
        </p:nvCxnSpPr>
        <p:spPr>
          <a:xfrm flipV="1">
            <a:off x="3180985" y="3002306"/>
            <a:ext cx="1686232" cy="2836521"/>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descr="Logo&#10;&#10;Description automatically generated with medium confidence">
            <a:extLst>
              <a:ext uri="{FF2B5EF4-FFF2-40B4-BE49-F238E27FC236}">
                <a16:creationId xmlns:a16="http://schemas.microsoft.com/office/drawing/2014/main" id="{93B30FE7-5EA7-D287-8C57-40D51A6AFB93}"/>
              </a:ext>
            </a:extLst>
          </p:cNvPr>
          <p:cNvPicPr>
            <a:picLocks noChangeAspect="1"/>
          </p:cNvPicPr>
          <p:nvPr/>
        </p:nvPicPr>
        <p:blipFill>
          <a:blip r:embed="rId4"/>
          <a:stretch>
            <a:fillRect/>
          </a:stretch>
        </p:blipFill>
        <p:spPr>
          <a:xfrm>
            <a:off x="5751420" y="2735215"/>
            <a:ext cx="547793" cy="547793"/>
          </a:xfrm>
          <a:prstGeom prst="rect">
            <a:avLst/>
          </a:prstGeom>
        </p:spPr>
      </p:pic>
      <p:pic>
        <p:nvPicPr>
          <p:cNvPr id="19" name="Picture 18" descr="Logo&#10;&#10;Description automatically generated with medium confidence">
            <a:extLst>
              <a:ext uri="{FF2B5EF4-FFF2-40B4-BE49-F238E27FC236}">
                <a16:creationId xmlns:a16="http://schemas.microsoft.com/office/drawing/2014/main" id="{689A3B47-E95B-7745-B87B-78043569E106}"/>
              </a:ext>
            </a:extLst>
          </p:cNvPr>
          <p:cNvPicPr>
            <a:picLocks noChangeAspect="1"/>
          </p:cNvPicPr>
          <p:nvPr/>
        </p:nvPicPr>
        <p:blipFill>
          <a:blip r:embed="rId4">
            <a:grayscl/>
          </a:blip>
          <a:stretch>
            <a:fillRect/>
          </a:stretch>
        </p:blipFill>
        <p:spPr>
          <a:xfrm>
            <a:off x="5747398" y="3277506"/>
            <a:ext cx="547793" cy="547793"/>
          </a:xfrm>
          <a:prstGeom prst="rect">
            <a:avLst/>
          </a:prstGeom>
        </p:spPr>
      </p:pic>
      <p:pic>
        <p:nvPicPr>
          <p:cNvPr id="20" name="Picture 19" descr="Logo&#10;&#10;Description automatically generated with medium confidence">
            <a:extLst>
              <a:ext uri="{FF2B5EF4-FFF2-40B4-BE49-F238E27FC236}">
                <a16:creationId xmlns:a16="http://schemas.microsoft.com/office/drawing/2014/main" id="{64113007-9E9D-35E7-B0A2-7E6FB36A2365}"/>
              </a:ext>
            </a:extLst>
          </p:cNvPr>
          <p:cNvPicPr>
            <a:picLocks noChangeAspect="1"/>
          </p:cNvPicPr>
          <p:nvPr/>
        </p:nvPicPr>
        <p:blipFill>
          <a:blip r:embed="rId4">
            <a:duotone>
              <a:prstClr val="black"/>
              <a:schemeClr val="accent2">
                <a:tint val="45000"/>
                <a:satMod val="400000"/>
              </a:schemeClr>
            </a:duotone>
          </a:blip>
          <a:stretch>
            <a:fillRect/>
          </a:stretch>
        </p:blipFill>
        <p:spPr>
          <a:xfrm>
            <a:off x="5766064" y="3755251"/>
            <a:ext cx="547793" cy="547793"/>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91C0263D-2A86-3C83-3ACD-8715518DC0BE}"/>
              </a:ext>
            </a:extLst>
          </p:cNvPr>
          <p:cNvPicPr>
            <a:picLocks noChangeAspect="1"/>
          </p:cNvPicPr>
          <p:nvPr/>
        </p:nvPicPr>
        <p:blipFill>
          <a:blip r:embed="rId4">
            <a:duotone>
              <a:schemeClr val="accent6">
                <a:shade val="45000"/>
                <a:satMod val="135000"/>
              </a:schemeClr>
              <a:prstClr val="white"/>
            </a:duotone>
          </a:blip>
          <a:stretch>
            <a:fillRect/>
          </a:stretch>
        </p:blipFill>
        <p:spPr>
          <a:xfrm>
            <a:off x="5747706" y="4266549"/>
            <a:ext cx="547793" cy="547793"/>
          </a:xfrm>
          <a:prstGeom prst="rect">
            <a:avLst/>
          </a:prstGeom>
        </p:spPr>
      </p:pic>
      <p:pic>
        <p:nvPicPr>
          <p:cNvPr id="22" name="Picture 21" descr="Logo&#10;&#10;Description automatically generated with medium confidence">
            <a:extLst>
              <a:ext uri="{FF2B5EF4-FFF2-40B4-BE49-F238E27FC236}">
                <a16:creationId xmlns:a16="http://schemas.microsoft.com/office/drawing/2014/main" id="{3F0B93AC-8079-81A8-AC53-75C750C3E96A}"/>
              </a:ext>
            </a:extLst>
          </p:cNvPr>
          <p:cNvPicPr>
            <a:picLocks noChangeAspect="1"/>
          </p:cNvPicPr>
          <p:nvPr/>
        </p:nvPicPr>
        <p:blipFill>
          <a:blip r:embed="rId4">
            <a:duotone>
              <a:prstClr val="black"/>
              <a:srgbClr val="FF0000">
                <a:tint val="45000"/>
                <a:satMod val="400000"/>
              </a:srgbClr>
            </a:duotone>
          </a:blip>
          <a:stretch>
            <a:fillRect/>
          </a:stretch>
        </p:blipFill>
        <p:spPr>
          <a:xfrm>
            <a:off x="5757390" y="4742061"/>
            <a:ext cx="547793" cy="547793"/>
          </a:xfrm>
          <a:prstGeom prst="rect">
            <a:avLst/>
          </a:prstGeom>
        </p:spPr>
      </p:pic>
      <p:grpSp>
        <p:nvGrpSpPr>
          <p:cNvPr id="31" name="Group 30">
            <a:extLst>
              <a:ext uri="{FF2B5EF4-FFF2-40B4-BE49-F238E27FC236}">
                <a16:creationId xmlns:a16="http://schemas.microsoft.com/office/drawing/2014/main" id="{2FB95E5E-79B7-76C2-5A92-B369A2735448}"/>
              </a:ext>
            </a:extLst>
          </p:cNvPr>
          <p:cNvGrpSpPr/>
          <p:nvPr/>
        </p:nvGrpSpPr>
        <p:grpSpPr>
          <a:xfrm>
            <a:off x="4734909" y="2100370"/>
            <a:ext cx="743358" cy="743358"/>
            <a:chOff x="4064438" y="2109249"/>
            <a:chExt cx="743358" cy="743358"/>
          </a:xfrm>
        </p:grpSpPr>
        <p:pic>
          <p:nvPicPr>
            <p:cNvPr id="59" name="Picture 58" descr="Shape&#10;&#10;Description automatically generated with low confidence">
              <a:extLst>
                <a:ext uri="{FF2B5EF4-FFF2-40B4-BE49-F238E27FC236}">
                  <a16:creationId xmlns:a16="http://schemas.microsoft.com/office/drawing/2014/main" id="{38E214B1-B0CB-CC3C-D3A7-EEF10211DBAF}"/>
                </a:ext>
              </a:extLst>
            </p:cNvPr>
            <p:cNvPicPr>
              <a:picLocks noChangeAspect="1"/>
            </p:cNvPicPr>
            <p:nvPr/>
          </p:nvPicPr>
          <p:blipFill>
            <a:blip r:embed="rId2">
              <a:duotone>
                <a:schemeClr val="accent3">
                  <a:shade val="45000"/>
                  <a:satMod val="135000"/>
                </a:schemeClr>
                <a:prstClr val="white"/>
              </a:duotone>
            </a:blip>
            <a:stretch>
              <a:fillRect/>
            </a:stretch>
          </p:blipFill>
          <p:spPr>
            <a:xfrm>
              <a:off x="4064438" y="2109249"/>
              <a:ext cx="743358" cy="743358"/>
            </a:xfrm>
            <a:prstGeom prst="rect">
              <a:avLst/>
            </a:prstGeom>
            <a:ln>
              <a:noFill/>
            </a:ln>
            <a:effectLst>
              <a:outerShdw blurRad="292100" dist="139700" dir="2700000" algn="tl" rotWithShape="0">
                <a:srgbClr val="333333">
                  <a:alpha val="65000"/>
                </a:srgbClr>
              </a:outerShdw>
            </a:effectLst>
          </p:spPr>
        </p:pic>
        <p:pic>
          <p:nvPicPr>
            <p:cNvPr id="61" name="Picture 60" descr="Icon&#10;&#10;Description automatically generated">
              <a:extLst>
                <a:ext uri="{FF2B5EF4-FFF2-40B4-BE49-F238E27FC236}">
                  <a16:creationId xmlns:a16="http://schemas.microsoft.com/office/drawing/2014/main" id="{2B110EF2-E72E-17F9-99D0-8043AC23E085}"/>
                </a:ext>
              </a:extLst>
            </p:cNvPr>
            <p:cNvPicPr>
              <a:picLocks noChangeAspect="1"/>
            </p:cNvPicPr>
            <p:nvPr/>
          </p:nvPicPr>
          <p:blipFill>
            <a:blip r:embed="rId5"/>
            <a:stretch>
              <a:fillRect/>
            </a:stretch>
          </p:blipFill>
          <p:spPr>
            <a:xfrm>
              <a:off x="4225949" y="2432271"/>
              <a:ext cx="420336" cy="420336"/>
            </a:xfrm>
            <a:prstGeom prst="rect">
              <a:avLst/>
            </a:prstGeom>
          </p:spPr>
        </p:pic>
      </p:grpSp>
      <p:sp>
        <p:nvSpPr>
          <p:cNvPr id="62" name="Right Brace 61">
            <a:extLst>
              <a:ext uri="{FF2B5EF4-FFF2-40B4-BE49-F238E27FC236}">
                <a16:creationId xmlns:a16="http://schemas.microsoft.com/office/drawing/2014/main" id="{D0201ECE-66B4-7466-F369-847C167E6FC9}"/>
              </a:ext>
            </a:extLst>
          </p:cNvPr>
          <p:cNvSpPr/>
          <p:nvPr/>
        </p:nvSpPr>
        <p:spPr>
          <a:xfrm>
            <a:off x="6851374" y="2457656"/>
            <a:ext cx="450574" cy="2644431"/>
          </a:xfrm>
          <a:prstGeom prst="rightBrace">
            <a:avLst/>
          </a:prstGeom>
          <a:ln>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46EC895-FBE1-2B67-9E3B-92151D248531}"/>
                  </a:ext>
                </a:extLst>
              </p:cNvPr>
              <p:cNvSpPr txBox="1"/>
              <p:nvPr/>
            </p:nvSpPr>
            <p:spPr>
              <a:xfrm>
                <a:off x="7434470" y="3595324"/>
                <a:ext cx="2315377" cy="369332"/>
              </a:xfrm>
              <a:prstGeom prst="rect">
                <a:avLst/>
              </a:prstGeom>
              <a:noFill/>
            </p:spPr>
            <p:txBody>
              <a:bodyPr wrap="none" rtlCol="0">
                <a:spAutoFit/>
              </a:bodyPr>
              <a:lstStyle/>
              <a:p>
                <a:r>
                  <a:rPr lang="en-US" b="1" dirty="0">
                    <a:solidFill>
                      <a:srgbClr val="4472C4"/>
                    </a:solidFill>
                  </a:rPr>
                  <a:t>PVRS: The size is </a:t>
                </a:r>
                <a14:m>
                  <m:oMath xmlns:m="http://schemas.openxmlformats.org/officeDocument/2006/math">
                    <m:r>
                      <a:rPr lang="en-US" b="1" i="1" smtClean="0">
                        <a:solidFill>
                          <a:srgbClr val="4472C4"/>
                        </a:solidFill>
                        <a:latin typeface="Cambria Math" panose="02040503050406030204" pitchFamily="18" charset="0"/>
                      </a:rPr>
                      <m:t>𝑶</m:t>
                    </m:r>
                    <m:r>
                      <a:rPr lang="en-US" b="1" i="1" smtClean="0">
                        <a:solidFill>
                          <a:srgbClr val="4472C4"/>
                        </a:solidFill>
                        <a:latin typeface="Cambria Math" panose="02040503050406030204" pitchFamily="18" charset="0"/>
                      </a:rPr>
                      <m:t>(</m:t>
                    </m:r>
                    <m:r>
                      <a:rPr lang="en-US" b="1" i="1" smtClean="0">
                        <a:solidFill>
                          <a:srgbClr val="4472C4"/>
                        </a:solidFill>
                        <a:latin typeface="Cambria Math" panose="02040503050406030204" pitchFamily="18" charset="0"/>
                      </a:rPr>
                      <m:t>𝒏</m:t>
                    </m:r>
                    <m:r>
                      <a:rPr lang="en-US" b="1" i="1" smtClean="0">
                        <a:solidFill>
                          <a:srgbClr val="4472C4"/>
                        </a:solidFill>
                        <a:latin typeface="Cambria Math" panose="02040503050406030204" pitchFamily="18" charset="0"/>
                      </a:rPr>
                      <m:t>)</m:t>
                    </m:r>
                  </m:oMath>
                </a14:m>
                <a:endParaRPr lang="en-US" b="1" dirty="0">
                  <a:solidFill>
                    <a:srgbClr val="4472C4"/>
                  </a:solidFill>
                </a:endParaRPr>
              </a:p>
            </p:txBody>
          </p:sp>
        </mc:Choice>
        <mc:Fallback xmlns="">
          <p:sp>
            <p:nvSpPr>
              <p:cNvPr id="63" name="TextBox 62">
                <a:extLst>
                  <a:ext uri="{FF2B5EF4-FFF2-40B4-BE49-F238E27FC236}">
                    <a16:creationId xmlns:a16="http://schemas.microsoft.com/office/drawing/2014/main" id="{A46EC895-FBE1-2B67-9E3B-92151D248531}"/>
                  </a:ext>
                </a:extLst>
              </p:cNvPr>
              <p:cNvSpPr txBox="1">
                <a:spLocks noRot="1" noChangeAspect="1" noMove="1" noResize="1" noEditPoints="1" noAdjustHandles="1" noChangeArrowheads="1" noChangeShapeType="1" noTextEdit="1"/>
              </p:cNvSpPr>
              <p:nvPr/>
            </p:nvSpPr>
            <p:spPr>
              <a:xfrm>
                <a:off x="7434470" y="3595324"/>
                <a:ext cx="2315377" cy="369332"/>
              </a:xfrm>
              <a:prstGeom prst="rect">
                <a:avLst/>
              </a:prstGeom>
              <a:blipFill>
                <a:blip r:embed="rId6"/>
                <a:stretch>
                  <a:fillRect l="-2375" t="-10000" r="-264" b="-26667"/>
                </a:stretch>
              </a:blipFill>
            </p:spPr>
            <p:txBody>
              <a:bodyPr/>
              <a:lstStyle/>
              <a:p>
                <a:r>
                  <a:rPr lang="en-US">
                    <a:noFill/>
                  </a:rPr>
                  <a:t> </a:t>
                </a:r>
              </a:p>
            </p:txBody>
          </p:sp>
        </mc:Fallback>
      </mc:AlternateContent>
      <p:sp>
        <p:nvSpPr>
          <p:cNvPr id="24" name="Title 1">
            <a:extLst>
              <a:ext uri="{FF2B5EF4-FFF2-40B4-BE49-F238E27FC236}">
                <a16:creationId xmlns:a16="http://schemas.microsoft.com/office/drawing/2014/main" id="{E8E06874-82EA-3B7A-C2B6-A3AA29DE9D3A}"/>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Publicly Verifiable Random Sharing</a:t>
            </a:r>
          </a:p>
        </p:txBody>
      </p:sp>
      <p:sp>
        <p:nvSpPr>
          <p:cNvPr id="29" name="TextBox 28">
            <a:extLst>
              <a:ext uri="{FF2B5EF4-FFF2-40B4-BE49-F238E27FC236}">
                <a16:creationId xmlns:a16="http://schemas.microsoft.com/office/drawing/2014/main" id="{0F7A9A40-CC52-9E93-EABC-2AC80F6343C5}"/>
              </a:ext>
            </a:extLst>
          </p:cNvPr>
          <p:cNvSpPr txBox="1"/>
          <p:nvPr/>
        </p:nvSpPr>
        <p:spPr>
          <a:xfrm>
            <a:off x="4647533" y="1816804"/>
            <a:ext cx="825867" cy="369332"/>
          </a:xfrm>
          <a:prstGeom prst="rect">
            <a:avLst/>
          </a:prstGeom>
          <a:noFill/>
        </p:spPr>
        <p:txBody>
          <a:bodyPr wrap="none" rtlCol="0">
            <a:spAutoFit/>
          </a:bodyPr>
          <a:lstStyle/>
          <a:p>
            <a:r>
              <a:rPr lang="en-US"/>
              <a:t>Leader</a:t>
            </a:r>
          </a:p>
        </p:txBody>
      </p:sp>
      <p:sp>
        <p:nvSpPr>
          <p:cNvPr id="2" name="Slide Number Placeholder 1">
            <a:extLst>
              <a:ext uri="{FF2B5EF4-FFF2-40B4-BE49-F238E27FC236}">
                <a16:creationId xmlns:a16="http://schemas.microsoft.com/office/drawing/2014/main" id="{B183808C-AE5D-65C7-2A5E-2733DBC597A0}"/>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48</a:t>
            </a:fld>
            <a:endParaRPr lang="en-US" dirty="0"/>
          </a:p>
        </p:txBody>
      </p:sp>
    </p:spTree>
    <p:extLst>
      <p:ext uri="{BB962C8B-B14F-4D97-AF65-F5344CB8AC3E}">
        <p14:creationId xmlns:p14="http://schemas.microsoft.com/office/powerpoint/2010/main" val="152658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text&#10;&#10;Description automatically generated">
            <a:extLst>
              <a:ext uri="{FF2B5EF4-FFF2-40B4-BE49-F238E27FC236}">
                <a16:creationId xmlns:a16="http://schemas.microsoft.com/office/drawing/2014/main" id="{9ACEA42A-44AF-1C6B-85D5-A26B6196621D}"/>
              </a:ext>
            </a:extLst>
          </p:cNvPr>
          <p:cNvPicPr>
            <a:picLocks noChangeAspect="1"/>
          </p:cNvPicPr>
          <p:nvPr/>
        </p:nvPicPr>
        <p:blipFill>
          <a:blip r:embed="rId3"/>
          <a:stretch>
            <a:fillRect/>
          </a:stretch>
        </p:blipFill>
        <p:spPr>
          <a:xfrm>
            <a:off x="6797411" y="2079440"/>
            <a:ext cx="4938459" cy="4344301"/>
          </a:xfrm>
          <a:prstGeom prst="rect">
            <a:avLst/>
          </a:prstGeom>
        </p:spPr>
      </p:pic>
      <p:pic>
        <p:nvPicPr>
          <p:cNvPr id="26" name="Picture 25" descr="Shape&#10;&#10;Description automatically generated with low confidence">
            <a:extLst>
              <a:ext uri="{FF2B5EF4-FFF2-40B4-BE49-F238E27FC236}">
                <a16:creationId xmlns:a16="http://schemas.microsoft.com/office/drawing/2014/main" id="{AD4E182E-5CB1-DDE7-4EF1-017C581AF0E6}"/>
              </a:ext>
            </a:extLst>
          </p:cNvPr>
          <p:cNvPicPr>
            <a:picLocks noChangeAspect="1"/>
          </p:cNvPicPr>
          <p:nvPr/>
        </p:nvPicPr>
        <p:blipFill>
          <a:blip r:embed="rId4"/>
          <a:stretch>
            <a:fillRect/>
          </a:stretch>
        </p:blipFill>
        <p:spPr>
          <a:xfrm>
            <a:off x="2179569" y="3702454"/>
            <a:ext cx="743358" cy="743358"/>
          </a:xfrm>
          <a:prstGeom prst="rect">
            <a:avLst/>
          </a:prstGeom>
          <a:ln>
            <a:noFill/>
          </a:ln>
          <a:effectLst>
            <a:outerShdw blurRad="292100" dist="139700" dir="2700000" algn="tl" rotWithShape="0">
              <a:srgbClr val="333333">
                <a:alpha val="65000"/>
              </a:srgbClr>
            </a:outerShdw>
          </a:effectLst>
        </p:spPr>
      </p:pic>
      <p:pic>
        <p:nvPicPr>
          <p:cNvPr id="27" name="Picture 26" descr="Shape&#10;&#10;Description automatically generated with low confidence">
            <a:extLst>
              <a:ext uri="{FF2B5EF4-FFF2-40B4-BE49-F238E27FC236}">
                <a16:creationId xmlns:a16="http://schemas.microsoft.com/office/drawing/2014/main" id="{1B330991-8153-FE49-C70B-8316A55F16A6}"/>
              </a:ext>
            </a:extLst>
          </p:cNvPr>
          <p:cNvPicPr>
            <a:picLocks noChangeAspect="1"/>
          </p:cNvPicPr>
          <p:nvPr/>
        </p:nvPicPr>
        <p:blipFill>
          <a:blip r:embed="rId4"/>
          <a:stretch>
            <a:fillRect/>
          </a:stretch>
        </p:blipFill>
        <p:spPr>
          <a:xfrm>
            <a:off x="2179569" y="2115586"/>
            <a:ext cx="743358" cy="743358"/>
          </a:xfrm>
          <a:prstGeom prst="rect">
            <a:avLst/>
          </a:prstGeom>
          <a:ln>
            <a:noFill/>
          </a:ln>
          <a:effectLst>
            <a:outerShdw blurRad="292100" dist="139700" dir="2700000" algn="tl" rotWithShape="0">
              <a:srgbClr val="333333">
                <a:alpha val="65000"/>
              </a:srgbClr>
            </a:outerShdw>
          </a:effectLst>
        </p:spPr>
      </p:pic>
      <p:pic>
        <p:nvPicPr>
          <p:cNvPr id="28" name="Picture 27" descr="A picture containing text, vector graphics&#10;&#10;Description automatically generated">
            <a:extLst>
              <a:ext uri="{FF2B5EF4-FFF2-40B4-BE49-F238E27FC236}">
                <a16:creationId xmlns:a16="http://schemas.microsoft.com/office/drawing/2014/main" id="{E5DA5DBA-6751-C99D-8B7B-996883A8F1BF}"/>
              </a:ext>
            </a:extLst>
          </p:cNvPr>
          <p:cNvPicPr>
            <a:picLocks noChangeAspect="1"/>
          </p:cNvPicPr>
          <p:nvPr/>
        </p:nvPicPr>
        <p:blipFill>
          <a:blip r:embed="rId5"/>
          <a:stretch>
            <a:fillRect/>
          </a:stretch>
        </p:blipFill>
        <p:spPr>
          <a:xfrm>
            <a:off x="2120293" y="5407872"/>
            <a:ext cx="861910" cy="861910"/>
          </a:xfrm>
          <a:prstGeom prst="rect">
            <a:avLst/>
          </a:prstGeom>
          <a:ln>
            <a:noFill/>
          </a:ln>
          <a:effectLst>
            <a:outerShdw blurRad="292100" dist="139700" dir="2700000" algn="tl" rotWithShape="0">
              <a:srgbClr val="333333">
                <a:alpha val="65000"/>
              </a:srgbClr>
            </a:outerShdw>
          </a:effectLst>
        </p:spPr>
      </p:pic>
      <p:pic>
        <p:nvPicPr>
          <p:cNvPr id="32" name="Picture 31" descr="A picture containing text, vector graphics&#10;&#10;Description automatically generated">
            <a:extLst>
              <a:ext uri="{FF2B5EF4-FFF2-40B4-BE49-F238E27FC236}">
                <a16:creationId xmlns:a16="http://schemas.microsoft.com/office/drawing/2014/main" id="{4ADD0CF8-3F0C-6BA2-E6F0-347999D4C898}"/>
              </a:ext>
            </a:extLst>
          </p:cNvPr>
          <p:cNvPicPr>
            <a:picLocks noChangeAspect="1"/>
          </p:cNvPicPr>
          <p:nvPr/>
        </p:nvPicPr>
        <p:blipFill>
          <a:blip r:embed="rId5"/>
          <a:stretch>
            <a:fillRect/>
          </a:stretch>
        </p:blipFill>
        <p:spPr>
          <a:xfrm>
            <a:off x="2120293" y="4495888"/>
            <a:ext cx="861910" cy="861910"/>
          </a:xfrm>
          <a:prstGeom prst="rect">
            <a:avLst/>
          </a:prstGeom>
          <a:ln>
            <a:noFill/>
          </a:ln>
          <a:effectLst>
            <a:outerShdw blurRad="292100" dist="139700" dir="2700000" algn="tl" rotWithShape="0">
              <a:srgbClr val="333333">
                <a:alpha val="65000"/>
              </a:srgbClr>
            </a:outerShdw>
          </a:effectLst>
        </p:spPr>
      </p:pic>
      <p:pic>
        <p:nvPicPr>
          <p:cNvPr id="33" name="Picture 32" descr="Shape&#10;&#10;Description automatically generated with low confidence">
            <a:extLst>
              <a:ext uri="{FF2B5EF4-FFF2-40B4-BE49-F238E27FC236}">
                <a16:creationId xmlns:a16="http://schemas.microsoft.com/office/drawing/2014/main" id="{7A86436C-6C8F-5D4B-9F1A-17EAF3861C60}"/>
              </a:ext>
            </a:extLst>
          </p:cNvPr>
          <p:cNvPicPr>
            <a:picLocks noChangeAspect="1"/>
          </p:cNvPicPr>
          <p:nvPr/>
        </p:nvPicPr>
        <p:blipFill>
          <a:blip r:embed="rId4"/>
          <a:stretch>
            <a:fillRect/>
          </a:stretch>
        </p:blipFill>
        <p:spPr>
          <a:xfrm>
            <a:off x="2179569" y="2909020"/>
            <a:ext cx="743358" cy="743358"/>
          </a:xfrm>
          <a:prstGeom prst="rect">
            <a:avLst/>
          </a:prstGeom>
          <a:ln>
            <a:noFill/>
          </a:ln>
          <a:effectLst>
            <a:outerShdw blurRad="292100" dist="139700" dir="2700000" algn="tl" rotWithShape="0">
              <a:srgbClr val="333333">
                <a:alpha val="65000"/>
              </a:srgbClr>
            </a:outerShdw>
          </a:effectLst>
        </p:spPr>
      </p:pic>
      <p:grpSp>
        <p:nvGrpSpPr>
          <p:cNvPr id="25" name="Group 24">
            <a:extLst>
              <a:ext uri="{FF2B5EF4-FFF2-40B4-BE49-F238E27FC236}">
                <a16:creationId xmlns:a16="http://schemas.microsoft.com/office/drawing/2014/main" id="{73BE70DE-EE9E-0104-FC9C-5F2256272A84}"/>
              </a:ext>
            </a:extLst>
          </p:cNvPr>
          <p:cNvGrpSpPr/>
          <p:nvPr/>
        </p:nvGrpSpPr>
        <p:grpSpPr>
          <a:xfrm>
            <a:off x="7259126" y="2463940"/>
            <a:ext cx="978872" cy="495900"/>
            <a:chOff x="571632" y="2933100"/>
            <a:chExt cx="4670854" cy="2248500"/>
          </a:xfrm>
        </p:grpSpPr>
        <p:sp>
          <p:nvSpPr>
            <p:cNvPr id="18" name="Rectangle 17">
              <a:extLst>
                <a:ext uri="{FF2B5EF4-FFF2-40B4-BE49-F238E27FC236}">
                  <a16:creationId xmlns:a16="http://schemas.microsoft.com/office/drawing/2014/main" id="{F982142E-D504-8A77-8FAD-9F29339CD576}"/>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13" name="Rounded Rectangle 12">
              <a:extLst>
                <a:ext uri="{FF2B5EF4-FFF2-40B4-BE49-F238E27FC236}">
                  <a16:creationId xmlns:a16="http://schemas.microsoft.com/office/drawing/2014/main" id="{EC98366A-6323-677A-9BBE-26B79E7A6208}"/>
                </a:ext>
              </a:extLst>
            </p:cNvPr>
            <p:cNvSpPr/>
            <p:nvPr/>
          </p:nvSpPr>
          <p:spPr>
            <a:xfrm>
              <a:off x="745896" y="3082041"/>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14" name="Rounded Rectangle 13">
              <a:extLst>
                <a:ext uri="{FF2B5EF4-FFF2-40B4-BE49-F238E27FC236}">
                  <a16:creationId xmlns:a16="http://schemas.microsoft.com/office/drawing/2014/main" id="{6ADD3774-407A-72A0-A2F1-4FA67518E4CE}"/>
                </a:ext>
              </a:extLst>
            </p:cNvPr>
            <p:cNvSpPr/>
            <p:nvPr/>
          </p:nvSpPr>
          <p:spPr>
            <a:xfrm>
              <a:off x="2241064"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15" name="Rounded Rectangle 14">
              <a:extLst>
                <a:ext uri="{FF2B5EF4-FFF2-40B4-BE49-F238E27FC236}">
                  <a16:creationId xmlns:a16="http://schemas.microsoft.com/office/drawing/2014/main" id="{1E14333F-F254-9418-00A1-BD19CA8C401D}"/>
                </a:ext>
              </a:extLst>
            </p:cNvPr>
            <p:cNvSpPr/>
            <p:nvPr/>
          </p:nvSpPr>
          <p:spPr>
            <a:xfrm>
              <a:off x="3736232"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16" name="Rounded Rectangle 15">
              <a:extLst>
                <a:ext uri="{FF2B5EF4-FFF2-40B4-BE49-F238E27FC236}">
                  <a16:creationId xmlns:a16="http://schemas.microsoft.com/office/drawing/2014/main" id="{77AE5DDE-CF4E-BA75-BFD8-13D59F965206}"/>
                </a:ext>
              </a:extLst>
            </p:cNvPr>
            <p:cNvSpPr/>
            <p:nvPr/>
          </p:nvSpPr>
          <p:spPr>
            <a:xfrm>
              <a:off x="745895" y="4046881"/>
              <a:ext cx="4312510"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34" name="Group 33">
            <a:extLst>
              <a:ext uri="{FF2B5EF4-FFF2-40B4-BE49-F238E27FC236}">
                <a16:creationId xmlns:a16="http://schemas.microsoft.com/office/drawing/2014/main" id="{6028C181-9D52-40CF-E8C9-A84680CA07FF}"/>
              </a:ext>
            </a:extLst>
          </p:cNvPr>
          <p:cNvGrpSpPr/>
          <p:nvPr/>
        </p:nvGrpSpPr>
        <p:grpSpPr>
          <a:xfrm>
            <a:off x="7256240" y="2463940"/>
            <a:ext cx="978872" cy="495900"/>
            <a:chOff x="571632" y="2933100"/>
            <a:chExt cx="4670854" cy="2248500"/>
          </a:xfrm>
        </p:grpSpPr>
        <p:sp>
          <p:nvSpPr>
            <p:cNvPr id="35" name="Rectangle 34">
              <a:extLst>
                <a:ext uri="{FF2B5EF4-FFF2-40B4-BE49-F238E27FC236}">
                  <a16:creationId xmlns:a16="http://schemas.microsoft.com/office/drawing/2014/main" id="{989DCCE4-5ED0-4C8B-62C9-FF61A66A5A01}"/>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36" name="Rounded Rectangle 35">
              <a:extLst>
                <a:ext uri="{FF2B5EF4-FFF2-40B4-BE49-F238E27FC236}">
                  <a16:creationId xmlns:a16="http://schemas.microsoft.com/office/drawing/2014/main" id="{D40C20C0-4F44-10F5-7A6C-7C63769ECBBA}"/>
                </a:ext>
              </a:extLst>
            </p:cNvPr>
            <p:cNvSpPr/>
            <p:nvPr/>
          </p:nvSpPr>
          <p:spPr>
            <a:xfrm>
              <a:off x="745896" y="3082041"/>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37" name="Rounded Rectangle 36">
              <a:extLst>
                <a:ext uri="{FF2B5EF4-FFF2-40B4-BE49-F238E27FC236}">
                  <a16:creationId xmlns:a16="http://schemas.microsoft.com/office/drawing/2014/main" id="{E183A0B9-68F9-9685-45CE-8B60F4F9522C}"/>
                </a:ext>
              </a:extLst>
            </p:cNvPr>
            <p:cNvSpPr/>
            <p:nvPr/>
          </p:nvSpPr>
          <p:spPr>
            <a:xfrm>
              <a:off x="2241064"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38" name="Rounded Rectangle 37">
              <a:extLst>
                <a:ext uri="{FF2B5EF4-FFF2-40B4-BE49-F238E27FC236}">
                  <a16:creationId xmlns:a16="http://schemas.microsoft.com/office/drawing/2014/main" id="{6DB9F88A-E094-98E3-2171-6530D5C82507}"/>
                </a:ext>
              </a:extLst>
            </p:cNvPr>
            <p:cNvSpPr/>
            <p:nvPr/>
          </p:nvSpPr>
          <p:spPr>
            <a:xfrm>
              <a:off x="3736232"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39" name="Rounded Rectangle 38">
              <a:extLst>
                <a:ext uri="{FF2B5EF4-FFF2-40B4-BE49-F238E27FC236}">
                  <a16:creationId xmlns:a16="http://schemas.microsoft.com/office/drawing/2014/main" id="{5077FDE9-058A-D1EB-95C8-A403BB169754}"/>
                </a:ext>
              </a:extLst>
            </p:cNvPr>
            <p:cNvSpPr/>
            <p:nvPr/>
          </p:nvSpPr>
          <p:spPr>
            <a:xfrm>
              <a:off x="745895" y="4046881"/>
              <a:ext cx="4312510"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40" name="Group 39">
            <a:extLst>
              <a:ext uri="{FF2B5EF4-FFF2-40B4-BE49-F238E27FC236}">
                <a16:creationId xmlns:a16="http://schemas.microsoft.com/office/drawing/2014/main" id="{32012258-D201-C1E1-66FA-4A4BD4BB92B4}"/>
              </a:ext>
            </a:extLst>
          </p:cNvPr>
          <p:cNvGrpSpPr/>
          <p:nvPr/>
        </p:nvGrpSpPr>
        <p:grpSpPr>
          <a:xfrm>
            <a:off x="7261356" y="2461631"/>
            <a:ext cx="978872" cy="495900"/>
            <a:chOff x="571632" y="2933100"/>
            <a:chExt cx="4670854" cy="2248500"/>
          </a:xfrm>
        </p:grpSpPr>
        <p:sp>
          <p:nvSpPr>
            <p:cNvPr id="41" name="Rectangle 40">
              <a:extLst>
                <a:ext uri="{FF2B5EF4-FFF2-40B4-BE49-F238E27FC236}">
                  <a16:creationId xmlns:a16="http://schemas.microsoft.com/office/drawing/2014/main" id="{FFB5A69D-2E12-966F-6881-67A04AF67C3D}"/>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42" name="Rounded Rectangle 41">
              <a:extLst>
                <a:ext uri="{FF2B5EF4-FFF2-40B4-BE49-F238E27FC236}">
                  <a16:creationId xmlns:a16="http://schemas.microsoft.com/office/drawing/2014/main" id="{D5B67FD6-3BA5-B0A7-D4AE-9CA9080CE7B5}"/>
                </a:ext>
              </a:extLst>
            </p:cNvPr>
            <p:cNvSpPr/>
            <p:nvPr/>
          </p:nvSpPr>
          <p:spPr>
            <a:xfrm>
              <a:off x="745896" y="3082041"/>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3" name="Rounded Rectangle 42">
              <a:extLst>
                <a:ext uri="{FF2B5EF4-FFF2-40B4-BE49-F238E27FC236}">
                  <a16:creationId xmlns:a16="http://schemas.microsoft.com/office/drawing/2014/main" id="{8EF2983B-E599-C5DE-73D0-6D4155656108}"/>
                </a:ext>
              </a:extLst>
            </p:cNvPr>
            <p:cNvSpPr/>
            <p:nvPr/>
          </p:nvSpPr>
          <p:spPr>
            <a:xfrm>
              <a:off x="2241064"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4" name="Rounded Rectangle 43">
              <a:extLst>
                <a:ext uri="{FF2B5EF4-FFF2-40B4-BE49-F238E27FC236}">
                  <a16:creationId xmlns:a16="http://schemas.microsoft.com/office/drawing/2014/main" id="{C3AC5828-D941-98F9-D2C6-AF5927F1B7DA}"/>
                </a:ext>
              </a:extLst>
            </p:cNvPr>
            <p:cNvSpPr/>
            <p:nvPr/>
          </p:nvSpPr>
          <p:spPr>
            <a:xfrm>
              <a:off x="3736232"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5" name="Rounded Rectangle 44">
              <a:extLst>
                <a:ext uri="{FF2B5EF4-FFF2-40B4-BE49-F238E27FC236}">
                  <a16:creationId xmlns:a16="http://schemas.microsoft.com/office/drawing/2014/main" id="{1A01CB93-91F0-1DC1-24EC-FA8BE64BF09C}"/>
                </a:ext>
              </a:extLst>
            </p:cNvPr>
            <p:cNvSpPr/>
            <p:nvPr/>
          </p:nvSpPr>
          <p:spPr>
            <a:xfrm>
              <a:off x="745895" y="4046881"/>
              <a:ext cx="4312510"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46" name="Group 45">
            <a:extLst>
              <a:ext uri="{FF2B5EF4-FFF2-40B4-BE49-F238E27FC236}">
                <a16:creationId xmlns:a16="http://schemas.microsoft.com/office/drawing/2014/main" id="{BB5EE28D-C3FF-1AC6-CCF6-138767A279BD}"/>
              </a:ext>
            </a:extLst>
          </p:cNvPr>
          <p:cNvGrpSpPr/>
          <p:nvPr/>
        </p:nvGrpSpPr>
        <p:grpSpPr>
          <a:xfrm>
            <a:off x="7260327" y="2459322"/>
            <a:ext cx="978872" cy="495900"/>
            <a:chOff x="571632" y="2933100"/>
            <a:chExt cx="4670854" cy="2248500"/>
          </a:xfrm>
        </p:grpSpPr>
        <p:sp>
          <p:nvSpPr>
            <p:cNvPr id="47" name="Rectangle 46">
              <a:extLst>
                <a:ext uri="{FF2B5EF4-FFF2-40B4-BE49-F238E27FC236}">
                  <a16:creationId xmlns:a16="http://schemas.microsoft.com/office/drawing/2014/main" id="{00600274-FEA2-0313-5064-B4376084FB24}"/>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48" name="Rounded Rectangle 47">
              <a:extLst>
                <a:ext uri="{FF2B5EF4-FFF2-40B4-BE49-F238E27FC236}">
                  <a16:creationId xmlns:a16="http://schemas.microsoft.com/office/drawing/2014/main" id="{40AE9882-EADB-1DA3-977E-36BEA6FD6FFC}"/>
                </a:ext>
              </a:extLst>
            </p:cNvPr>
            <p:cNvSpPr/>
            <p:nvPr/>
          </p:nvSpPr>
          <p:spPr>
            <a:xfrm>
              <a:off x="745896" y="3082041"/>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49" name="Rounded Rectangle 48">
              <a:extLst>
                <a:ext uri="{FF2B5EF4-FFF2-40B4-BE49-F238E27FC236}">
                  <a16:creationId xmlns:a16="http://schemas.microsoft.com/office/drawing/2014/main" id="{9DB1FAB6-C211-4A69-C0EF-E5AE418EA574}"/>
                </a:ext>
              </a:extLst>
            </p:cNvPr>
            <p:cNvSpPr/>
            <p:nvPr/>
          </p:nvSpPr>
          <p:spPr>
            <a:xfrm>
              <a:off x="2241064"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0" name="Rounded Rectangle 49">
              <a:extLst>
                <a:ext uri="{FF2B5EF4-FFF2-40B4-BE49-F238E27FC236}">
                  <a16:creationId xmlns:a16="http://schemas.microsoft.com/office/drawing/2014/main" id="{5D27719F-CA3F-AF9A-1047-4996AC0E5C9C}"/>
                </a:ext>
              </a:extLst>
            </p:cNvPr>
            <p:cNvSpPr/>
            <p:nvPr/>
          </p:nvSpPr>
          <p:spPr>
            <a:xfrm>
              <a:off x="3736232"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1" name="Rounded Rectangle 50">
              <a:extLst>
                <a:ext uri="{FF2B5EF4-FFF2-40B4-BE49-F238E27FC236}">
                  <a16:creationId xmlns:a16="http://schemas.microsoft.com/office/drawing/2014/main" id="{5F53F742-64D8-DD67-F003-5DD5A5D47B3E}"/>
                </a:ext>
              </a:extLst>
            </p:cNvPr>
            <p:cNvSpPr/>
            <p:nvPr/>
          </p:nvSpPr>
          <p:spPr>
            <a:xfrm>
              <a:off x="745895" y="4046881"/>
              <a:ext cx="4312510"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grpSp>
        <p:nvGrpSpPr>
          <p:cNvPr id="52" name="Group 51">
            <a:extLst>
              <a:ext uri="{FF2B5EF4-FFF2-40B4-BE49-F238E27FC236}">
                <a16:creationId xmlns:a16="http://schemas.microsoft.com/office/drawing/2014/main" id="{5C8047D1-17EA-19CD-ABAA-7F5FC9A7DFF6}"/>
              </a:ext>
            </a:extLst>
          </p:cNvPr>
          <p:cNvGrpSpPr/>
          <p:nvPr/>
        </p:nvGrpSpPr>
        <p:grpSpPr>
          <a:xfrm>
            <a:off x="7264629" y="2462181"/>
            <a:ext cx="978872" cy="495900"/>
            <a:chOff x="571632" y="2933100"/>
            <a:chExt cx="4670854" cy="2248500"/>
          </a:xfrm>
        </p:grpSpPr>
        <p:sp>
          <p:nvSpPr>
            <p:cNvPr id="53" name="Rectangle 52">
              <a:extLst>
                <a:ext uri="{FF2B5EF4-FFF2-40B4-BE49-F238E27FC236}">
                  <a16:creationId xmlns:a16="http://schemas.microsoft.com/office/drawing/2014/main" id="{A4DBAE4F-E8DC-E807-E53D-3945B5EF7318}"/>
                </a:ext>
              </a:extLst>
            </p:cNvPr>
            <p:cNvSpPr/>
            <p:nvPr/>
          </p:nvSpPr>
          <p:spPr>
            <a:xfrm>
              <a:off x="571632" y="2933100"/>
              <a:ext cx="4670854" cy="2248500"/>
            </a:xfrm>
            <a:prstGeom prst="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800"/>
            </a:p>
          </p:txBody>
        </p:sp>
        <p:sp>
          <p:nvSpPr>
            <p:cNvPr id="54" name="Rounded Rectangle 53">
              <a:extLst>
                <a:ext uri="{FF2B5EF4-FFF2-40B4-BE49-F238E27FC236}">
                  <a16:creationId xmlns:a16="http://schemas.microsoft.com/office/drawing/2014/main" id="{E09D65C4-41C7-CC0D-309B-5ADFCA434A24}"/>
                </a:ext>
              </a:extLst>
            </p:cNvPr>
            <p:cNvSpPr/>
            <p:nvPr/>
          </p:nvSpPr>
          <p:spPr>
            <a:xfrm>
              <a:off x="745896" y="3082041"/>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5" name="Rounded Rectangle 54">
              <a:extLst>
                <a:ext uri="{FF2B5EF4-FFF2-40B4-BE49-F238E27FC236}">
                  <a16:creationId xmlns:a16="http://schemas.microsoft.com/office/drawing/2014/main" id="{B5A7DE0B-3FC7-3180-E486-44B54A77A836}"/>
                </a:ext>
              </a:extLst>
            </p:cNvPr>
            <p:cNvSpPr/>
            <p:nvPr/>
          </p:nvSpPr>
          <p:spPr>
            <a:xfrm>
              <a:off x="2241064"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6" name="Rounded Rectangle 55">
              <a:extLst>
                <a:ext uri="{FF2B5EF4-FFF2-40B4-BE49-F238E27FC236}">
                  <a16:creationId xmlns:a16="http://schemas.microsoft.com/office/drawing/2014/main" id="{B656BB0E-5898-507B-79DC-8FE4E1EE2014}"/>
                </a:ext>
              </a:extLst>
            </p:cNvPr>
            <p:cNvSpPr/>
            <p:nvPr/>
          </p:nvSpPr>
          <p:spPr>
            <a:xfrm>
              <a:off x="3736232" y="3079226"/>
              <a:ext cx="1322173"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sp>
          <p:nvSpPr>
            <p:cNvPr id="57" name="Rounded Rectangle 56">
              <a:extLst>
                <a:ext uri="{FF2B5EF4-FFF2-40B4-BE49-F238E27FC236}">
                  <a16:creationId xmlns:a16="http://schemas.microsoft.com/office/drawing/2014/main" id="{6A200557-2745-E7E9-A592-A6B53C1E1FE1}"/>
                </a:ext>
              </a:extLst>
            </p:cNvPr>
            <p:cNvSpPr/>
            <p:nvPr/>
          </p:nvSpPr>
          <p:spPr>
            <a:xfrm>
              <a:off x="745895" y="4046881"/>
              <a:ext cx="4312510" cy="911919"/>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800"/>
            </a:p>
          </p:txBody>
        </p:sp>
      </p:grpSp>
      <p:pic>
        <p:nvPicPr>
          <p:cNvPr id="17" name="Picture 16" descr="Logo&#10;&#10;Description automatically generated with medium confidence">
            <a:extLst>
              <a:ext uri="{FF2B5EF4-FFF2-40B4-BE49-F238E27FC236}">
                <a16:creationId xmlns:a16="http://schemas.microsoft.com/office/drawing/2014/main" id="{93B30FE7-5EA7-D287-8C57-40D51A6AFB93}"/>
              </a:ext>
            </a:extLst>
          </p:cNvPr>
          <p:cNvPicPr>
            <a:picLocks noChangeAspect="1"/>
          </p:cNvPicPr>
          <p:nvPr/>
        </p:nvPicPr>
        <p:blipFill>
          <a:blip r:embed="rId6"/>
          <a:stretch>
            <a:fillRect/>
          </a:stretch>
        </p:blipFill>
        <p:spPr>
          <a:xfrm>
            <a:off x="8422601" y="2446663"/>
            <a:ext cx="547793" cy="547793"/>
          </a:xfrm>
          <a:prstGeom prst="rect">
            <a:avLst/>
          </a:prstGeom>
        </p:spPr>
      </p:pic>
      <p:pic>
        <p:nvPicPr>
          <p:cNvPr id="19" name="Picture 18" descr="Logo&#10;&#10;Description automatically generated with medium confidence">
            <a:extLst>
              <a:ext uri="{FF2B5EF4-FFF2-40B4-BE49-F238E27FC236}">
                <a16:creationId xmlns:a16="http://schemas.microsoft.com/office/drawing/2014/main" id="{689A3B47-E95B-7745-B87B-78043569E106}"/>
              </a:ext>
            </a:extLst>
          </p:cNvPr>
          <p:cNvPicPr>
            <a:picLocks noChangeAspect="1"/>
          </p:cNvPicPr>
          <p:nvPr/>
        </p:nvPicPr>
        <p:blipFill>
          <a:blip r:embed="rId6">
            <a:grayscl/>
          </a:blip>
          <a:stretch>
            <a:fillRect/>
          </a:stretch>
        </p:blipFill>
        <p:spPr>
          <a:xfrm>
            <a:off x="9004814" y="2454136"/>
            <a:ext cx="547793" cy="547793"/>
          </a:xfrm>
          <a:prstGeom prst="rect">
            <a:avLst/>
          </a:prstGeom>
        </p:spPr>
      </p:pic>
      <p:pic>
        <p:nvPicPr>
          <p:cNvPr id="20" name="Picture 19" descr="Logo&#10;&#10;Description automatically generated with medium confidence">
            <a:extLst>
              <a:ext uri="{FF2B5EF4-FFF2-40B4-BE49-F238E27FC236}">
                <a16:creationId xmlns:a16="http://schemas.microsoft.com/office/drawing/2014/main" id="{64113007-9E9D-35E7-B0A2-7E6FB36A2365}"/>
              </a:ext>
            </a:extLst>
          </p:cNvPr>
          <p:cNvPicPr>
            <a:picLocks noChangeAspect="1"/>
          </p:cNvPicPr>
          <p:nvPr/>
        </p:nvPicPr>
        <p:blipFill>
          <a:blip r:embed="rId6">
            <a:duotone>
              <a:prstClr val="black"/>
              <a:schemeClr val="accent2">
                <a:tint val="45000"/>
                <a:satMod val="400000"/>
              </a:schemeClr>
            </a:duotone>
          </a:blip>
          <a:stretch>
            <a:fillRect/>
          </a:stretch>
        </p:blipFill>
        <p:spPr>
          <a:xfrm>
            <a:off x="9587027" y="2444137"/>
            <a:ext cx="547793" cy="547793"/>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91C0263D-2A86-3C83-3ACD-8715518DC0BE}"/>
              </a:ext>
            </a:extLst>
          </p:cNvPr>
          <p:cNvPicPr>
            <a:picLocks noChangeAspect="1"/>
          </p:cNvPicPr>
          <p:nvPr/>
        </p:nvPicPr>
        <p:blipFill>
          <a:blip r:embed="rId6">
            <a:duotone>
              <a:schemeClr val="accent6">
                <a:shade val="45000"/>
                <a:satMod val="135000"/>
              </a:schemeClr>
              <a:prstClr val="white"/>
            </a:duotone>
          </a:blip>
          <a:stretch>
            <a:fillRect/>
          </a:stretch>
        </p:blipFill>
        <p:spPr>
          <a:xfrm>
            <a:off x="10169240" y="2438600"/>
            <a:ext cx="547793" cy="547793"/>
          </a:xfrm>
          <a:prstGeom prst="rect">
            <a:avLst/>
          </a:prstGeom>
        </p:spPr>
      </p:pic>
      <p:pic>
        <p:nvPicPr>
          <p:cNvPr id="22" name="Picture 21" descr="Logo&#10;&#10;Description automatically generated with medium confidence">
            <a:extLst>
              <a:ext uri="{FF2B5EF4-FFF2-40B4-BE49-F238E27FC236}">
                <a16:creationId xmlns:a16="http://schemas.microsoft.com/office/drawing/2014/main" id="{3F0B93AC-8079-81A8-AC53-75C750C3E96A}"/>
              </a:ext>
            </a:extLst>
          </p:cNvPr>
          <p:cNvPicPr>
            <a:picLocks noChangeAspect="1"/>
          </p:cNvPicPr>
          <p:nvPr/>
        </p:nvPicPr>
        <p:blipFill>
          <a:blip r:embed="rId6">
            <a:duotone>
              <a:prstClr val="black"/>
              <a:srgbClr val="FF0000">
                <a:tint val="45000"/>
                <a:satMod val="400000"/>
              </a:srgbClr>
            </a:duotone>
          </a:blip>
          <a:stretch>
            <a:fillRect/>
          </a:stretch>
        </p:blipFill>
        <p:spPr>
          <a:xfrm>
            <a:off x="10730895" y="2423392"/>
            <a:ext cx="547793" cy="547793"/>
          </a:xfrm>
          <a:prstGeom prst="rect">
            <a:avLst/>
          </a:prstGeom>
        </p:spPr>
      </p:pic>
      <p:grpSp>
        <p:nvGrpSpPr>
          <p:cNvPr id="31" name="Group 30">
            <a:extLst>
              <a:ext uri="{FF2B5EF4-FFF2-40B4-BE49-F238E27FC236}">
                <a16:creationId xmlns:a16="http://schemas.microsoft.com/office/drawing/2014/main" id="{2FB95E5E-79B7-76C2-5A92-B369A2735448}"/>
              </a:ext>
            </a:extLst>
          </p:cNvPr>
          <p:cNvGrpSpPr/>
          <p:nvPr/>
        </p:nvGrpSpPr>
        <p:grpSpPr>
          <a:xfrm>
            <a:off x="4734909" y="2100370"/>
            <a:ext cx="743358" cy="743358"/>
            <a:chOff x="4064438" y="2109249"/>
            <a:chExt cx="743358" cy="743358"/>
          </a:xfrm>
        </p:grpSpPr>
        <p:pic>
          <p:nvPicPr>
            <p:cNvPr id="59" name="Picture 58" descr="Shape&#10;&#10;Description automatically generated with low confidence">
              <a:extLst>
                <a:ext uri="{FF2B5EF4-FFF2-40B4-BE49-F238E27FC236}">
                  <a16:creationId xmlns:a16="http://schemas.microsoft.com/office/drawing/2014/main" id="{38E214B1-B0CB-CC3C-D3A7-EEF10211DBAF}"/>
                </a:ext>
              </a:extLst>
            </p:cNvPr>
            <p:cNvPicPr>
              <a:picLocks noChangeAspect="1"/>
            </p:cNvPicPr>
            <p:nvPr/>
          </p:nvPicPr>
          <p:blipFill>
            <a:blip r:embed="rId4">
              <a:duotone>
                <a:schemeClr val="accent3">
                  <a:shade val="45000"/>
                  <a:satMod val="135000"/>
                </a:schemeClr>
                <a:prstClr val="white"/>
              </a:duotone>
            </a:blip>
            <a:stretch>
              <a:fillRect/>
            </a:stretch>
          </p:blipFill>
          <p:spPr>
            <a:xfrm>
              <a:off x="4064438" y="2109249"/>
              <a:ext cx="743358" cy="743358"/>
            </a:xfrm>
            <a:prstGeom prst="rect">
              <a:avLst/>
            </a:prstGeom>
            <a:ln>
              <a:noFill/>
            </a:ln>
            <a:effectLst>
              <a:outerShdw blurRad="292100" dist="139700" dir="2700000" algn="tl" rotWithShape="0">
                <a:srgbClr val="333333">
                  <a:alpha val="65000"/>
                </a:srgbClr>
              </a:outerShdw>
            </a:effectLst>
          </p:spPr>
        </p:pic>
        <p:pic>
          <p:nvPicPr>
            <p:cNvPr id="61" name="Picture 60" descr="Icon&#10;&#10;Description automatically generated">
              <a:extLst>
                <a:ext uri="{FF2B5EF4-FFF2-40B4-BE49-F238E27FC236}">
                  <a16:creationId xmlns:a16="http://schemas.microsoft.com/office/drawing/2014/main" id="{2B110EF2-E72E-17F9-99D0-8043AC23E085}"/>
                </a:ext>
              </a:extLst>
            </p:cNvPr>
            <p:cNvPicPr>
              <a:picLocks noChangeAspect="1"/>
            </p:cNvPicPr>
            <p:nvPr/>
          </p:nvPicPr>
          <p:blipFill>
            <a:blip r:embed="rId7"/>
            <a:stretch>
              <a:fillRect/>
            </a:stretch>
          </p:blipFill>
          <p:spPr>
            <a:xfrm>
              <a:off x="4225949" y="2432271"/>
              <a:ext cx="420336" cy="420336"/>
            </a:xfrm>
            <a:prstGeom prst="rect">
              <a:avLst/>
            </a:prstGeom>
          </p:spPr>
        </p:pic>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E9BD3A0-5FC6-A9CC-5320-2DBB0AE4EDDB}"/>
                  </a:ext>
                </a:extLst>
              </p:cNvPr>
              <p:cNvSpPr txBox="1"/>
              <p:nvPr/>
            </p:nvSpPr>
            <p:spPr>
              <a:xfrm>
                <a:off x="7181327" y="3273011"/>
                <a:ext cx="4320009" cy="1477328"/>
              </a:xfrm>
              <a:prstGeom prst="rect">
                <a:avLst/>
              </a:prstGeom>
              <a:noFill/>
            </p:spPr>
            <p:txBody>
              <a:bodyPr wrap="square" rtlCol="0">
                <a:spAutoFit/>
              </a:bodyPr>
              <a:lstStyle/>
              <a:p>
                <a:pPr algn="ctr"/>
                <a:r>
                  <a:rPr lang="en-US"/>
                  <a:t>In this example, anyone can verify that </a:t>
                </a:r>
              </a:p>
              <a:p>
                <a:pPr marL="285750" indent="-285750">
                  <a:buFont typeface="Wingdings" pitchFamily="2" charset="2"/>
                  <a:buChar char="ü"/>
                </a:pPr>
                <a:r>
                  <a:rPr lang="en-US"/>
                  <a:t>All nodes (1, 2, …, 5) have contributed to this PVRS</a:t>
                </a:r>
              </a:p>
              <a:p>
                <a:pPr marL="285750" indent="-285750">
                  <a:buFont typeface="Wingdings" pitchFamily="2" charset="2"/>
                  <a:buChar char="ü"/>
                </a:pPr>
                <a:r>
                  <a:rPr lang="en-US"/>
                  <a:t>It is an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𝑡</m:t>
                        </m:r>
                      </m:e>
                    </m:d>
                  </m:oMath>
                </a14:m>
                <a:r>
                  <a:rPr lang="en-US"/>
                  <a:t> sharing</a:t>
                </a:r>
              </a:p>
              <a:p>
                <a:pPr marL="285750" indent="-285750">
                  <a:buFont typeface="Wingdings" pitchFamily="2" charset="2"/>
                  <a:buChar char="ü"/>
                </a:pPr>
                <a:r>
                  <a:rPr lang="en-US"/>
                  <a:t>The shares for all the nodes are correct</a:t>
                </a:r>
              </a:p>
            </p:txBody>
          </p:sp>
        </mc:Choice>
        <mc:Fallback xmlns="">
          <p:sp>
            <p:nvSpPr>
              <p:cNvPr id="23" name="TextBox 22">
                <a:extLst>
                  <a:ext uri="{FF2B5EF4-FFF2-40B4-BE49-F238E27FC236}">
                    <a16:creationId xmlns:a16="http://schemas.microsoft.com/office/drawing/2014/main" id="{FE9BD3A0-5FC6-A9CC-5320-2DBB0AE4EDDB}"/>
                  </a:ext>
                </a:extLst>
              </p:cNvPr>
              <p:cNvSpPr txBox="1">
                <a:spLocks noRot="1" noChangeAspect="1" noMove="1" noResize="1" noEditPoints="1" noAdjustHandles="1" noChangeArrowheads="1" noChangeShapeType="1" noTextEdit="1"/>
              </p:cNvSpPr>
              <p:nvPr/>
            </p:nvSpPr>
            <p:spPr>
              <a:xfrm>
                <a:off x="7181327" y="3273011"/>
                <a:ext cx="4320009" cy="1477328"/>
              </a:xfrm>
              <a:prstGeom prst="rect">
                <a:avLst/>
              </a:prstGeom>
              <a:blipFill>
                <a:blip r:embed="rId8"/>
                <a:stretch>
                  <a:fillRect l="-846" t="-2479" r="-423" b="-5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9CEDA75-75B3-39C9-218A-D3EFB33AB515}"/>
                  </a:ext>
                </a:extLst>
              </p:cNvPr>
              <p:cNvSpPr txBox="1"/>
              <p:nvPr/>
            </p:nvSpPr>
            <p:spPr>
              <a:xfrm>
                <a:off x="3206927" y="4495888"/>
                <a:ext cx="3398526" cy="1477328"/>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b="1">
                    <a:solidFill>
                      <a:schemeClr val="tx1"/>
                    </a:solidFill>
                  </a:rPr>
                  <a:t>BONUS</a:t>
                </a:r>
                <a:r>
                  <a:rPr lang="en-US">
                    <a:solidFill>
                      <a:schemeClr val="tx1"/>
                    </a:solidFill>
                  </a:rPr>
                  <a:t>: If the nodes reconstruct the secret S, then anyone can verify that </a:t>
                </a:r>
                <a14:m>
                  <m:oMath xmlns:m="http://schemas.openxmlformats.org/officeDocument/2006/math">
                    <m:r>
                      <a:rPr lang="en-US" b="0" i="1" smtClean="0">
                        <a:solidFill>
                          <a:schemeClr val="tx1"/>
                        </a:solidFill>
                        <a:latin typeface="Cambria Math" panose="02040503050406030204" pitchFamily="18" charset="0"/>
                      </a:rPr>
                      <m:t>𝑆</m:t>
                    </m:r>
                  </m:oMath>
                </a14:m>
                <a:r>
                  <a:rPr lang="en-US">
                    <a:solidFill>
                      <a:schemeClr val="tx1"/>
                    </a:solidFill>
                  </a:rPr>
                  <a:t> is the correct reconstruction using </a:t>
                </a:r>
                <a14:m>
                  <m:oMath xmlns:m="http://schemas.openxmlformats.org/officeDocument/2006/math">
                    <m:r>
                      <a:rPr lang="en-US" b="0" i="1" smtClean="0">
                        <a:solidFill>
                          <a:schemeClr val="tx1"/>
                        </a:solidFill>
                        <a:latin typeface="Cambria Math" panose="02040503050406030204" pitchFamily="18" charset="0"/>
                      </a:rPr>
                      <m:t>𝑂</m:t>
                    </m:r>
                    <m:r>
                      <a:rPr lang="en-US" b="0" i="1" smtClean="0">
                        <a:solidFill>
                          <a:schemeClr val="tx1"/>
                        </a:solidFill>
                        <a:latin typeface="Cambria Math" panose="02040503050406030204" pitchFamily="18" charset="0"/>
                      </a:rPr>
                      <m:t>(1)</m:t>
                    </m:r>
                  </m:oMath>
                </a14:m>
                <a:r>
                  <a:rPr lang="en-US">
                    <a:solidFill>
                      <a:schemeClr val="tx1"/>
                    </a:solidFill>
                  </a:rPr>
                  <a:t> information</a:t>
                </a:r>
              </a:p>
            </p:txBody>
          </p:sp>
        </mc:Choice>
        <mc:Fallback xmlns="">
          <p:sp>
            <p:nvSpPr>
              <p:cNvPr id="29" name="TextBox 28">
                <a:extLst>
                  <a:ext uri="{FF2B5EF4-FFF2-40B4-BE49-F238E27FC236}">
                    <a16:creationId xmlns:a16="http://schemas.microsoft.com/office/drawing/2014/main" id="{09CEDA75-75B3-39C9-218A-D3EFB33AB515}"/>
                  </a:ext>
                </a:extLst>
              </p:cNvPr>
              <p:cNvSpPr txBox="1">
                <a:spLocks noRot="1" noChangeAspect="1" noMove="1" noResize="1" noEditPoints="1" noAdjustHandles="1" noChangeArrowheads="1" noChangeShapeType="1" noTextEdit="1"/>
              </p:cNvSpPr>
              <p:nvPr/>
            </p:nvSpPr>
            <p:spPr>
              <a:xfrm>
                <a:off x="3206927" y="4495888"/>
                <a:ext cx="3398526" cy="1477328"/>
              </a:xfrm>
              <a:prstGeom prst="rect">
                <a:avLst/>
              </a:prstGeom>
              <a:blipFill>
                <a:blip r:embed="rId9"/>
                <a:stretch>
                  <a:fillRect t="-2041" b="-4898"/>
                </a:stretch>
              </a:blipFill>
              <a:ln/>
            </p:spPr>
            <p:txBody>
              <a:bodyPr/>
              <a:lstStyle/>
              <a:p>
                <a:r>
                  <a:rPr lang="en-US">
                    <a:noFill/>
                  </a:rPr>
                  <a:t> </a:t>
                </a:r>
              </a:p>
            </p:txBody>
          </p:sp>
        </mc:Fallback>
      </mc:AlternateContent>
      <p:sp>
        <p:nvSpPr>
          <p:cNvPr id="8" name="Title 1">
            <a:extLst>
              <a:ext uri="{FF2B5EF4-FFF2-40B4-BE49-F238E27FC236}">
                <a16:creationId xmlns:a16="http://schemas.microsoft.com/office/drawing/2014/main" id="{C477C5B5-97A8-F0A6-03C6-C4CBA64EEBC5}"/>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Publicly Verifiable Random Sharing</a:t>
            </a:r>
          </a:p>
        </p:txBody>
      </p:sp>
      <p:sp>
        <p:nvSpPr>
          <p:cNvPr id="9" name="TextBox 8">
            <a:extLst>
              <a:ext uri="{FF2B5EF4-FFF2-40B4-BE49-F238E27FC236}">
                <a16:creationId xmlns:a16="http://schemas.microsoft.com/office/drawing/2014/main" id="{19D8B804-952F-DD43-541E-5E1DE7B90335}"/>
              </a:ext>
            </a:extLst>
          </p:cNvPr>
          <p:cNvSpPr txBox="1"/>
          <p:nvPr/>
        </p:nvSpPr>
        <p:spPr>
          <a:xfrm>
            <a:off x="7944947" y="4764141"/>
            <a:ext cx="2667525" cy="369332"/>
          </a:xfrm>
          <a:prstGeom prst="rect">
            <a:avLst/>
          </a:prstGeom>
          <a:noFill/>
        </p:spPr>
        <p:txBody>
          <a:bodyPr wrap="none" rtlCol="0">
            <a:spAutoFit/>
          </a:bodyPr>
          <a:lstStyle/>
          <a:p>
            <a:r>
              <a:rPr lang="en-US"/>
              <a:t>Broadcast Channel or </a:t>
            </a:r>
            <a:r>
              <a:rPr lang="en-US" dirty="0"/>
              <a:t>SMR</a:t>
            </a:r>
            <a:endParaRPr lang="en-US"/>
          </a:p>
        </p:txBody>
      </p:sp>
      <p:sp>
        <p:nvSpPr>
          <p:cNvPr id="10" name="TextBox 9">
            <a:extLst>
              <a:ext uri="{FF2B5EF4-FFF2-40B4-BE49-F238E27FC236}">
                <a16:creationId xmlns:a16="http://schemas.microsoft.com/office/drawing/2014/main" id="{C719C4DF-AB2A-B32E-33CD-E4A1819ABE97}"/>
              </a:ext>
            </a:extLst>
          </p:cNvPr>
          <p:cNvSpPr txBox="1"/>
          <p:nvPr/>
        </p:nvSpPr>
        <p:spPr>
          <a:xfrm>
            <a:off x="4647533" y="1816804"/>
            <a:ext cx="825867" cy="369332"/>
          </a:xfrm>
          <a:prstGeom prst="rect">
            <a:avLst/>
          </a:prstGeom>
          <a:noFill/>
        </p:spPr>
        <p:txBody>
          <a:bodyPr wrap="none" rtlCol="0">
            <a:spAutoFit/>
          </a:bodyPr>
          <a:lstStyle/>
          <a:p>
            <a:r>
              <a:rPr lang="en-US"/>
              <a:t>Leader</a:t>
            </a:r>
          </a:p>
        </p:txBody>
      </p:sp>
      <p:pic>
        <p:nvPicPr>
          <p:cNvPr id="3" name="Picture 2" descr="Icon&#10;&#10;Description automatically generated">
            <a:extLst>
              <a:ext uri="{FF2B5EF4-FFF2-40B4-BE49-F238E27FC236}">
                <a16:creationId xmlns:a16="http://schemas.microsoft.com/office/drawing/2014/main" id="{6CFC3CF6-61E8-1AF7-5D31-08E5CA6406E9}"/>
              </a:ext>
            </a:extLst>
          </p:cNvPr>
          <p:cNvPicPr>
            <a:picLocks noChangeAspect="1"/>
          </p:cNvPicPr>
          <p:nvPr/>
        </p:nvPicPr>
        <p:blipFill rotWithShape="1">
          <a:blip r:embed="rId10"/>
          <a:srcRect l="25535" t="11728" r="26247" b="14402"/>
          <a:stretch/>
        </p:blipFill>
        <p:spPr>
          <a:xfrm>
            <a:off x="11156356" y="4695477"/>
            <a:ext cx="394887" cy="409513"/>
          </a:xfrm>
          <a:prstGeom prst="rect">
            <a:avLst/>
          </a:prstGeom>
        </p:spPr>
      </p:pic>
      <p:sp>
        <p:nvSpPr>
          <p:cNvPr id="2" name="Slide Number Placeholder 1">
            <a:extLst>
              <a:ext uri="{FF2B5EF4-FFF2-40B4-BE49-F238E27FC236}">
                <a16:creationId xmlns:a16="http://schemas.microsoft.com/office/drawing/2014/main" id="{23D4525A-B8A0-DA7F-CD68-76708E3E99F2}"/>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49</a:t>
            </a:fld>
            <a:endParaRPr lang="en-US" dirty="0"/>
          </a:p>
        </p:txBody>
      </p:sp>
    </p:spTree>
    <p:extLst>
      <p:ext uri="{BB962C8B-B14F-4D97-AF65-F5344CB8AC3E}">
        <p14:creationId xmlns:p14="http://schemas.microsoft.com/office/powerpoint/2010/main" val="3508436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330D-1FDA-E591-10F9-5CA9C1CACB92}"/>
              </a:ext>
            </a:extLst>
          </p:cNvPr>
          <p:cNvSpPr>
            <a:spLocks noGrp="1"/>
          </p:cNvSpPr>
          <p:nvPr>
            <p:ph type="title"/>
          </p:nvPr>
        </p:nvSpPr>
        <p:spPr>
          <a:xfrm>
            <a:off x="612648" y="365125"/>
            <a:ext cx="5295015" cy="2063808"/>
          </a:xfrm>
        </p:spPr>
        <p:txBody>
          <a:bodyPr anchor="b">
            <a:normAutofit/>
          </a:bodyPr>
          <a:lstStyle/>
          <a:p>
            <a:r>
              <a:rPr lang="en-US" sz="5400"/>
              <a:t>Random beacon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AD34EF-8DC1-3E35-07C4-EBD708FA7276}"/>
                  </a:ext>
                </a:extLst>
              </p:cNvPr>
              <p:cNvSpPr>
                <a:spLocks noGrp="1"/>
              </p:cNvSpPr>
              <p:nvPr>
                <p:ph idx="1"/>
              </p:nvPr>
            </p:nvSpPr>
            <p:spPr>
              <a:xfrm>
                <a:off x="612648" y="2908005"/>
                <a:ext cx="5295015" cy="3268957"/>
              </a:xfrm>
            </p:spPr>
            <p:txBody>
              <a:bodyPr>
                <a:normAutofit/>
              </a:bodyPr>
              <a:lstStyle/>
              <a:p>
                <a:r>
                  <a:rPr lang="en-US" sz="2200" dirty="0"/>
                  <a:t>Synchronous (</a:t>
                </a:r>
                <a14:m>
                  <m:oMath xmlns:m="http://schemas.openxmlformats.org/officeDocument/2006/math">
                    <m:r>
                      <m:rPr>
                        <m:sty m:val="p"/>
                      </m:rPr>
                      <a:rPr lang="en-US" sz="2200" b="0" i="0">
                        <a:latin typeface="Cambria Math" panose="02040503050406030204" pitchFamily="18" charset="0"/>
                      </a:rPr>
                      <m:t>Δ</m:t>
                    </m:r>
                    <m:r>
                      <a:rPr lang="en-US" sz="2200" b="0" i="1">
                        <a:latin typeface="Cambria Math" panose="02040503050406030204" pitchFamily="18" charset="0"/>
                      </a:rPr>
                      <m:t>=30</m:t>
                    </m:r>
                    <m:r>
                      <a:rPr lang="en-US" sz="2200" b="0" i="1">
                        <a:latin typeface="Cambria Math" panose="02040503050406030204" pitchFamily="18" charset="0"/>
                      </a:rPr>
                      <m:t>𝑠</m:t>
                    </m:r>
                    <m:r>
                      <a:rPr lang="en-US" sz="2200" b="0" i="1">
                        <a:latin typeface="Cambria Math" panose="02040503050406030204" pitchFamily="18" charset="0"/>
                      </a:rPr>
                      <m:t>)</m:t>
                    </m:r>
                  </m:oMath>
                </a14:m>
                <a:endParaRPr lang="en-US" sz="2200" dirty="0"/>
              </a:p>
              <a:p>
                <a:r>
                  <a:rPr lang="en-US" sz="2200" dirty="0"/>
                  <a:t>Lock-step</a:t>
                </a:r>
              </a:p>
              <a:p>
                <a:r>
                  <a:rPr lang="en-US" sz="2200" dirty="0"/>
                  <a:t>Not-distributed</a:t>
                </a:r>
              </a:p>
              <a:p>
                <a:r>
                  <a:rPr lang="en-US" sz="2200" dirty="0"/>
                  <a:t>Not publicly verifiable</a:t>
                </a:r>
              </a:p>
              <a:p>
                <a:endParaRPr lang="en-US" sz="2200" dirty="0"/>
              </a:p>
            </p:txBody>
          </p:sp>
        </mc:Choice>
        <mc:Fallback xmlns="">
          <p:sp>
            <p:nvSpPr>
              <p:cNvPr id="3" name="Content Placeholder 2">
                <a:extLst>
                  <a:ext uri="{FF2B5EF4-FFF2-40B4-BE49-F238E27FC236}">
                    <a16:creationId xmlns:a16="http://schemas.microsoft.com/office/drawing/2014/main" id="{5CAD34EF-8DC1-3E35-07C4-EBD708FA7276}"/>
                  </a:ext>
                </a:extLst>
              </p:cNvPr>
              <p:cNvSpPr>
                <a:spLocks noGrp="1" noRot="1" noChangeAspect="1" noMove="1" noResize="1" noEditPoints="1" noAdjustHandles="1" noChangeArrowheads="1" noChangeShapeType="1" noTextEdit="1"/>
              </p:cNvSpPr>
              <p:nvPr>
                <p:ph idx="1"/>
              </p:nvPr>
            </p:nvSpPr>
            <p:spPr>
              <a:xfrm>
                <a:off x="612648" y="2908005"/>
                <a:ext cx="5295015" cy="3268957"/>
              </a:xfrm>
              <a:blipFill>
                <a:blip r:embed="rId2"/>
                <a:stretch>
                  <a:fillRect l="-1382" t="-2239"/>
                </a:stretch>
              </a:blipFill>
            </p:spPr>
            <p:txBody>
              <a:bodyPr/>
              <a:lstStyle/>
              <a:p>
                <a:r>
                  <a:rPr lang="en-US">
                    <a:noFill/>
                  </a:rPr>
                  <a:t> </a:t>
                </a:r>
              </a:p>
            </p:txBody>
          </p:sp>
        </mc:Fallback>
      </mc:AlternateContent>
      <p:pic>
        <p:nvPicPr>
          <p:cNvPr id="4" name="Picture 3" descr="Graphical user interface&#10;&#10;Description automatically generated">
            <a:extLst>
              <a:ext uri="{FF2B5EF4-FFF2-40B4-BE49-F238E27FC236}">
                <a16:creationId xmlns:a16="http://schemas.microsoft.com/office/drawing/2014/main" id="{171E031A-A4CB-2DED-1054-FDCC7501FA84}"/>
              </a:ext>
            </a:extLst>
          </p:cNvPr>
          <p:cNvPicPr>
            <a:picLocks noChangeAspect="1"/>
          </p:cNvPicPr>
          <p:nvPr/>
        </p:nvPicPr>
        <p:blipFill>
          <a:blip r:embed="rId3"/>
          <a:stretch>
            <a:fillRect/>
          </a:stretch>
        </p:blipFill>
        <p:spPr>
          <a:xfrm>
            <a:off x="7309373" y="301394"/>
            <a:ext cx="4692859" cy="3038626"/>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28DD23B0-5EEB-3C36-F11D-9A09AC8A5DC7}"/>
              </a:ext>
            </a:extLst>
          </p:cNvPr>
          <p:cNvPicPr>
            <a:picLocks noChangeAspect="1"/>
          </p:cNvPicPr>
          <p:nvPr/>
        </p:nvPicPr>
        <p:blipFill>
          <a:blip r:embed="rId4"/>
          <a:stretch>
            <a:fillRect/>
          </a:stretch>
        </p:blipFill>
        <p:spPr>
          <a:xfrm>
            <a:off x="6396397" y="3837513"/>
            <a:ext cx="5431536" cy="1928194"/>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74ED4C0-9FA3-FBF2-79C6-97387E304E79}"/>
              </a:ext>
            </a:extLst>
          </p:cNvPr>
          <p:cNvPicPr>
            <a:picLocks noChangeAspect="1"/>
          </p:cNvPicPr>
          <p:nvPr/>
        </p:nvPicPr>
        <p:blipFill>
          <a:blip r:embed="rId5"/>
          <a:stretch>
            <a:fillRect/>
          </a:stretch>
        </p:blipFill>
        <p:spPr>
          <a:xfrm>
            <a:off x="4001738" y="1670333"/>
            <a:ext cx="5213560" cy="4822542"/>
          </a:xfrm>
          <a:prstGeom prst="rect">
            <a:avLst/>
          </a:prstGeom>
        </p:spPr>
      </p:pic>
      <p:sp>
        <p:nvSpPr>
          <p:cNvPr id="9" name="Slide Number Placeholder 8">
            <a:extLst>
              <a:ext uri="{FF2B5EF4-FFF2-40B4-BE49-F238E27FC236}">
                <a16:creationId xmlns:a16="http://schemas.microsoft.com/office/drawing/2014/main" id="{0FF0661F-9CC1-3E31-1E00-7049AC424768}"/>
              </a:ext>
            </a:extLst>
          </p:cNvPr>
          <p:cNvSpPr>
            <a:spLocks noGrp="1"/>
          </p:cNvSpPr>
          <p:nvPr>
            <p:ph type="sldNum" sz="quarter" idx="12"/>
          </p:nvPr>
        </p:nvSpPr>
        <p:spPr/>
        <p:txBody>
          <a:bodyPr/>
          <a:lstStyle/>
          <a:p>
            <a:fld id="{A2CD4435-F189-FF4B-910B-9F1842D32735}" type="slidenum">
              <a:rPr lang="en-US" smtClean="0"/>
              <a:t>5</a:t>
            </a:fld>
            <a:endParaRPr lang="en-US"/>
          </a:p>
        </p:txBody>
      </p:sp>
    </p:spTree>
    <p:extLst>
      <p:ext uri="{BB962C8B-B14F-4D97-AF65-F5344CB8AC3E}">
        <p14:creationId xmlns:p14="http://schemas.microsoft.com/office/powerpoint/2010/main" val="149426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7B56673-50C2-91A6-FF5E-ED36C5A5B541}"/>
              </a:ext>
            </a:extLst>
          </p:cNvPr>
          <p:cNvSpPr txBox="1">
            <a:spLocks/>
          </p:cNvSpPr>
          <p:nvPr/>
        </p:nvSpPr>
        <p:spPr>
          <a:xfrm>
            <a:off x="838200" y="267153"/>
            <a:ext cx="10515600" cy="777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Technique Overview</a:t>
            </a:r>
          </a:p>
        </p:txBody>
      </p:sp>
      <p:pic>
        <p:nvPicPr>
          <p:cNvPr id="10" name="Picture 9" descr="Shape&#10;&#10;Description automatically generated with low confidence">
            <a:extLst>
              <a:ext uri="{FF2B5EF4-FFF2-40B4-BE49-F238E27FC236}">
                <a16:creationId xmlns:a16="http://schemas.microsoft.com/office/drawing/2014/main" id="{C1041EBD-A602-BAC7-1767-50FA4C319D1E}"/>
              </a:ext>
            </a:extLst>
          </p:cNvPr>
          <p:cNvPicPr>
            <a:picLocks noChangeAspect="1"/>
          </p:cNvPicPr>
          <p:nvPr/>
        </p:nvPicPr>
        <p:blipFill>
          <a:blip r:embed="rId3"/>
          <a:stretch>
            <a:fillRect/>
          </a:stretch>
        </p:blipFill>
        <p:spPr>
          <a:xfrm>
            <a:off x="4419600" y="3144420"/>
            <a:ext cx="743358" cy="743358"/>
          </a:xfrm>
          <a:prstGeom prst="rect">
            <a:avLst/>
          </a:prstGeom>
          <a:ln>
            <a:noFill/>
          </a:ln>
          <a:effectLst>
            <a:outerShdw blurRad="292100" dist="139700" dir="2700000" algn="tl" rotWithShape="0">
              <a:srgbClr val="333333">
                <a:alpha val="65000"/>
              </a:srgbClr>
            </a:outerShdw>
          </a:effectLst>
        </p:spPr>
      </p:pic>
      <p:pic>
        <p:nvPicPr>
          <p:cNvPr id="11" name="Picture 10" descr="Shape&#10;&#10;Description automatically generated with low confidence">
            <a:extLst>
              <a:ext uri="{FF2B5EF4-FFF2-40B4-BE49-F238E27FC236}">
                <a16:creationId xmlns:a16="http://schemas.microsoft.com/office/drawing/2014/main" id="{571583BE-CA06-0898-5635-4A01A4C61EF4}"/>
              </a:ext>
            </a:extLst>
          </p:cNvPr>
          <p:cNvPicPr>
            <a:picLocks noChangeAspect="1"/>
          </p:cNvPicPr>
          <p:nvPr/>
        </p:nvPicPr>
        <p:blipFill>
          <a:blip r:embed="rId3"/>
          <a:stretch>
            <a:fillRect/>
          </a:stretch>
        </p:blipFill>
        <p:spPr>
          <a:xfrm>
            <a:off x="4419600" y="1557552"/>
            <a:ext cx="743358" cy="743358"/>
          </a:xfrm>
          <a:prstGeom prst="rect">
            <a:avLst/>
          </a:prstGeom>
          <a:ln>
            <a:noFill/>
          </a:ln>
          <a:effectLst>
            <a:outerShdw blurRad="292100" dist="139700" dir="2700000" algn="tl" rotWithShape="0">
              <a:srgbClr val="333333">
                <a:alpha val="65000"/>
              </a:srgbClr>
            </a:outerShdw>
          </a:effectLst>
        </p:spPr>
      </p:pic>
      <p:pic>
        <p:nvPicPr>
          <p:cNvPr id="12" name="Picture 11" descr="A picture containing text, vector graphics&#10;&#10;Description automatically generated">
            <a:extLst>
              <a:ext uri="{FF2B5EF4-FFF2-40B4-BE49-F238E27FC236}">
                <a16:creationId xmlns:a16="http://schemas.microsoft.com/office/drawing/2014/main" id="{B94C8DE5-C7B8-0FC3-AF31-A6A9F3A49B48}"/>
              </a:ext>
            </a:extLst>
          </p:cNvPr>
          <p:cNvPicPr>
            <a:picLocks noChangeAspect="1"/>
          </p:cNvPicPr>
          <p:nvPr/>
        </p:nvPicPr>
        <p:blipFill>
          <a:blip r:embed="rId4"/>
          <a:stretch>
            <a:fillRect/>
          </a:stretch>
        </p:blipFill>
        <p:spPr>
          <a:xfrm>
            <a:off x="4360324" y="4849838"/>
            <a:ext cx="861910" cy="861910"/>
          </a:xfrm>
          <a:prstGeom prst="rect">
            <a:avLst/>
          </a:prstGeom>
          <a:ln>
            <a:noFill/>
          </a:ln>
          <a:effectLst>
            <a:outerShdw blurRad="292100" dist="139700" dir="2700000" algn="tl" rotWithShape="0">
              <a:srgbClr val="333333">
                <a:alpha val="65000"/>
              </a:srgbClr>
            </a:outerShdw>
          </a:effectLst>
        </p:spPr>
      </p:pic>
      <p:pic>
        <p:nvPicPr>
          <p:cNvPr id="13" name="Picture 12" descr="A picture containing text, vector graphics&#10;&#10;Description automatically generated">
            <a:extLst>
              <a:ext uri="{FF2B5EF4-FFF2-40B4-BE49-F238E27FC236}">
                <a16:creationId xmlns:a16="http://schemas.microsoft.com/office/drawing/2014/main" id="{B6BE857C-06C9-B102-2AB1-69DBE18D0A53}"/>
              </a:ext>
            </a:extLst>
          </p:cNvPr>
          <p:cNvPicPr>
            <a:picLocks noChangeAspect="1"/>
          </p:cNvPicPr>
          <p:nvPr/>
        </p:nvPicPr>
        <p:blipFill>
          <a:blip r:embed="rId4"/>
          <a:stretch>
            <a:fillRect/>
          </a:stretch>
        </p:blipFill>
        <p:spPr>
          <a:xfrm>
            <a:off x="4360324" y="3937854"/>
            <a:ext cx="861910" cy="861910"/>
          </a:xfrm>
          <a:prstGeom prst="rect">
            <a:avLst/>
          </a:prstGeom>
          <a:ln>
            <a:noFill/>
          </a:ln>
          <a:effectLst>
            <a:outerShdw blurRad="292100" dist="139700" dir="2700000" algn="tl" rotWithShape="0">
              <a:srgbClr val="333333">
                <a:alpha val="65000"/>
              </a:srgbClr>
            </a:outerShdw>
          </a:effectLst>
        </p:spPr>
      </p:pic>
      <p:pic>
        <p:nvPicPr>
          <p:cNvPr id="14" name="Picture 13" descr="Shape&#10;&#10;Description automatically generated with low confidence">
            <a:extLst>
              <a:ext uri="{FF2B5EF4-FFF2-40B4-BE49-F238E27FC236}">
                <a16:creationId xmlns:a16="http://schemas.microsoft.com/office/drawing/2014/main" id="{56A6A22B-F618-2E2D-527A-5F7287AA8DF7}"/>
              </a:ext>
            </a:extLst>
          </p:cNvPr>
          <p:cNvPicPr>
            <a:picLocks noChangeAspect="1"/>
          </p:cNvPicPr>
          <p:nvPr/>
        </p:nvPicPr>
        <p:blipFill>
          <a:blip r:embed="rId3"/>
          <a:stretch>
            <a:fillRect/>
          </a:stretch>
        </p:blipFill>
        <p:spPr>
          <a:xfrm>
            <a:off x="4419600" y="2350986"/>
            <a:ext cx="743358" cy="743358"/>
          </a:xfrm>
          <a:prstGeom prst="rect">
            <a:avLst/>
          </a:prstGeom>
          <a:ln>
            <a:noFill/>
          </a:ln>
          <a:effectLst>
            <a:outerShdw blurRad="292100" dist="139700" dir="2700000" algn="tl" rotWithShape="0">
              <a:srgbClr val="333333">
                <a:alpha val="65000"/>
              </a:srgbClr>
            </a:outerShdw>
          </a:effectLst>
        </p:spPr>
      </p:pic>
      <p:pic>
        <p:nvPicPr>
          <p:cNvPr id="25" name="Picture 24" descr="A picture containing text, seat, vector graphics&#10;&#10;Description automatically generated">
            <a:extLst>
              <a:ext uri="{FF2B5EF4-FFF2-40B4-BE49-F238E27FC236}">
                <a16:creationId xmlns:a16="http://schemas.microsoft.com/office/drawing/2014/main" id="{7694C6F1-43F5-03D2-444D-4EB1DF42BA98}"/>
              </a:ext>
            </a:extLst>
          </p:cNvPr>
          <p:cNvPicPr>
            <a:picLocks noChangeAspect="1"/>
          </p:cNvPicPr>
          <p:nvPr/>
        </p:nvPicPr>
        <p:blipFill>
          <a:blip r:embed="rId5"/>
          <a:stretch>
            <a:fillRect/>
          </a:stretch>
        </p:blipFill>
        <p:spPr>
          <a:xfrm>
            <a:off x="6620079" y="3124797"/>
            <a:ext cx="304800" cy="304800"/>
          </a:xfrm>
          <a:prstGeom prst="rect">
            <a:avLst/>
          </a:prstGeom>
        </p:spPr>
      </p:pic>
      <p:grpSp>
        <p:nvGrpSpPr>
          <p:cNvPr id="15" name="Group 14">
            <a:extLst>
              <a:ext uri="{FF2B5EF4-FFF2-40B4-BE49-F238E27FC236}">
                <a16:creationId xmlns:a16="http://schemas.microsoft.com/office/drawing/2014/main" id="{5C841ED1-AB95-06F7-ED44-A09DAF91B964}"/>
              </a:ext>
            </a:extLst>
          </p:cNvPr>
          <p:cNvGrpSpPr/>
          <p:nvPr/>
        </p:nvGrpSpPr>
        <p:grpSpPr>
          <a:xfrm>
            <a:off x="6400800" y="3144420"/>
            <a:ext cx="743358" cy="743358"/>
            <a:chOff x="4064438" y="2109249"/>
            <a:chExt cx="743358" cy="743358"/>
          </a:xfrm>
        </p:grpSpPr>
        <p:pic>
          <p:nvPicPr>
            <p:cNvPr id="16" name="Picture 15" descr="Shape&#10;&#10;Description automatically generated with low confidence">
              <a:extLst>
                <a:ext uri="{FF2B5EF4-FFF2-40B4-BE49-F238E27FC236}">
                  <a16:creationId xmlns:a16="http://schemas.microsoft.com/office/drawing/2014/main" id="{66750C6F-2C9F-68FF-7076-80C1E308324B}"/>
                </a:ext>
              </a:extLst>
            </p:cNvPr>
            <p:cNvPicPr>
              <a:picLocks noChangeAspect="1"/>
            </p:cNvPicPr>
            <p:nvPr/>
          </p:nvPicPr>
          <p:blipFill>
            <a:blip r:embed="rId3">
              <a:duotone>
                <a:schemeClr val="accent3">
                  <a:shade val="45000"/>
                  <a:satMod val="135000"/>
                </a:schemeClr>
                <a:prstClr val="white"/>
              </a:duotone>
            </a:blip>
            <a:stretch>
              <a:fillRect/>
            </a:stretch>
          </p:blipFill>
          <p:spPr>
            <a:xfrm>
              <a:off x="4064438" y="2109249"/>
              <a:ext cx="743358" cy="743358"/>
            </a:xfrm>
            <a:prstGeom prst="rect">
              <a:avLst/>
            </a:prstGeom>
            <a:ln>
              <a:noFill/>
            </a:ln>
            <a:effectLst>
              <a:outerShdw blurRad="292100" dist="139700" dir="2700000" algn="tl" rotWithShape="0">
                <a:srgbClr val="333333">
                  <a:alpha val="65000"/>
                </a:srgbClr>
              </a:outerShdw>
            </a:effectLst>
          </p:spPr>
        </p:pic>
        <p:pic>
          <p:nvPicPr>
            <p:cNvPr id="17" name="Picture 16" descr="Icon&#10;&#10;Description automatically generated">
              <a:extLst>
                <a:ext uri="{FF2B5EF4-FFF2-40B4-BE49-F238E27FC236}">
                  <a16:creationId xmlns:a16="http://schemas.microsoft.com/office/drawing/2014/main" id="{D3EE44AB-98A6-3975-5F9D-082DAA6DD6BA}"/>
                </a:ext>
              </a:extLst>
            </p:cNvPr>
            <p:cNvPicPr>
              <a:picLocks noChangeAspect="1"/>
            </p:cNvPicPr>
            <p:nvPr/>
          </p:nvPicPr>
          <p:blipFill>
            <a:blip r:embed="rId6"/>
            <a:stretch>
              <a:fillRect/>
            </a:stretch>
          </p:blipFill>
          <p:spPr>
            <a:xfrm>
              <a:off x="4225949" y="2432271"/>
              <a:ext cx="420336" cy="420336"/>
            </a:xfrm>
            <a:prstGeom prst="rect">
              <a:avLst/>
            </a:prstGeom>
          </p:spPr>
        </p:pic>
      </p:grpSp>
      <p:pic>
        <p:nvPicPr>
          <p:cNvPr id="18" name="Picture 17" descr="Logo&#10;&#10;Description automatically generated">
            <a:extLst>
              <a:ext uri="{FF2B5EF4-FFF2-40B4-BE49-F238E27FC236}">
                <a16:creationId xmlns:a16="http://schemas.microsoft.com/office/drawing/2014/main" id="{52C8DDC5-E103-76B8-CC74-C487B3BE3CA7}"/>
              </a:ext>
            </a:extLst>
          </p:cNvPr>
          <p:cNvPicPr>
            <a:picLocks noChangeAspect="1"/>
          </p:cNvPicPr>
          <p:nvPr/>
        </p:nvPicPr>
        <p:blipFill>
          <a:blip r:embed="rId7"/>
          <a:stretch>
            <a:fillRect/>
          </a:stretch>
        </p:blipFill>
        <p:spPr>
          <a:xfrm>
            <a:off x="4114800" y="1786405"/>
            <a:ext cx="304800" cy="304800"/>
          </a:xfrm>
          <a:prstGeom prst="rect">
            <a:avLst/>
          </a:prstGeom>
        </p:spPr>
      </p:pic>
      <p:pic>
        <p:nvPicPr>
          <p:cNvPr id="19" name="Picture 18" descr="Logo&#10;&#10;Description automatically generated">
            <a:extLst>
              <a:ext uri="{FF2B5EF4-FFF2-40B4-BE49-F238E27FC236}">
                <a16:creationId xmlns:a16="http://schemas.microsoft.com/office/drawing/2014/main" id="{8498F130-E0EA-656B-F972-94D55426DBA3}"/>
              </a:ext>
            </a:extLst>
          </p:cNvPr>
          <p:cNvPicPr>
            <a:picLocks noChangeAspect="1"/>
          </p:cNvPicPr>
          <p:nvPr/>
        </p:nvPicPr>
        <p:blipFill>
          <a:blip r:embed="rId7"/>
          <a:stretch>
            <a:fillRect/>
          </a:stretch>
        </p:blipFill>
        <p:spPr>
          <a:xfrm>
            <a:off x="4141365" y="2593973"/>
            <a:ext cx="304800" cy="304800"/>
          </a:xfrm>
          <a:prstGeom prst="rect">
            <a:avLst/>
          </a:prstGeom>
        </p:spPr>
      </p:pic>
      <p:pic>
        <p:nvPicPr>
          <p:cNvPr id="20" name="Picture 19" descr="Logo&#10;&#10;Description automatically generated">
            <a:extLst>
              <a:ext uri="{FF2B5EF4-FFF2-40B4-BE49-F238E27FC236}">
                <a16:creationId xmlns:a16="http://schemas.microsoft.com/office/drawing/2014/main" id="{7AEF3FA8-73C6-E0EA-C6E7-FB945BECE9A8}"/>
              </a:ext>
            </a:extLst>
          </p:cNvPr>
          <p:cNvPicPr>
            <a:picLocks noChangeAspect="1"/>
          </p:cNvPicPr>
          <p:nvPr/>
        </p:nvPicPr>
        <p:blipFill>
          <a:blip r:embed="rId7"/>
          <a:stretch>
            <a:fillRect/>
          </a:stretch>
        </p:blipFill>
        <p:spPr>
          <a:xfrm>
            <a:off x="4141365" y="3367472"/>
            <a:ext cx="304800" cy="304800"/>
          </a:xfrm>
          <a:prstGeom prst="rect">
            <a:avLst/>
          </a:prstGeom>
        </p:spPr>
      </p:pic>
      <p:pic>
        <p:nvPicPr>
          <p:cNvPr id="23" name="Picture 22" descr="Icon&#10;&#10;Description automatically generated">
            <a:extLst>
              <a:ext uri="{FF2B5EF4-FFF2-40B4-BE49-F238E27FC236}">
                <a16:creationId xmlns:a16="http://schemas.microsoft.com/office/drawing/2014/main" id="{588E3CD0-CBC8-6462-379A-4CD0A2B1846E}"/>
              </a:ext>
            </a:extLst>
          </p:cNvPr>
          <p:cNvPicPr>
            <a:picLocks noChangeAspect="1"/>
          </p:cNvPicPr>
          <p:nvPr/>
        </p:nvPicPr>
        <p:blipFill>
          <a:blip r:embed="rId8"/>
          <a:stretch>
            <a:fillRect/>
          </a:stretch>
        </p:blipFill>
        <p:spPr>
          <a:xfrm>
            <a:off x="6562311" y="2818016"/>
            <a:ext cx="420336" cy="420336"/>
          </a:xfrm>
          <a:prstGeom prst="rect">
            <a:avLst/>
          </a:prstGeom>
        </p:spPr>
      </p:pic>
      <p:cxnSp>
        <p:nvCxnSpPr>
          <p:cNvPr id="27" name="Straight Arrow Connector 26">
            <a:extLst>
              <a:ext uri="{FF2B5EF4-FFF2-40B4-BE49-F238E27FC236}">
                <a16:creationId xmlns:a16="http://schemas.microsoft.com/office/drawing/2014/main" id="{C4F2A279-AB5A-B073-0257-2384F054AA75}"/>
              </a:ext>
            </a:extLst>
          </p:cNvPr>
          <p:cNvCxnSpPr>
            <a:cxnSpLocks/>
          </p:cNvCxnSpPr>
          <p:nvPr/>
        </p:nvCxnSpPr>
        <p:spPr>
          <a:xfrm>
            <a:off x="5410200" y="2091205"/>
            <a:ext cx="895968" cy="892582"/>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A3BAD05-C4CB-C830-FE6E-AE57A43A82B0}"/>
              </a:ext>
            </a:extLst>
          </p:cNvPr>
          <p:cNvCxnSpPr>
            <a:cxnSpLocks/>
          </p:cNvCxnSpPr>
          <p:nvPr/>
        </p:nvCxnSpPr>
        <p:spPr>
          <a:xfrm flipV="1">
            <a:off x="5441192" y="4109985"/>
            <a:ext cx="959608" cy="1053215"/>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052E58C-4C92-A216-D254-88636F91927F}"/>
              </a:ext>
            </a:extLst>
          </p:cNvPr>
          <p:cNvCxnSpPr>
            <a:cxnSpLocks/>
          </p:cNvCxnSpPr>
          <p:nvPr/>
        </p:nvCxnSpPr>
        <p:spPr>
          <a:xfrm flipV="1">
            <a:off x="5441193" y="3806179"/>
            <a:ext cx="883407" cy="562630"/>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F4BDA3-3839-3ED9-2C10-48FBE7278D93}"/>
              </a:ext>
            </a:extLst>
          </p:cNvPr>
          <p:cNvCxnSpPr>
            <a:cxnSpLocks/>
          </p:cNvCxnSpPr>
          <p:nvPr/>
        </p:nvCxnSpPr>
        <p:spPr>
          <a:xfrm>
            <a:off x="5441192" y="2796530"/>
            <a:ext cx="864976" cy="542313"/>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27E6D68-C5CA-246A-CF66-D62D07480F0F}"/>
              </a:ext>
            </a:extLst>
          </p:cNvPr>
          <p:cNvCxnSpPr>
            <a:cxnSpLocks/>
          </p:cNvCxnSpPr>
          <p:nvPr/>
        </p:nvCxnSpPr>
        <p:spPr>
          <a:xfrm flipV="1">
            <a:off x="5441192" y="3565709"/>
            <a:ext cx="883408" cy="13604"/>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7AB9679-CF95-F807-51A8-CB2948C9FE43}"/>
              </a:ext>
            </a:extLst>
          </p:cNvPr>
          <p:cNvSpPr txBox="1"/>
          <p:nvPr/>
        </p:nvSpPr>
        <p:spPr>
          <a:xfrm>
            <a:off x="6460076" y="3887778"/>
            <a:ext cx="60946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Leader</a:t>
            </a:r>
          </a:p>
        </p:txBody>
      </p:sp>
      <p:grpSp>
        <p:nvGrpSpPr>
          <p:cNvPr id="46" name="Group 45">
            <a:extLst>
              <a:ext uri="{FF2B5EF4-FFF2-40B4-BE49-F238E27FC236}">
                <a16:creationId xmlns:a16="http://schemas.microsoft.com/office/drawing/2014/main" id="{06F7FD6F-E9EA-0820-47A6-3992EE885EAD}"/>
              </a:ext>
            </a:extLst>
          </p:cNvPr>
          <p:cNvGrpSpPr/>
          <p:nvPr/>
        </p:nvGrpSpPr>
        <p:grpSpPr>
          <a:xfrm>
            <a:off x="8860143" y="2563590"/>
            <a:ext cx="1276895" cy="1785853"/>
            <a:chOff x="6099836" y="2761227"/>
            <a:chExt cx="1276895" cy="1785853"/>
          </a:xfrm>
        </p:grpSpPr>
        <p:pic>
          <p:nvPicPr>
            <p:cNvPr id="44" name="Picture 43" descr="Icon&#10;&#10;Description automatically generated">
              <a:extLst>
                <a:ext uri="{FF2B5EF4-FFF2-40B4-BE49-F238E27FC236}">
                  <a16:creationId xmlns:a16="http://schemas.microsoft.com/office/drawing/2014/main" id="{77E6A798-B7A4-3ED5-C24F-021E9CC684A1}"/>
                </a:ext>
              </a:extLst>
            </p:cNvPr>
            <p:cNvPicPr>
              <a:picLocks noChangeAspect="1"/>
            </p:cNvPicPr>
            <p:nvPr/>
          </p:nvPicPr>
          <p:blipFill rotWithShape="1">
            <a:blip r:embed="rId9"/>
            <a:srcRect l="25535" t="11728" r="26247" b="14402"/>
            <a:stretch/>
          </p:blipFill>
          <p:spPr>
            <a:xfrm>
              <a:off x="6099836" y="2761227"/>
              <a:ext cx="1276895" cy="1324188"/>
            </a:xfrm>
            <a:prstGeom prst="rect">
              <a:avLst/>
            </a:prstGeom>
          </p:spPr>
        </p:pic>
        <p:sp>
          <p:nvSpPr>
            <p:cNvPr id="45" name="TextBox 44">
              <a:extLst>
                <a:ext uri="{FF2B5EF4-FFF2-40B4-BE49-F238E27FC236}">
                  <a16:creationId xmlns:a16="http://schemas.microsoft.com/office/drawing/2014/main" id="{FC1852E0-18BA-7B35-3BCF-BDFE277B60FC}"/>
                </a:ext>
              </a:extLst>
            </p:cNvPr>
            <p:cNvSpPr txBox="1"/>
            <p:nvPr/>
          </p:nvSpPr>
          <p:spPr>
            <a:xfrm>
              <a:off x="6351798" y="4085415"/>
              <a:ext cx="77296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SMR</a:t>
              </a:r>
            </a:p>
          </p:txBody>
        </p:sp>
      </p:grpSp>
      <p:grpSp>
        <p:nvGrpSpPr>
          <p:cNvPr id="47" name="Group 46">
            <a:extLst>
              <a:ext uri="{FF2B5EF4-FFF2-40B4-BE49-F238E27FC236}">
                <a16:creationId xmlns:a16="http://schemas.microsoft.com/office/drawing/2014/main" id="{9348336A-EA37-1301-BE87-E8EB454A14BA}"/>
              </a:ext>
            </a:extLst>
          </p:cNvPr>
          <p:cNvGrpSpPr/>
          <p:nvPr/>
        </p:nvGrpSpPr>
        <p:grpSpPr>
          <a:xfrm>
            <a:off x="2585086" y="1687899"/>
            <a:ext cx="1511005" cy="806612"/>
            <a:chOff x="570284" y="1717498"/>
            <a:chExt cx="1586609" cy="846971"/>
          </a:xfrm>
          <a:solidFill>
            <a:schemeClr val="accent1">
              <a:lumMod val="60000"/>
              <a:lumOff val="40000"/>
            </a:schemeClr>
          </a:solidFill>
        </p:grpSpPr>
        <p:sp>
          <p:nvSpPr>
            <p:cNvPr id="48" name="Rectangle: Rounded Corners 33">
              <a:extLst>
                <a:ext uri="{FF2B5EF4-FFF2-40B4-BE49-F238E27FC236}">
                  <a16:creationId xmlns:a16="http://schemas.microsoft.com/office/drawing/2014/main" id="{58886497-5C3F-BA69-4A1A-0C544D94A84F}"/>
                </a:ext>
              </a:extLst>
            </p:cNvPr>
            <p:cNvSpPr/>
            <p:nvPr/>
          </p:nvSpPr>
          <p:spPr>
            <a:xfrm>
              <a:off x="570284" y="1717498"/>
              <a:ext cx="1393185" cy="666999"/>
            </a:xfrm>
            <a:prstGeom prst="roundRect">
              <a:avLst/>
            </a:prstGeom>
            <a:solidFill>
              <a:srgbClr val="4472C4"/>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0xf567</a:t>
              </a:r>
            </a:p>
          </p:txBody>
        </p:sp>
        <p:pic>
          <p:nvPicPr>
            <p:cNvPr id="49" name="Picture 48" descr="Icon&#10;&#10;Description automatically generated">
              <a:extLst>
                <a:ext uri="{FF2B5EF4-FFF2-40B4-BE49-F238E27FC236}">
                  <a16:creationId xmlns:a16="http://schemas.microsoft.com/office/drawing/2014/main" id="{2B6648E7-1CA8-E527-9302-DCCB20C63E6A}"/>
                </a:ext>
              </a:extLst>
            </p:cNvPr>
            <p:cNvPicPr>
              <a:picLocks noChangeAspect="1"/>
            </p:cNvPicPr>
            <p:nvPr/>
          </p:nvPicPr>
          <p:blipFill>
            <a:blip r:embed="rId10"/>
            <a:stretch>
              <a:fillRect/>
            </a:stretch>
          </p:blipFill>
          <p:spPr>
            <a:xfrm>
              <a:off x="1684536" y="2092112"/>
              <a:ext cx="472357" cy="472357"/>
            </a:xfrm>
            <a:prstGeom prst="rect">
              <a:avLst/>
            </a:prstGeom>
            <a:grpFill/>
            <a:ln>
              <a:noFill/>
            </a:ln>
            <a:effectLst>
              <a:softEdge rad="112500"/>
            </a:effectLst>
          </p:spPr>
        </p:pic>
      </p:grpSp>
      <p:grpSp>
        <p:nvGrpSpPr>
          <p:cNvPr id="50" name="Group 49">
            <a:extLst>
              <a:ext uri="{FF2B5EF4-FFF2-40B4-BE49-F238E27FC236}">
                <a16:creationId xmlns:a16="http://schemas.microsoft.com/office/drawing/2014/main" id="{E852B69F-5ACE-D8CE-FE52-242590517F89}"/>
              </a:ext>
            </a:extLst>
          </p:cNvPr>
          <p:cNvGrpSpPr/>
          <p:nvPr/>
        </p:nvGrpSpPr>
        <p:grpSpPr>
          <a:xfrm>
            <a:off x="2585086" y="2447730"/>
            <a:ext cx="1511005" cy="806612"/>
            <a:chOff x="570284" y="2515347"/>
            <a:chExt cx="1586609" cy="846971"/>
          </a:xfrm>
          <a:solidFill>
            <a:schemeClr val="accent1">
              <a:lumMod val="60000"/>
              <a:lumOff val="40000"/>
            </a:schemeClr>
          </a:solidFill>
        </p:grpSpPr>
        <p:sp>
          <p:nvSpPr>
            <p:cNvPr id="51" name="Rectangle: Rounded Corners 33">
              <a:extLst>
                <a:ext uri="{FF2B5EF4-FFF2-40B4-BE49-F238E27FC236}">
                  <a16:creationId xmlns:a16="http://schemas.microsoft.com/office/drawing/2014/main" id="{5F1FC5AD-321F-365F-48EF-587E4819863A}"/>
                </a:ext>
              </a:extLst>
            </p:cNvPr>
            <p:cNvSpPr/>
            <p:nvPr/>
          </p:nvSpPr>
          <p:spPr>
            <a:xfrm>
              <a:off x="570284" y="2515347"/>
              <a:ext cx="1393185" cy="666999"/>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0xa1e3</a:t>
              </a:r>
            </a:p>
          </p:txBody>
        </p:sp>
        <p:pic>
          <p:nvPicPr>
            <p:cNvPr id="52" name="Picture 51" descr="Icon&#10;&#10;Description automatically generated">
              <a:extLst>
                <a:ext uri="{FF2B5EF4-FFF2-40B4-BE49-F238E27FC236}">
                  <a16:creationId xmlns:a16="http://schemas.microsoft.com/office/drawing/2014/main" id="{B6092EB1-B488-3577-5454-2FF4983DD09A}"/>
                </a:ext>
              </a:extLst>
            </p:cNvPr>
            <p:cNvPicPr>
              <a:picLocks noChangeAspect="1"/>
            </p:cNvPicPr>
            <p:nvPr/>
          </p:nvPicPr>
          <p:blipFill>
            <a:blip r:embed="rId10"/>
            <a:stretch>
              <a:fillRect/>
            </a:stretch>
          </p:blipFill>
          <p:spPr>
            <a:xfrm>
              <a:off x="1684536" y="2889961"/>
              <a:ext cx="472357" cy="472357"/>
            </a:xfrm>
            <a:prstGeom prst="rect">
              <a:avLst/>
            </a:prstGeom>
            <a:grpFill/>
            <a:ln>
              <a:noFill/>
            </a:ln>
            <a:effectLst>
              <a:softEdge rad="112500"/>
            </a:effectLst>
          </p:spPr>
        </p:pic>
      </p:grpSp>
      <p:grpSp>
        <p:nvGrpSpPr>
          <p:cNvPr id="53" name="Group 52">
            <a:extLst>
              <a:ext uri="{FF2B5EF4-FFF2-40B4-BE49-F238E27FC236}">
                <a16:creationId xmlns:a16="http://schemas.microsoft.com/office/drawing/2014/main" id="{3496768A-EA4E-D75C-EAE5-7D4C47AEF1C3}"/>
              </a:ext>
            </a:extLst>
          </p:cNvPr>
          <p:cNvGrpSpPr/>
          <p:nvPr/>
        </p:nvGrpSpPr>
        <p:grpSpPr>
          <a:xfrm>
            <a:off x="2585086" y="3207560"/>
            <a:ext cx="1511005" cy="806612"/>
            <a:chOff x="570284" y="3313196"/>
            <a:chExt cx="1586609" cy="846971"/>
          </a:xfrm>
          <a:solidFill>
            <a:schemeClr val="accent1">
              <a:lumMod val="60000"/>
              <a:lumOff val="40000"/>
            </a:schemeClr>
          </a:solidFill>
        </p:grpSpPr>
        <p:sp>
          <p:nvSpPr>
            <p:cNvPr id="54" name="Rectangle: Rounded Corners 33">
              <a:extLst>
                <a:ext uri="{FF2B5EF4-FFF2-40B4-BE49-F238E27FC236}">
                  <a16:creationId xmlns:a16="http://schemas.microsoft.com/office/drawing/2014/main" id="{B63420F3-B414-B1A7-81E4-E2317F5144B2}"/>
                </a:ext>
              </a:extLst>
            </p:cNvPr>
            <p:cNvSpPr/>
            <p:nvPr/>
          </p:nvSpPr>
          <p:spPr>
            <a:xfrm>
              <a:off x="570284" y="3313196"/>
              <a:ext cx="1393185" cy="666999"/>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0xd5f33</a:t>
              </a:r>
            </a:p>
          </p:txBody>
        </p:sp>
        <p:pic>
          <p:nvPicPr>
            <p:cNvPr id="55" name="Picture 54" descr="Icon&#10;&#10;Description automatically generated">
              <a:extLst>
                <a:ext uri="{FF2B5EF4-FFF2-40B4-BE49-F238E27FC236}">
                  <a16:creationId xmlns:a16="http://schemas.microsoft.com/office/drawing/2014/main" id="{BBF27A24-1C29-C09C-2771-CB23BB21C29A}"/>
                </a:ext>
              </a:extLst>
            </p:cNvPr>
            <p:cNvPicPr>
              <a:picLocks noChangeAspect="1"/>
            </p:cNvPicPr>
            <p:nvPr/>
          </p:nvPicPr>
          <p:blipFill>
            <a:blip r:embed="rId10"/>
            <a:stretch>
              <a:fillRect/>
            </a:stretch>
          </p:blipFill>
          <p:spPr>
            <a:xfrm>
              <a:off x="1684536" y="3687810"/>
              <a:ext cx="472357" cy="472357"/>
            </a:xfrm>
            <a:prstGeom prst="rect">
              <a:avLst/>
            </a:prstGeom>
            <a:grpFill/>
            <a:ln>
              <a:noFill/>
            </a:ln>
            <a:effectLst>
              <a:softEdge rad="112500"/>
            </a:effectLst>
          </p:spPr>
        </p:pic>
      </p:grpSp>
      <p:grpSp>
        <p:nvGrpSpPr>
          <p:cNvPr id="56" name="Group 55">
            <a:extLst>
              <a:ext uri="{FF2B5EF4-FFF2-40B4-BE49-F238E27FC236}">
                <a16:creationId xmlns:a16="http://schemas.microsoft.com/office/drawing/2014/main" id="{247D142A-E497-CE8D-3107-2D136160199C}"/>
              </a:ext>
            </a:extLst>
          </p:cNvPr>
          <p:cNvGrpSpPr/>
          <p:nvPr/>
        </p:nvGrpSpPr>
        <p:grpSpPr>
          <a:xfrm>
            <a:off x="2585086" y="3967391"/>
            <a:ext cx="1511005" cy="806612"/>
            <a:chOff x="570284" y="4111045"/>
            <a:chExt cx="1586609" cy="846971"/>
          </a:xfrm>
          <a:solidFill>
            <a:schemeClr val="accent1">
              <a:lumMod val="60000"/>
              <a:lumOff val="40000"/>
            </a:schemeClr>
          </a:solidFill>
        </p:grpSpPr>
        <p:sp>
          <p:nvSpPr>
            <p:cNvPr id="57" name="Rectangle: Rounded Corners 33">
              <a:extLst>
                <a:ext uri="{FF2B5EF4-FFF2-40B4-BE49-F238E27FC236}">
                  <a16:creationId xmlns:a16="http://schemas.microsoft.com/office/drawing/2014/main" id="{3DCB2905-A74A-303E-C486-974B40855DD4}"/>
                </a:ext>
              </a:extLst>
            </p:cNvPr>
            <p:cNvSpPr/>
            <p:nvPr/>
          </p:nvSpPr>
          <p:spPr>
            <a:xfrm>
              <a:off x="570284" y="4111045"/>
              <a:ext cx="1393185" cy="666999"/>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0x1111</a:t>
              </a:r>
            </a:p>
          </p:txBody>
        </p:sp>
        <p:pic>
          <p:nvPicPr>
            <p:cNvPr id="58" name="Picture 57" descr="Icon&#10;&#10;Description automatically generated">
              <a:extLst>
                <a:ext uri="{FF2B5EF4-FFF2-40B4-BE49-F238E27FC236}">
                  <a16:creationId xmlns:a16="http://schemas.microsoft.com/office/drawing/2014/main" id="{08097F6E-9D61-17C6-042F-9F8E95642852}"/>
                </a:ext>
              </a:extLst>
            </p:cNvPr>
            <p:cNvPicPr>
              <a:picLocks noChangeAspect="1"/>
            </p:cNvPicPr>
            <p:nvPr/>
          </p:nvPicPr>
          <p:blipFill>
            <a:blip r:embed="rId10"/>
            <a:stretch>
              <a:fillRect/>
            </a:stretch>
          </p:blipFill>
          <p:spPr>
            <a:xfrm>
              <a:off x="1684536" y="4485659"/>
              <a:ext cx="472357" cy="472357"/>
            </a:xfrm>
            <a:prstGeom prst="rect">
              <a:avLst/>
            </a:prstGeom>
            <a:grpFill/>
            <a:ln>
              <a:noFill/>
            </a:ln>
            <a:effectLst>
              <a:softEdge rad="112500"/>
            </a:effectLst>
          </p:spPr>
        </p:pic>
      </p:grpSp>
      <p:grpSp>
        <p:nvGrpSpPr>
          <p:cNvPr id="59" name="Group 58">
            <a:extLst>
              <a:ext uri="{FF2B5EF4-FFF2-40B4-BE49-F238E27FC236}">
                <a16:creationId xmlns:a16="http://schemas.microsoft.com/office/drawing/2014/main" id="{2730C9FE-6D22-560C-2C55-4C625E497624}"/>
              </a:ext>
            </a:extLst>
          </p:cNvPr>
          <p:cNvGrpSpPr/>
          <p:nvPr/>
        </p:nvGrpSpPr>
        <p:grpSpPr>
          <a:xfrm>
            <a:off x="2585086" y="4727223"/>
            <a:ext cx="1511005" cy="806612"/>
            <a:chOff x="570284" y="4908895"/>
            <a:chExt cx="1586609" cy="846971"/>
          </a:xfrm>
          <a:solidFill>
            <a:schemeClr val="accent1">
              <a:lumMod val="60000"/>
              <a:lumOff val="40000"/>
            </a:schemeClr>
          </a:solidFill>
        </p:grpSpPr>
        <p:sp>
          <p:nvSpPr>
            <p:cNvPr id="60" name="Rectangle: Rounded Corners 33">
              <a:extLst>
                <a:ext uri="{FF2B5EF4-FFF2-40B4-BE49-F238E27FC236}">
                  <a16:creationId xmlns:a16="http://schemas.microsoft.com/office/drawing/2014/main" id="{339400F4-3E7D-70FB-75D6-426B9E13B30E}"/>
                </a:ext>
              </a:extLst>
            </p:cNvPr>
            <p:cNvSpPr/>
            <p:nvPr/>
          </p:nvSpPr>
          <p:spPr>
            <a:xfrm>
              <a:off x="570284" y="4908895"/>
              <a:ext cx="1393185" cy="666999"/>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0x0000</a:t>
              </a:r>
            </a:p>
          </p:txBody>
        </p:sp>
        <p:pic>
          <p:nvPicPr>
            <p:cNvPr id="61" name="Picture 60" descr="Icon&#10;&#10;Description automatically generated">
              <a:extLst>
                <a:ext uri="{FF2B5EF4-FFF2-40B4-BE49-F238E27FC236}">
                  <a16:creationId xmlns:a16="http://schemas.microsoft.com/office/drawing/2014/main" id="{0987E909-355C-6860-10EE-0952DD1D5C00}"/>
                </a:ext>
              </a:extLst>
            </p:cNvPr>
            <p:cNvPicPr>
              <a:picLocks noChangeAspect="1"/>
            </p:cNvPicPr>
            <p:nvPr/>
          </p:nvPicPr>
          <p:blipFill>
            <a:blip r:embed="rId10"/>
            <a:stretch>
              <a:fillRect/>
            </a:stretch>
          </p:blipFill>
          <p:spPr>
            <a:xfrm>
              <a:off x="1684536" y="5283509"/>
              <a:ext cx="472357" cy="472357"/>
            </a:xfrm>
            <a:prstGeom prst="rect">
              <a:avLst/>
            </a:prstGeom>
            <a:grpFill/>
            <a:ln>
              <a:noFill/>
            </a:ln>
            <a:effectLst>
              <a:softEdge rad="112500"/>
            </a:effectLst>
          </p:spPr>
        </p:pic>
      </p:grpSp>
      <p:sp>
        <p:nvSpPr>
          <p:cNvPr id="62" name="TextBox 61">
            <a:extLst>
              <a:ext uri="{FF2B5EF4-FFF2-40B4-BE49-F238E27FC236}">
                <a16:creationId xmlns:a16="http://schemas.microsoft.com/office/drawing/2014/main" id="{DDD146EB-7436-BF64-23BD-4322F70179A0}"/>
              </a:ext>
            </a:extLst>
          </p:cNvPr>
          <p:cNvSpPr txBox="1"/>
          <p:nvPr/>
        </p:nvSpPr>
        <p:spPr>
          <a:xfrm>
            <a:off x="2926569" y="1242542"/>
            <a:ext cx="6594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PVSS</a:t>
            </a:r>
          </a:p>
        </p:txBody>
      </p:sp>
      <p:cxnSp>
        <p:nvCxnSpPr>
          <p:cNvPr id="63" name="Straight Arrow Connector 62">
            <a:extLst>
              <a:ext uri="{FF2B5EF4-FFF2-40B4-BE49-F238E27FC236}">
                <a16:creationId xmlns:a16="http://schemas.microsoft.com/office/drawing/2014/main" id="{23243DDE-DA70-7512-18B1-D7F215D6F1EB}"/>
              </a:ext>
            </a:extLst>
          </p:cNvPr>
          <p:cNvCxnSpPr>
            <a:cxnSpLocks/>
          </p:cNvCxnSpPr>
          <p:nvPr/>
        </p:nvCxnSpPr>
        <p:spPr>
          <a:xfrm flipV="1">
            <a:off x="7568795" y="3550719"/>
            <a:ext cx="883408" cy="13604"/>
          </a:xfrm>
          <a:prstGeom prst="straightConnector1">
            <a:avLst/>
          </a:prstGeom>
          <a:ln w="31750">
            <a:solidFill>
              <a:srgbClr val="4472C4"/>
            </a:solidFill>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E2F72A67-A803-2294-1D0A-876353A62EF9}"/>
              </a:ext>
            </a:extLst>
          </p:cNvPr>
          <p:cNvGrpSpPr/>
          <p:nvPr/>
        </p:nvGrpSpPr>
        <p:grpSpPr>
          <a:xfrm>
            <a:off x="7327403" y="2754119"/>
            <a:ext cx="1511005" cy="806612"/>
            <a:chOff x="5803403" y="2891962"/>
            <a:chExt cx="1511005" cy="806612"/>
          </a:xfrm>
        </p:grpSpPr>
        <p:sp>
          <p:nvSpPr>
            <p:cNvPr id="65" name="Rectangle: Rounded Corners 33">
              <a:extLst>
                <a:ext uri="{FF2B5EF4-FFF2-40B4-BE49-F238E27FC236}">
                  <a16:creationId xmlns:a16="http://schemas.microsoft.com/office/drawing/2014/main" id="{BBB612B2-1323-DA6E-E141-76168FBEFC48}"/>
                </a:ext>
              </a:extLst>
            </p:cNvPr>
            <p:cNvSpPr/>
            <p:nvPr/>
          </p:nvSpPr>
          <p:spPr>
            <a:xfrm>
              <a:off x="5803403" y="2891962"/>
              <a:ext cx="1326798" cy="63521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6" name="Picture 65" descr="Icon&#10;&#10;Description automatically generated">
              <a:extLst>
                <a:ext uri="{FF2B5EF4-FFF2-40B4-BE49-F238E27FC236}">
                  <a16:creationId xmlns:a16="http://schemas.microsoft.com/office/drawing/2014/main" id="{9C08B405-A9B9-6869-46C8-0367140E54FC}"/>
                </a:ext>
              </a:extLst>
            </p:cNvPr>
            <p:cNvPicPr>
              <a:picLocks noChangeAspect="1"/>
            </p:cNvPicPr>
            <p:nvPr/>
          </p:nvPicPr>
          <p:blipFill>
            <a:blip r:embed="rId10"/>
            <a:stretch>
              <a:fillRect/>
            </a:stretch>
          </p:blipFill>
          <p:spPr>
            <a:xfrm>
              <a:off x="6864559" y="3248725"/>
              <a:ext cx="449849" cy="449849"/>
            </a:xfrm>
            <a:prstGeom prst="rect">
              <a:avLst/>
            </a:prstGeom>
            <a:solidFill>
              <a:schemeClr val="accent1">
                <a:lumMod val="60000"/>
                <a:lumOff val="40000"/>
              </a:schemeClr>
            </a:solidFill>
            <a:ln>
              <a:noFill/>
            </a:ln>
            <a:effectLst>
              <a:softEdge rad="112500"/>
            </a:effectLst>
          </p:spPr>
        </p:pic>
        <p:pic>
          <p:nvPicPr>
            <p:cNvPr id="67" name="Picture 66" descr="Logo&#10;&#10;Description automatically generated">
              <a:extLst>
                <a:ext uri="{FF2B5EF4-FFF2-40B4-BE49-F238E27FC236}">
                  <a16:creationId xmlns:a16="http://schemas.microsoft.com/office/drawing/2014/main" id="{3FE1DFA8-87D0-9396-1FD1-567CAFD79A56}"/>
                </a:ext>
              </a:extLst>
            </p:cNvPr>
            <p:cNvPicPr>
              <a:picLocks noChangeAspect="1"/>
            </p:cNvPicPr>
            <p:nvPr/>
          </p:nvPicPr>
          <p:blipFill>
            <a:blip r:embed="rId7">
              <a:duotone>
                <a:prstClr val="black"/>
                <a:schemeClr val="accent5">
                  <a:tint val="45000"/>
                  <a:satMod val="400000"/>
                </a:schemeClr>
              </a:duotone>
            </a:blip>
            <a:stretch>
              <a:fillRect/>
            </a:stretch>
          </p:blipFill>
          <p:spPr>
            <a:xfrm>
              <a:off x="6278411" y="2958531"/>
              <a:ext cx="449849" cy="449849"/>
            </a:xfrm>
            <a:prstGeom prst="rect">
              <a:avLst/>
            </a:prstGeom>
          </p:spPr>
        </p:pic>
      </p:gr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F2CCC66-60F4-49E3-9AEC-C7D535F2E231}"/>
                  </a:ext>
                </a:extLst>
              </p:cNvPr>
              <p:cNvSpPr txBox="1"/>
              <p:nvPr/>
            </p:nvSpPr>
            <p:spPr>
              <a:xfrm>
                <a:off x="3102277" y="5738592"/>
                <a:ext cx="39428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(1) We have </a:t>
                </a:r>
                <a14:m>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oMath>
                </a14:m>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Byzantine nodes in the system</a:t>
                </a:r>
              </a:p>
            </p:txBody>
          </p:sp>
        </mc:Choice>
        <mc:Fallback xmlns="">
          <p:sp>
            <p:nvSpPr>
              <p:cNvPr id="69" name="TextBox 68">
                <a:extLst>
                  <a:ext uri="{FF2B5EF4-FFF2-40B4-BE49-F238E27FC236}">
                    <a16:creationId xmlns:a16="http://schemas.microsoft.com/office/drawing/2014/main" id="{6F2CCC66-60F4-49E3-9AEC-C7D535F2E231}"/>
                  </a:ext>
                </a:extLst>
              </p:cNvPr>
              <p:cNvSpPr txBox="1">
                <a:spLocks noRot="1" noChangeAspect="1" noMove="1" noResize="1" noEditPoints="1" noAdjustHandles="1" noChangeArrowheads="1" noChangeShapeType="1" noTextEdit="1"/>
              </p:cNvSpPr>
              <p:nvPr/>
            </p:nvSpPr>
            <p:spPr>
              <a:xfrm>
                <a:off x="3102277" y="5738592"/>
                <a:ext cx="3942811" cy="307777"/>
              </a:xfrm>
              <a:prstGeom prst="rect">
                <a:avLst/>
              </a:prstGeom>
              <a:blipFill>
                <a:blip r:embed="rId11"/>
                <a:stretch>
                  <a:fillRect l="-464" t="-1961" b="-19608"/>
                </a:stretch>
              </a:blipFill>
            </p:spPr>
            <p:txBody>
              <a:bodyPr/>
              <a:lstStyle/>
              <a:p>
                <a:r>
                  <a:rPr lang="en-US">
                    <a:noFill/>
                  </a:rPr>
                  <a:t> </a:t>
                </a:r>
              </a:p>
            </p:txBody>
          </p:sp>
        </mc:Fallback>
      </mc:AlternateContent>
      <p:sp>
        <p:nvSpPr>
          <p:cNvPr id="70" name="TextBox 69">
            <a:extLst>
              <a:ext uri="{FF2B5EF4-FFF2-40B4-BE49-F238E27FC236}">
                <a16:creationId xmlns:a16="http://schemas.microsoft.com/office/drawing/2014/main" id="{11F74DC2-1223-C475-89DD-3F3674195D8B}"/>
              </a:ext>
            </a:extLst>
          </p:cNvPr>
          <p:cNvSpPr txBox="1"/>
          <p:nvPr/>
        </p:nvSpPr>
        <p:spPr>
          <a:xfrm>
            <a:off x="204029" y="2802638"/>
            <a:ext cx="2087929"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 Nodes generate random values shared via a homomorphic Publicly Verifiable Secret Sharing (PVSS)</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A5EFCACE-CE0B-1851-AAB3-8D44EED84686}"/>
                  </a:ext>
                </a:extLst>
              </p:cNvPr>
              <p:cNvSpPr txBox="1"/>
              <p:nvPr/>
            </p:nvSpPr>
            <p:spPr>
              <a:xfrm>
                <a:off x="7225867" y="1518007"/>
                <a:ext cx="152987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(3) Leader aggregates </a:t>
                </a:r>
                <a14:m>
                  <m:oMath xmlns:m="http://schemas.openxmlformats.org/officeDocument/2006/math">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𝑡</m:t>
                    </m:r>
                    <m:r>
                      <a:rPr kumimoji="0" lang="en-US" sz="1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oMath>
                </a14:m>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PVSS into a Publicly Verifiable Random Sharing</a:t>
                </a:r>
              </a:p>
            </p:txBody>
          </p:sp>
        </mc:Choice>
        <mc:Fallback xmlns="">
          <p:sp>
            <p:nvSpPr>
              <p:cNvPr id="72" name="TextBox 71">
                <a:extLst>
                  <a:ext uri="{FF2B5EF4-FFF2-40B4-BE49-F238E27FC236}">
                    <a16:creationId xmlns:a16="http://schemas.microsoft.com/office/drawing/2014/main" id="{A5EFCACE-CE0B-1851-AAB3-8D44EED84686}"/>
                  </a:ext>
                </a:extLst>
              </p:cNvPr>
              <p:cNvSpPr txBox="1">
                <a:spLocks noRot="1" noChangeAspect="1" noMove="1" noResize="1" noEditPoints="1" noAdjustHandles="1" noChangeArrowheads="1" noChangeShapeType="1" noTextEdit="1"/>
              </p:cNvSpPr>
              <p:nvPr/>
            </p:nvSpPr>
            <p:spPr>
              <a:xfrm>
                <a:off x="7225867" y="1518007"/>
                <a:ext cx="1529870" cy="1169551"/>
              </a:xfrm>
              <a:prstGeom prst="rect">
                <a:avLst/>
              </a:prstGeom>
              <a:blipFill>
                <a:blip r:embed="rId12"/>
                <a:stretch>
                  <a:fillRect t="-1042" r="-1992" b="-4688"/>
                </a:stretch>
              </a:blipFill>
            </p:spPr>
            <p:txBody>
              <a:bodyPr/>
              <a:lstStyle/>
              <a:p>
                <a:r>
                  <a:rPr lang="en-US">
                    <a:noFill/>
                  </a:rPr>
                  <a:t> </a:t>
                </a:r>
              </a:p>
            </p:txBody>
          </p:sp>
        </mc:Fallback>
      </mc:AlternateContent>
      <p:sp>
        <p:nvSpPr>
          <p:cNvPr id="73" name="TextBox 72">
            <a:extLst>
              <a:ext uri="{FF2B5EF4-FFF2-40B4-BE49-F238E27FC236}">
                <a16:creationId xmlns:a16="http://schemas.microsoft.com/office/drawing/2014/main" id="{17877DE4-5472-77FA-2E6D-0C0F2D40E0B8}"/>
              </a:ext>
            </a:extLst>
          </p:cNvPr>
          <p:cNvSpPr txBox="1"/>
          <p:nvPr/>
        </p:nvSpPr>
        <p:spPr>
          <a:xfrm>
            <a:off x="8273232" y="4318495"/>
            <a:ext cx="279982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(4) The rotating leader-based SMR handles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invalid/no inputs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Low-latency and low-communication complexity agreement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Beacon generation using reconstruction of PVRS</a:t>
            </a:r>
          </a:p>
        </p:txBody>
      </p:sp>
      <p:grpSp>
        <p:nvGrpSpPr>
          <p:cNvPr id="81" name="Group 80">
            <a:extLst>
              <a:ext uri="{FF2B5EF4-FFF2-40B4-BE49-F238E27FC236}">
                <a16:creationId xmlns:a16="http://schemas.microsoft.com/office/drawing/2014/main" id="{A512521A-B47E-ED61-183B-4FB8F876760E}"/>
              </a:ext>
            </a:extLst>
          </p:cNvPr>
          <p:cNvGrpSpPr/>
          <p:nvPr/>
        </p:nvGrpSpPr>
        <p:grpSpPr>
          <a:xfrm>
            <a:off x="104724" y="6046369"/>
            <a:ext cx="1620341" cy="449849"/>
            <a:chOff x="156075" y="6046369"/>
            <a:chExt cx="1620341" cy="449849"/>
          </a:xfrm>
        </p:grpSpPr>
        <p:pic>
          <p:nvPicPr>
            <p:cNvPr id="79" name="Picture 78" descr="Icon&#10;&#10;Description automatically generated">
              <a:extLst>
                <a:ext uri="{FF2B5EF4-FFF2-40B4-BE49-F238E27FC236}">
                  <a16:creationId xmlns:a16="http://schemas.microsoft.com/office/drawing/2014/main" id="{ED49421C-EFB1-012A-A4F4-C92D9012F000}"/>
                </a:ext>
              </a:extLst>
            </p:cNvPr>
            <p:cNvPicPr>
              <a:picLocks noChangeAspect="1"/>
            </p:cNvPicPr>
            <p:nvPr/>
          </p:nvPicPr>
          <p:blipFill>
            <a:blip r:embed="rId10"/>
            <a:stretch>
              <a:fillRect/>
            </a:stretch>
          </p:blipFill>
          <p:spPr>
            <a:xfrm>
              <a:off x="156075" y="6046369"/>
              <a:ext cx="449849" cy="449849"/>
            </a:xfrm>
            <a:prstGeom prst="rect">
              <a:avLst/>
            </a:prstGeom>
            <a:solidFill>
              <a:schemeClr val="accent1">
                <a:lumMod val="60000"/>
                <a:lumOff val="40000"/>
              </a:schemeClr>
            </a:solidFill>
            <a:ln>
              <a:noFill/>
            </a:ln>
            <a:effectLst>
              <a:softEdge rad="112500"/>
            </a:effectLst>
          </p:spPr>
        </p:pic>
        <p:sp>
          <p:nvSpPr>
            <p:cNvPr id="80" name="TextBox 79">
              <a:extLst>
                <a:ext uri="{FF2B5EF4-FFF2-40B4-BE49-F238E27FC236}">
                  <a16:creationId xmlns:a16="http://schemas.microsoft.com/office/drawing/2014/main" id="{CB0050D4-943E-AC2C-7741-185110C44E57}"/>
                </a:ext>
              </a:extLst>
            </p:cNvPr>
            <p:cNvSpPr txBox="1"/>
            <p:nvPr/>
          </p:nvSpPr>
          <p:spPr>
            <a:xfrm>
              <a:off x="543963" y="6117404"/>
              <a:ext cx="123245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indicates PVSS</a:t>
              </a:r>
            </a:p>
          </p:txBody>
        </p:sp>
      </p:grpSp>
      <p:sp>
        <p:nvSpPr>
          <p:cNvPr id="8" name="Slide Number Placeholder 7">
            <a:extLst>
              <a:ext uri="{FF2B5EF4-FFF2-40B4-BE49-F238E27FC236}">
                <a16:creationId xmlns:a16="http://schemas.microsoft.com/office/drawing/2014/main" id="{055AF8B4-4061-DC97-B575-5780C15D2107}"/>
              </a:ext>
            </a:extLst>
          </p:cNvPr>
          <p:cNvSpPr>
            <a:spLocks noGrp="1"/>
          </p:cNvSpPr>
          <p:nvPr>
            <p:ph type="sldNum" sz="quarter" idx="12"/>
          </p:nvPr>
        </p:nvSpPr>
        <p:spPr>
          <a:xfrm>
            <a:off x="9299448" y="6336792"/>
            <a:ext cx="2743200" cy="365125"/>
          </a:xfrm>
        </p:spPr>
        <p:txBody>
          <a:bodyPr/>
          <a:lstStyle/>
          <a:p>
            <a:fld id="{30B93B20-36BB-2A49-9EB3-6A30707D6B86}" type="slidenum">
              <a:rPr lang="en-US" smtClean="0"/>
              <a:t>50</a:t>
            </a:fld>
            <a:endParaRPr lang="en-US" dirty="0"/>
          </a:p>
        </p:txBody>
      </p:sp>
    </p:spTree>
    <p:extLst>
      <p:ext uri="{BB962C8B-B14F-4D97-AF65-F5344CB8AC3E}">
        <p14:creationId xmlns:p14="http://schemas.microsoft.com/office/powerpoint/2010/main" val="397923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62" grpId="0"/>
      <p:bldP spid="69" grpId="0"/>
      <p:bldP spid="70" grpId="0"/>
      <p:bldP spid="72" grpId="0"/>
      <p:bldP spid="7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216EDE-F1F2-44B0-4A4D-490188DF22FF}"/>
              </a:ext>
            </a:extLst>
          </p:cNvPr>
          <p:cNvSpPr>
            <a:spLocks noGrp="1"/>
          </p:cNvSpPr>
          <p:nvPr>
            <p:ph type="title"/>
          </p:nvPr>
        </p:nvSpPr>
        <p:spPr>
          <a:xfrm>
            <a:off x="958506" y="800392"/>
            <a:ext cx="10264697" cy="1212102"/>
          </a:xfrm>
        </p:spPr>
        <p:txBody>
          <a:bodyPr>
            <a:normAutofit/>
          </a:bodyPr>
          <a:lstStyle/>
          <a:p>
            <a:r>
              <a:rPr lang="en-US" sz="4000" dirty="0" err="1">
                <a:solidFill>
                  <a:srgbClr val="FFFFFF"/>
                </a:solidFill>
              </a:rPr>
              <a:t>OptRand</a:t>
            </a:r>
            <a:endParaRPr lang="en-US" sz="4000" dirty="0">
              <a:solidFill>
                <a:srgbClr val="FFFFFF"/>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FE5AFF7-A6CB-A6BE-56FF-6EE1DD64D038}"/>
                  </a:ext>
                </a:extLst>
              </p:cNvPr>
              <p:cNvSpPr>
                <a:spLocks noGrp="1"/>
              </p:cNvSpPr>
              <p:nvPr>
                <p:ph idx="1"/>
              </p:nvPr>
            </p:nvSpPr>
            <p:spPr>
              <a:xfrm>
                <a:off x="1367624" y="2490436"/>
                <a:ext cx="9708995" cy="3567173"/>
              </a:xfrm>
            </p:spPr>
            <p:txBody>
              <a:bodyPr anchor="ctr">
                <a:normAutofit/>
              </a:bodyPr>
              <a:lstStyle/>
              <a:p>
                <a:pPr marL="342900" indent="-342900">
                  <a:buFont typeface="Wingdings" panose="05000000000000000000" pitchFamily="2" charset="2"/>
                  <a:buChar char="ü"/>
                </a:pPr>
                <a14:m>
                  <m:oMath xmlns:m="http://schemas.openxmlformats.org/officeDocument/2006/math">
                    <m:r>
                      <a:rPr lang="en-US" sz="2400" i="1" dirty="0">
                        <a:latin typeface="Cambria Math" panose="02040503050406030204" pitchFamily="18" charset="0"/>
                      </a:rPr>
                      <m:t>1</m:t>
                    </m:r>
                  </m:oMath>
                </a14:m>
                <a:r>
                  <a:rPr lang="en-US" sz="2400" dirty="0"/>
                  <a:t>-absolute unpredictable</a:t>
                </a:r>
              </a:p>
              <a:p>
                <a:pPr marL="342900" indent="-342900">
                  <a:buFont typeface="Wingdings" panose="05000000000000000000" pitchFamily="2" charset="2"/>
                  <a:buChar char="ü"/>
                </a:pPr>
                <a:r>
                  <a:rPr lang="en-US" sz="2400" dirty="0"/>
                  <a:t>An adaptive adversary only has an </a:t>
                </a:r>
                <a:r>
                  <a:rPr lang="en-US" sz="2400" b="1" dirty="0">
                    <a:solidFill>
                      <a:schemeClr val="accent6">
                        <a:lumMod val="75000"/>
                      </a:schemeClr>
                    </a:solidFill>
                  </a:rPr>
                  <a:t>advantage of </a:t>
                </a:r>
                <a14:m>
                  <m:oMath xmlns:m="http://schemas.openxmlformats.org/officeDocument/2006/math">
                    <m:r>
                      <a:rPr lang="en-US" sz="2400" b="1" i="1">
                        <a:solidFill>
                          <a:schemeClr val="accent6">
                            <a:lumMod val="75000"/>
                          </a:schemeClr>
                        </a:solidFill>
                        <a:latin typeface="Cambria Math" panose="02040503050406030204" pitchFamily="18" charset="0"/>
                      </a:rPr>
                      <m:t>𝟐</m:t>
                    </m:r>
                    <m:r>
                      <a:rPr lang="en-US" sz="2400" b="1">
                        <a:solidFill>
                          <a:schemeClr val="accent6">
                            <a:lumMod val="75000"/>
                          </a:schemeClr>
                        </a:solidFill>
                        <a:latin typeface="Cambria Math" panose="02040503050406030204" pitchFamily="18" charset="0"/>
                      </a:rPr>
                      <m:t>𝚫</m:t>
                    </m:r>
                  </m:oMath>
                </a14:m>
                <a:r>
                  <a:rPr lang="en-US" sz="2400" dirty="0">
                    <a:solidFill>
                      <a:schemeClr val="accent6">
                        <a:lumMod val="75000"/>
                      </a:schemeClr>
                    </a:solidFill>
                  </a:rPr>
                  <a:t> </a:t>
                </a:r>
                <a:r>
                  <a:rPr lang="en-US" sz="2400" dirty="0"/>
                  <a:t>at any time</a:t>
                </a:r>
              </a:p>
              <a:p>
                <a:pPr marL="342900" indent="-342900">
                  <a:buFont typeface="Wingdings" panose="05000000000000000000" pitchFamily="2" charset="2"/>
                  <a:buChar char="ü"/>
                </a:pPr>
                <a:r>
                  <a:rPr lang="en-US" sz="2400" dirty="0"/>
                  <a:t>Communication complexity is always </a:t>
                </a:r>
                <a14:m>
                  <m:oMath xmlns:m="http://schemas.openxmlformats.org/officeDocument/2006/math">
                    <m:r>
                      <a:rPr lang="en-US" sz="2400" b="1" i="1">
                        <a:solidFill>
                          <a:schemeClr val="accent6">
                            <a:lumMod val="75000"/>
                          </a:schemeClr>
                        </a:solidFill>
                        <a:latin typeface="Cambria Math" panose="02040503050406030204" pitchFamily="18" charset="0"/>
                      </a:rPr>
                      <m:t>𝑶</m:t>
                    </m:r>
                    <m:r>
                      <a:rPr lang="en-US" sz="2400" b="1" i="1">
                        <a:solidFill>
                          <a:schemeClr val="accent6">
                            <a:lumMod val="75000"/>
                          </a:schemeClr>
                        </a:solidFill>
                        <a:latin typeface="Cambria Math" panose="02040503050406030204" pitchFamily="18" charset="0"/>
                      </a:rPr>
                      <m:t>(</m:t>
                    </m:r>
                    <m:sSup>
                      <m:sSupPr>
                        <m:ctrlPr>
                          <a:rPr lang="en-US" sz="2400" b="1" i="1">
                            <a:solidFill>
                              <a:schemeClr val="accent6">
                                <a:lumMod val="75000"/>
                              </a:schemeClr>
                            </a:solidFill>
                            <a:latin typeface="Cambria Math" panose="02040503050406030204" pitchFamily="18" charset="0"/>
                          </a:rPr>
                        </m:ctrlPr>
                      </m:sSupPr>
                      <m:e>
                        <m:r>
                          <a:rPr lang="en-US" sz="2400" b="1" i="1">
                            <a:solidFill>
                              <a:schemeClr val="accent6">
                                <a:lumMod val="75000"/>
                              </a:schemeClr>
                            </a:solidFill>
                            <a:latin typeface="Cambria Math" panose="02040503050406030204" pitchFamily="18" charset="0"/>
                          </a:rPr>
                          <m:t>𝒏</m:t>
                        </m:r>
                      </m:e>
                      <m:sup>
                        <m:r>
                          <a:rPr lang="en-US" sz="2400" b="1" i="1">
                            <a:solidFill>
                              <a:schemeClr val="accent6">
                                <a:lumMod val="75000"/>
                              </a:schemeClr>
                            </a:solidFill>
                            <a:latin typeface="Cambria Math" panose="02040503050406030204" pitchFamily="18" charset="0"/>
                          </a:rPr>
                          <m:t>𝟐</m:t>
                        </m:r>
                      </m:sup>
                    </m:sSup>
                    <m:r>
                      <a:rPr lang="en-US" sz="2400" b="1" i="1">
                        <a:solidFill>
                          <a:schemeClr val="accent6">
                            <a:lumMod val="75000"/>
                          </a:schemeClr>
                        </a:solidFill>
                        <a:latin typeface="Cambria Math" panose="02040503050406030204" pitchFamily="18" charset="0"/>
                      </a:rPr>
                      <m:t>)</m:t>
                    </m:r>
                  </m:oMath>
                </a14:m>
                <a:endParaRPr lang="en-US" sz="2400" b="1" dirty="0">
                  <a:solidFill>
                    <a:srgbClr val="FF0000"/>
                  </a:solidFill>
                </a:endParaRPr>
              </a:p>
              <a:p>
                <a:pPr marL="342900" indent="-342900">
                  <a:buFont typeface="Wingdings" panose="05000000000000000000" pitchFamily="2" charset="2"/>
                  <a:buChar char="ü"/>
                </a:pPr>
                <a:r>
                  <a:rPr lang="en-US" sz="2400" b="1" dirty="0">
                    <a:solidFill>
                      <a:srgbClr val="FF0000"/>
                    </a:solidFill>
                  </a:rPr>
                  <a:t>Limitations:</a:t>
                </a:r>
              </a:p>
              <a:p>
                <a:pPr marL="800100" lvl="1" indent="-342900">
                  <a:buFont typeface="Wingdings" panose="05000000000000000000" pitchFamily="2" charset="2"/>
                  <a:buChar char="ü"/>
                </a:pPr>
                <a:r>
                  <a:rPr lang="en-US" sz="2000" b="1" dirty="0">
                    <a:solidFill>
                      <a:srgbClr val="FF0000"/>
                    </a:solidFill>
                  </a:rPr>
                  <a:t>Not known to be adaptively secure</a:t>
                </a:r>
              </a:p>
            </p:txBody>
          </p:sp>
        </mc:Choice>
        <mc:Fallback xmlns="">
          <p:sp>
            <p:nvSpPr>
              <p:cNvPr id="3" name="Content Placeholder 2">
                <a:extLst>
                  <a:ext uri="{FF2B5EF4-FFF2-40B4-BE49-F238E27FC236}">
                    <a16:creationId xmlns:a16="http://schemas.microsoft.com/office/drawing/2014/main" id="{AFE5AFF7-A6CB-A6BE-56FF-6EE1DD64D038}"/>
                  </a:ext>
                </a:extLst>
              </p:cNvPr>
              <p:cNvSpPr>
                <a:spLocks noGrp="1" noRot="1" noChangeAspect="1" noMove="1" noResize="1" noEditPoints="1" noAdjustHandles="1" noChangeArrowheads="1" noChangeShapeType="1" noTextEdit="1"/>
              </p:cNvSpPr>
              <p:nvPr>
                <p:ph idx="1"/>
              </p:nvPr>
            </p:nvSpPr>
            <p:spPr>
              <a:xfrm>
                <a:off x="1367624" y="2490436"/>
                <a:ext cx="9708995" cy="3567173"/>
              </a:xfrm>
              <a:blipFill>
                <a:blip r:embed="rId2"/>
                <a:stretch>
                  <a:fillRect l="-81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408D0E8-8AA2-673B-C387-AE2E809AD315}"/>
              </a:ext>
            </a:extLst>
          </p:cNvPr>
          <p:cNvSpPr>
            <a:spLocks noGrp="1"/>
          </p:cNvSpPr>
          <p:nvPr>
            <p:ph type="sldNum" sz="quarter" idx="12"/>
          </p:nvPr>
        </p:nvSpPr>
        <p:spPr>
          <a:xfrm>
            <a:off x="9299448" y="6336792"/>
            <a:ext cx="2743200" cy="365125"/>
          </a:xfrm>
        </p:spPr>
        <p:txBody>
          <a:bodyPr/>
          <a:lstStyle/>
          <a:p>
            <a:fld id="{1F2B25C4-2BDB-4E48-8978-07CD07B90987}" type="slidenum">
              <a:rPr lang="en-US" smtClean="0"/>
              <a:t>51</a:t>
            </a:fld>
            <a:endParaRPr lang="en-US" dirty="0"/>
          </a:p>
        </p:txBody>
      </p:sp>
    </p:spTree>
    <p:extLst>
      <p:ext uri="{BB962C8B-B14F-4D97-AF65-F5344CB8AC3E}">
        <p14:creationId xmlns:p14="http://schemas.microsoft.com/office/powerpoint/2010/main" val="151548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D615-DAC1-C572-F2BD-B78B2C985548}"/>
              </a:ext>
            </a:extLst>
          </p:cNvPr>
          <p:cNvSpPr>
            <a:spLocks noGrp="1"/>
          </p:cNvSpPr>
          <p:nvPr>
            <p:ph type="title"/>
          </p:nvPr>
        </p:nvSpPr>
        <p:spPr/>
        <p:txBody>
          <a:bodyPr/>
          <a:lstStyle/>
          <a:p>
            <a:r>
              <a:rPr lang="en-US" dirty="0"/>
              <a:t>Conclusion and Open problems</a:t>
            </a:r>
          </a:p>
        </p:txBody>
      </p:sp>
      <p:sp>
        <p:nvSpPr>
          <p:cNvPr id="3" name="Content Placeholder 2">
            <a:extLst>
              <a:ext uri="{FF2B5EF4-FFF2-40B4-BE49-F238E27FC236}">
                <a16:creationId xmlns:a16="http://schemas.microsoft.com/office/drawing/2014/main" id="{A79E190D-341B-F59A-02DF-F4D8E6AEC9FF}"/>
              </a:ext>
            </a:extLst>
          </p:cNvPr>
          <p:cNvSpPr>
            <a:spLocks noGrp="1"/>
          </p:cNvSpPr>
          <p:nvPr>
            <p:ph idx="1"/>
          </p:nvPr>
        </p:nvSpPr>
        <p:spPr/>
        <p:txBody>
          <a:bodyPr/>
          <a:lstStyle/>
          <a:p>
            <a:r>
              <a:rPr lang="en-US" dirty="0"/>
              <a:t>Random beacons in the presence of BQROM or Random oracles in quantum Constantinople?</a:t>
            </a:r>
          </a:p>
          <a:p>
            <a:r>
              <a:rPr lang="en-US" dirty="0"/>
              <a:t>Information-theoretic random beacons</a:t>
            </a:r>
          </a:p>
          <a:p>
            <a:r>
              <a:rPr lang="en-US" dirty="0"/>
              <a:t>Adaptively secure optimal efficient random beacons</a:t>
            </a:r>
          </a:p>
        </p:txBody>
      </p:sp>
      <p:sp>
        <p:nvSpPr>
          <p:cNvPr id="6" name="Slide Number Placeholder 5">
            <a:extLst>
              <a:ext uri="{FF2B5EF4-FFF2-40B4-BE49-F238E27FC236}">
                <a16:creationId xmlns:a16="http://schemas.microsoft.com/office/drawing/2014/main" id="{B13BA825-EDCB-FB26-2DE1-ED9D5E9A55B0}"/>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52</a:t>
            </a:fld>
            <a:endParaRPr lang="en-US" dirty="0"/>
          </a:p>
        </p:txBody>
      </p:sp>
      <p:grpSp>
        <p:nvGrpSpPr>
          <p:cNvPr id="13" name="Group 12">
            <a:extLst>
              <a:ext uri="{FF2B5EF4-FFF2-40B4-BE49-F238E27FC236}">
                <a16:creationId xmlns:a16="http://schemas.microsoft.com/office/drawing/2014/main" id="{13779993-9A5A-445F-325C-B83439E604B4}"/>
              </a:ext>
            </a:extLst>
          </p:cNvPr>
          <p:cNvGrpSpPr/>
          <p:nvPr/>
        </p:nvGrpSpPr>
        <p:grpSpPr>
          <a:xfrm>
            <a:off x="5715000" y="4042861"/>
            <a:ext cx="1905000" cy="2050411"/>
            <a:chOff x="5143500" y="4322693"/>
            <a:chExt cx="1905000" cy="2050411"/>
          </a:xfrm>
        </p:grpSpPr>
        <p:pic>
          <p:nvPicPr>
            <p:cNvPr id="9" name="Picture 8">
              <a:extLst>
                <a:ext uri="{FF2B5EF4-FFF2-40B4-BE49-F238E27FC236}">
                  <a16:creationId xmlns:a16="http://schemas.microsoft.com/office/drawing/2014/main" id="{38C111E2-707C-4E4F-9528-2E1535B93103}"/>
                </a:ext>
              </a:extLst>
            </p:cNvPr>
            <p:cNvPicPr>
              <a:picLocks noChangeAspect="1"/>
            </p:cNvPicPr>
            <p:nvPr/>
          </p:nvPicPr>
          <p:blipFill>
            <a:blip r:embed="rId2"/>
            <a:stretch>
              <a:fillRect/>
            </a:stretch>
          </p:blipFill>
          <p:spPr>
            <a:xfrm>
              <a:off x="5143500" y="4322693"/>
              <a:ext cx="1905000" cy="1905000"/>
            </a:xfrm>
            <a:prstGeom prst="rect">
              <a:avLst/>
            </a:prstGeom>
          </p:spPr>
        </p:pic>
        <p:sp>
          <p:nvSpPr>
            <p:cNvPr id="10" name="TextBox 9">
              <a:extLst>
                <a:ext uri="{FF2B5EF4-FFF2-40B4-BE49-F238E27FC236}">
                  <a16:creationId xmlns:a16="http://schemas.microsoft.com/office/drawing/2014/main" id="{4F5A8226-9660-FEB0-BD90-7A72B5DBF4EC}"/>
                </a:ext>
              </a:extLst>
            </p:cNvPr>
            <p:cNvSpPr txBox="1"/>
            <p:nvPr/>
          </p:nvSpPr>
          <p:spPr>
            <a:xfrm>
              <a:off x="5398918" y="6003772"/>
              <a:ext cx="1394164" cy="369332"/>
            </a:xfrm>
            <a:prstGeom prst="rect">
              <a:avLst/>
            </a:prstGeom>
            <a:noFill/>
          </p:spPr>
          <p:txBody>
            <a:bodyPr wrap="none" rtlCol="0">
              <a:spAutoFit/>
            </a:bodyPr>
            <a:lstStyle/>
            <a:p>
              <a:r>
                <a:rPr lang="en-US" dirty="0">
                  <a:solidFill>
                    <a:srgbClr val="92D050"/>
                  </a:solidFill>
                </a:rPr>
                <a:t>My webpage</a:t>
              </a:r>
            </a:p>
          </p:txBody>
        </p:sp>
      </p:grpSp>
      <p:grpSp>
        <p:nvGrpSpPr>
          <p:cNvPr id="12" name="Group 11">
            <a:extLst>
              <a:ext uri="{FF2B5EF4-FFF2-40B4-BE49-F238E27FC236}">
                <a16:creationId xmlns:a16="http://schemas.microsoft.com/office/drawing/2014/main" id="{BBAC90F4-D807-FB32-3DD9-FEEEB8CFA362}"/>
              </a:ext>
            </a:extLst>
          </p:cNvPr>
          <p:cNvGrpSpPr/>
          <p:nvPr/>
        </p:nvGrpSpPr>
        <p:grpSpPr>
          <a:xfrm>
            <a:off x="3703554" y="3929408"/>
            <a:ext cx="2305055" cy="2586451"/>
            <a:chOff x="800450" y="4198811"/>
            <a:chExt cx="2305055" cy="2586451"/>
          </a:xfrm>
        </p:grpSpPr>
        <p:sp>
          <p:nvSpPr>
            <p:cNvPr id="7" name="TextBox 6">
              <a:extLst>
                <a:ext uri="{FF2B5EF4-FFF2-40B4-BE49-F238E27FC236}">
                  <a16:creationId xmlns:a16="http://schemas.microsoft.com/office/drawing/2014/main" id="{B4FEC6E2-A7EF-84B3-FC4C-13B4E6D7FC85}"/>
                </a:ext>
              </a:extLst>
            </p:cNvPr>
            <p:cNvSpPr txBox="1"/>
            <p:nvPr/>
          </p:nvSpPr>
          <p:spPr>
            <a:xfrm>
              <a:off x="800450" y="6200487"/>
              <a:ext cx="2305055" cy="584775"/>
            </a:xfrm>
            <a:prstGeom prst="rect">
              <a:avLst/>
            </a:prstGeom>
            <a:noFill/>
          </p:spPr>
          <p:txBody>
            <a:bodyPr wrap="none" rtlCol="0">
              <a:spAutoFit/>
            </a:bodyPr>
            <a:lstStyle/>
            <a:p>
              <a:r>
                <a:rPr lang="en-US" sz="3200" dirty="0"/>
                <a:t>THANK YOU!</a:t>
              </a:r>
            </a:p>
          </p:txBody>
        </p:sp>
        <p:pic>
          <p:nvPicPr>
            <p:cNvPr id="11" name="Picture 10">
              <a:extLst>
                <a:ext uri="{FF2B5EF4-FFF2-40B4-BE49-F238E27FC236}">
                  <a16:creationId xmlns:a16="http://schemas.microsoft.com/office/drawing/2014/main" id="{88CA8A1B-FD6D-641D-A164-33099E51459F}"/>
                </a:ext>
              </a:extLst>
            </p:cNvPr>
            <p:cNvPicPr>
              <a:picLocks noChangeAspect="1"/>
            </p:cNvPicPr>
            <p:nvPr/>
          </p:nvPicPr>
          <p:blipFill>
            <a:blip r:embed="rId3"/>
            <a:stretch>
              <a:fillRect/>
            </a:stretch>
          </p:blipFill>
          <p:spPr>
            <a:xfrm>
              <a:off x="914400" y="4198811"/>
              <a:ext cx="1978152" cy="1978152"/>
            </a:xfrm>
            <a:prstGeom prst="rect">
              <a:avLst/>
            </a:prstGeom>
          </p:spPr>
        </p:pic>
      </p:grpSp>
    </p:spTree>
    <p:extLst>
      <p:ext uri="{BB962C8B-B14F-4D97-AF65-F5344CB8AC3E}">
        <p14:creationId xmlns:p14="http://schemas.microsoft.com/office/powerpoint/2010/main" val="2409968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9A0407-DF1D-5FE8-B684-58B9B2CAAB93}"/>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dirty="0"/>
              <a:t>Context</a:t>
            </a:r>
          </a:p>
        </p:txBody>
      </p:sp>
      <p:sp>
        <p:nvSpPr>
          <p:cNvPr id="4" name="Text Placeholder 3">
            <a:extLst>
              <a:ext uri="{FF2B5EF4-FFF2-40B4-BE49-F238E27FC236}">
                <a16:creationId xmlns:a16="http://schemas.microsoft.com/office/drawing/2014/main" id="{4FB5062D-AD6E-8576-A54A-7F026D74A10F}"/>
              </a:ext>
            </a:extLst>
          </p:cNvPr>
          <p:cNvSpPr>
            <a:spLocks noGrp="1"/>
          </p:cNvSpPr>
          <p:nvPr>
            <p:ph type="body" idx="1"/>
          </p:nvPr>
        </p:nvSpPr>
        <p:spPr>
          <a:xfrm>
            <a:off x="5297760" y="4636008"/>
            <a:ext cx="6251111" cy="1572768"/>
          </a:xfrm>
        </p:spPr>
        <p:txBody>
          <a:bodyPr vert="horz" lIns="91440" tIns="45720" rIns="91440" bIns="45720" rtlCol="0">
            <a:normAutofit/>
          </a:bodyPr>
          <a:lstStyle/>
          <a:p>
            <a:r>
              <a:rPr lang="en-US" dirty="0">
                <a:solidFill>
                  <a:schemeClr val="tx1"/>
                </a:solidFill>
              </a:rPr>
              <a:t>Notation and Definitions</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Icon&#10;&#10;Description automatically generated">
            <a:extLst>
              <a:ext uri="{FF2B5EF4-FFF2-40B4-BE49-F238E27FC236}">
                <a16:creationId xmlns:a16="http://schemas.microsoft.com/office/drawing/2014/main" id="{51C45A03-FC45-24B0-FE98-D17F7B8B79C8}"/>
              </a:ext>
            </a:extLst>
          </p:cNvPr>
          <p:cNvPicPr>
            <a:picLocks noChangeAspect="1"/>
          </p:cNvPicPr>
          <p:nvPr/>
        </p:nvPicPr>
        <p:blipFill>
          <a:blip r:embed="rId2"/>
          <a:stretch>
            <a:fillRect/>
          </a:stretch>
        </p:blipFill>
        <p:spPr>
          <a:xfrm>
            <a:off x="906029" y="1645920"/>
            <a:ext cx="3566160" cy="3566160"/>
          </a:xfrm>
          <a:prstGeom prst="rect">
            <a:avLst/>
          </a:prstGeom>
        </p:spPr>
      </p:pic>
      <p:sp>
        <p:nvSpPr>
          <p:cNvPr id="8" name="Slide Number Placeholder 7">
            <a:extLst>
              <a:ext uri="{FF2B5EF4-FFF2-40B4-BE49-F238E27FC236}">
                <a16:creationId xmlns:a16="http://schemas.microsoft.com/office/drawing/2014/main" id="{179F338D-6724-DDE0-3C22-04BC44C93FAE}"/>
              </a:ext>
            </a:extLst>
          </p:cNvPr>
          <p:cNvSpPr>
            <a:spLocks noGrp="1"/>
          </p:cNvSpPr>
          <p:nvPr>
            <p:ph type="sldNum" sz="quarter" idx="12"/>
          </p:nvPr>
        </p:nvSpPr>
        <p:spPr/>
        <p:txBody>
          <a:bodyPr/>
          <a:lstStyle/>
          <a:p>
            <a:fld id="{C3B1FDB0-F84F-A045-9252-79C8979CA824}" type="slidenum">
              <a:rPr lang="en-US" smtClean="0"/>
              <a:t>6</a:t>
            </a:fld>
            <a:endParaRPr lang="en-US"/>
          </a:p>
        </p:txBody>
      </p:sp>
    </p:spTree>
    <p:extLst>
      <p:ext uri="{BB962C8B-B14F-4D97-AF65-F5344CB8AC3E}">
        <p14:creationId xmlns:p14="http://schemas.microsoft.com/office/powerpoint/2010/main" val="484165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1C45-3FDB-A8E4-BBC9-12083E4C4FCE}"/>
              </a:ext>
            </a:extLst>
          </p:cNvPr>
          <p:cNvSpPr>
            <a:spLocks noGrp="1"/>
          </p:cNvSpPr>
          <p:nvPr>
            <p:ph type="title"/>
          </p:nvPr>
        </p:nvSpPr>
        <p:spPr/>
        <p:txBody>
          <a:bodyPr/>
          <a:lstStyle/>
          <a:p>
            <a:r>
              <a:rPr lang="en-US" dirty="0"/>
              <a:t>Unpredictability of random beacon protocols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1D042F-AF8E-B92C-605C-327D6519EA16}"/>
                  </a:ext>
                </a:extLst>
              </p:cNvPr>
              <p:cNvSpPr>
                <a:spLocks noGrp="1"/>
              </p:cNvSpPr>
              <p:nvPr>
                <p:ph idx="1"/>
              </p:nvPr>
            </p:nvSpPr>
            <p:spPr/>
            <p:txBody>
              <a:bodyPr/>
              <a:lstStyle/>
              <a:p>
                <a:r>
                  <a:rPr lang="en-US" sz="2400" dirty="0"/>
                  <a:t>A beacon protocol is said to be in round </a:t>
                </a:r>
                <a14:m>
                  <m:oMath xmlns:m="http://schemas.openxmlformats.org/officeDocument/2006/math">
                    <m:r>
                      <a:rPr lang="en-US" sz="2400" i="1">
                        <a:latin typeface="Cambria Math" panose="02040503050406030204" pitchFamily="18" charset="0"/>
                      </a:rPr>
                      <m:t>𝑟</m:t>
                    </m:r>
                  </m:oMath>
                </a14:m>
                <a:r>
                  <a:rPr lang="en-US" sz="2400" dirty="0"/>
                  <a:t>, if at least one honest server is in round </a:t>
                </a:r>
                <a14:m>
                  <m:oMath xmlns:m="http://schemas.openxmlformats.org/officeDocument/2006/math">
                    <m:r>
                      <a:rPr lang="en-US" sz="2400" i="1">
                        <a:latin typeface="Cambria Math" panose="02040503050406030204" pitchFamily="18" charset="0"/>
                      </a:rPr>
                      <m:t>𝑟</m:t>
                    </m:r>
                  </m:oMath>
                </a14:m>
                <a:endParaRPr lang="en-US" sz="2400" dirty="0"/>
              </a:p>
              <a:p>
                <a14:m>
                  <m:oMath xmlns:m="http://schemas.openxmlformats.org/officeDocument/2006/math">
                    <m:r>
                      <a:rPr lang="en-US" sz="2400" b="1" i="1">
                        <a:latin typeface="Cambria Math" panose="02040503050406030204" pitchFamily="18" charset="0"/>
                      </a:rPr>
                      <m:t>𝒅</m:t>
                    </m:r>
                  </m:oMath>
                </a14:m>
                <a:r>
                  <a:rPr lang="en-US" sz="2400" b="1" dirty="0"/>
                  <a:t>-absolute unpredictability. </a:t>
                </a:r>
              </a:p>
              <a:p>
                <a:pPr marL="457200" lvl="1" indent="0">
                  <a:buNone/>
                </a:pPr>
                <a:r>
                  <a:rPr lang="en-US" dirty="0"/>
                  <a:t>A protocol is said to be </a:t>
                </a:r>
                <a14:m>
                  <m:oMath xmlns:m="http://schemas.openxmlformats.org/officeDocument/2006/math">
                    <m:r>
                      <a:rPr lang="en-US" i="1" dirty="0" smtClean="0">
                        <a:latin typeface="Cambria Math" panose="02040503050406030204" pitchFamily="18" charset="0"/>
                      </a:rPr>
                      <m:t>𝑑</m:t>
                    </m:r>
                  </m:oMath>
                </a14:m>
                <a:r>
                  <a:rPr lang="en-US" dirty="0"/>
                  <a:t>-unpredictable if any adversary (including rushing) at any point in time, can predict the beacon only up to </a:t>
                </a:r>
                <a14:m>
                  <m:oMath xmlns:m="http://schemas.openxmlformats.org/officeDocument/2006/math">
                    <m:r>
                      <a:rPr lang="en-US" b="0" i="1" dirty="0" smtClean="0">
                        <a:latin typeface="Cambria Math" panose="02040503050406030204" pitchFamily="18" charset="0"/>
                      </a:rPr>
                      <m:t>𝑟</m:t>
                    </m:r>
                    <m:r>
                      <a:rPr lang="en-US" b="0" i="1" dirty="0" smtClean="0">
                        <a:latin typeface="Cambria Math" panose="02040503050406030204" pitchFamily="18" charset="0"/>
                      </a:rPr>
                      <m:t>+</m:t>
                    </m:r>
                    <m:r>
                      <a:rPr lang="en-US" i="1" dirty="0" smtClean="0">
                        <a:latin typeface="Cambria Math" panose="02040503050406030204" pitchFamily="18" charset="0"/>
                      </a:rPr>
                      <m:t>𝑑</m:t>
                    </m:r>
                  </m:oMath>
                </a14:m>
                <a:r>
                  <a:rPr lang="en-US" dirty="0"/>
                  <a:t> rounds into the future when the protocol is in round </a:t>
                </a:r>
                <a14:m>
                  <m:oMath xmlns:m="http://schemas.openxmlformats.org/officeDocument/2006/math">
                    <m:r>
                      <a:rPr lang="en-US" b="0" i="1" smtClean="0">
                        <a:latin typeface="Cambria Math" panose="02040503050406030204" pitchFamily="18" charset="0"/>
                      </a:rPr>
                      <m:t>𝑟</m:t>
                    </m:r>
                  </m:oMath>
                </a14:m>
                <a:endParaRPr lang="en-US" dirty="0"/>
              </a:p>
              <a:p>
                <a:r>
                  <a:rPr lang="en-US" sz="2400" dirty="0"/>
                  <a:t>The best unpredictability is </a:t>
                </a:r>
                <a14:m>
                  <m:oMath xmlns:m="http://schemas.openxmlformats.org/officeDocument/2006/math">
                    <m:r>
                      <a:rPr lang="en-US" sz="2400" b="0" i="1">
                        <a:latin typeface="Cambria Math" panose="02040503050406030204" pitchFamily="18" charset="0"/>
                      </a:rPr>
                      <m:t>1</m:t>
                    </m:r>
                  </m:oMath>
                </a14:m>
                <a:r>
                  <a:rPr lang="en-US" sz="2400" b="1" dirty="0"/>
                  <a:t>-absolute </a:t>
                </a:r>
                <a:r>
                  <a:rPr lang="en-US" sz="2400" dirty="0"/>
                  <a:t>unpredictability</a:t>
                </a:r>
              </a:p>
              <a:p>
                <a:pPr lvl="1"/>
                <a:r>
                  <a:rPr lang="en-US" sz="2000" dirty="0"/>
                  <a:t>Rushing adversaries can always compute the random beacon before the honest servers</a:t>
                </a:r>
              </a:p>
              <a:p>
                <a:r>
                  <a:rPr lang="en-US" sz="2400" dirty="0"/>
                  <a:t>Note: This definition of unpredictability breaks down in asynchronous networks and responsive protocols</a:t>
                </a:r>
              </a:p>
            </p:txBody>
          </p:sp>
        </mc:Choice>
        <mc:Fallback xmlns="">
          <p:sp>
            <p:nvSpPr>
              <p:cNvPr id="3" name="Content Placeholder 2">
                <a:extLst>
                  <a:ext uri="{FF2B5EF4-FFF2-40B4-BE49-F238E27FC236}">
                    <a16:creationId xmlns:a16="http://schemas.microsoft.com/office/drawing/2014/main" id="{E01D042F-AF8E-B92C-605C-327D6519EA16}"/>
                  </a:ext>
                </a:extLst>
              </p:cNvPr>
              <p:cNvSpPr>
                <a:spLocks noGrp="1" noRot="1" noChangeAspect="1" noMove="1" noResize="1" noEditPoints="1" noAdjustHandles="1" noChangeArrowheads="1" noChangeShapeType="1" noTextEdit="1"/>
              </p:cNvSpPr>
              <p:nvPr>
                <p:ph idx="1"/>
              </p:nvPr>
            </p:nvSpPr>
            <p:spPr>
              <a:blipFill>
                <a:blip r:embed="rId2"/>
                <a:stretch>
                  <a:fillRect l="-812" t="-1961" r="-1101"/>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33DF1A76-608B-02C4-E93C-097FF2A2C9BF}"/>
              </a:ext>
            </a:extLst>
          </p:cNvPr>
          <p:cNvSpPr>
            <a:spLocks noGrp="1"/>
          </p:cNvSpPr>
          <p:nvPr>
            <p:ph type="sldNum" sz="quarter" idx="12"/>
          </p:nvPr>
        </p:nvSpPr>
        <p:spPr>
          <a:xfrm>
            <a:off x="9296400" y="6337067"/>
            <a:ext cx="2743200" cy="365125"/>
          </a:xfrm>
        </p:spPr>
        <p:txBody>
          <a:bodyPr/>
          <a:lstStyle/>
          <a:p>
            <a:fld id="{C3B1FDB0-F84F-A045-9252-79C8979CA824}" type="slidenum">
              <a:rPr lang="en-US" smtClean="0"/>
              <a:t>7</a:t>
            </a:fld>
            <a:endParaRPr lang="en-US" dirty="0"/>
          </a:p>
        </p:txBody>
      </p:sp>
    </p:spTree>
    <p:extLst>
      <p:ext uri="{BB962C8B-B14F-4D97-AF65-F5344CB8AC3E}">
        <p14:creationId xmlns:p14="http://schemas.microsoft.com/office/powerpoint/2010/main" val="192277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1C45-3FDB-A8E4-BBC9-12083E4C4FCE}"/>
              </a:ext>
            </a:extLst>
          </p:cNvPr>
          <p:cNvSpPr>
            <a:spLocks noGrp="1"/>
          </p:cNvSpPr>
          <p:nvPr>
            <p:ph type="title"/>
          </p:nvPr>
        </p:nvSpPr>
        <p:spPr/>
        <p:txBody>
          <a:bodyPr/>
          <a:lstStyle/>
          <a:p>
            <a:r>
              <a:rPr lang="en-US" dirty="0"/>
              <a:t>Properties of random beacon protocols</a:t>
            </a:r>
          </a:p>
        </p:txBody>
      </p:sp>
      <p:sp>
        <p:nvSpPr>
          <p:cNvPr id="3" name="Content Placeholder 2">
            <a:extLst>
              <a:ext uri="{FF2B5EF4-FFF2-40B4-BE49-F238E27FC236}">
                <a16:creationId xmlns:a16="http://schemas.microsoft.com/office/drawing/2014/main" id="{E01D042F-AF8E-B92C-605C-327D6519EA16}"/>
              </a:ext>
            </a:extLst>
          </p:cNvPr>
          <p:cNvSpPr>
            <a:spLocks noGrp="1"/>
          </p:cNvSpPr>
          <p:nvPr>
            <p:ph idx="1"/>
          </p:nvPr>
        </p:nvSpPr>
        <p:spPr/>
        <p:txBody>
          <a:bodyPr/>
          <a:lstStyle/>
          <a:p>
            <a:r>
              <a:rPr lang="en-US" sz="2400" dirty="0"/>
              <a:t>Unpredictability is the property that an adversary cannot predict the distribution of random beacons</a:t>
            </a:r>
          </a:p>
          <a:p>
            <a:r>
              <a:rPr lang="en-US" sz="2400" dirty="0"/>
              <a:t>Bias-resistance is the property that an adversary cannot affect the distribution of random beacons </a:t>
            </a:r>
          </a:p>
          <a:p>
            <a:r>
              <a:rPr lang="en-US" sz="2400" dirty="0"/>
              <a:t>Both are captured together by ensuring that the output of a beacon protocol is indistinguishable from a uniformly random string</a:t>
            </a:r>
          </a:p>
        </p:txBody>
      </p:sp>
      <p:grpSp>
        <p:nvGrpSpPr>
          <p:cNvPr id="10" name="Group 9">
            <a:extLst>
              <a:ext uri="{FF2B5EF4-FFF2-40B4-BE49-F238E27FC236}">
                <a16:creationId xmlns:a16="http://schemas.microsoft.com/office/drawing/2014/main" id="{34951540-3BD1-5E9D-3E7D-73DC7856E087}"/>
              </a:ext>
            </a:extLst>
          </p:cNvPr>
          <p:cNvGrpSpPr/>
          <p:nvPr/>
        </p:nvGrpSpPr>
        <p:grpSpPr>
          <a:xfrm>
            <a:off x="2895600" y="4495800"/>
            <a:ext cx="2834640" cy="1534765"/>
            <a:chOff x="2345746" y="4742388"/>
            <a:chExt cx="2834640" cy="1534765"/>
          </a:xfrm>
        </p:grpSpPr>
        <p:sp>
          <p:nvSpPr>
            <p:cNvPr id="5" name="Freeform 4">
              <a:extLst>
                <a:ext uri="{FF2B5EF4-FFF2-40B4-BE49-F238E27FC236}">
                  <a16:creationId xmlns:a16="http://schemas.microsoft.com/office/drawing/2014/main" id="{820A5A82-46F3-A02F-C4F4-CAAC0DDC5868}"/>
                </a:ext>
              </a:extLst>
            </p:cNvPr>
            <p:cNvSpPr/>
            <p:nvPr/>
          </p:nvSpPr>
          <p:spPr>
            <a:xfrm>
              <a:off x="2345746" y="4993205"/>
              <a:ext cx="2834640" cy="1283948"/>
            </a:xfrm>
            <a:custGeom>
              <a:avLst/>
              <a:gdLst>
                <a:gd name="connsiteX0" fmla="*/ 0 w 4670761"/>
                <a:gd name="connsiteY0" fmla="*/ 0 h 1587600"/>
                <a:gd name="connsiteX1" fmla="*/ 4670761 w 4670761"/>
                <a:gd name="connsiteY1" fmla="*/ 0 h 1587600"/>
                <a:gd name="connsiteX2" fmla="*/ 4670761 w 4670761"/>
                <a:gd name="connsiteY2" fmla="*/ 1587600 h 1587600"/>
                <a:gd name="connsiteX3" fmla="*/ 0 w 4670761"/>
                <a:gd name="connsiteY3" fmla="*/ 1587600 h 1587600"/>
                <a:gd name="connsiteX4" fmla="*/ 0 w 4670761"/>
                <a:gd name="connsiteY4" fmla="*/ 0 h 15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761" h="1587600">
                  <a:moveTo>
                    <a:pt x="0" y="0"/>
                  </a:moveTo>
                  <a:lnTo>
                    <a:pt x="4670761" y="0"/>
                  </a:lnTo>
                  <a:lnTo>
                    <a:pt x="4670761" y="1587600"/>
                  </a:lnTo>
                  <a:lnTo>
                    <a:pt x="0" y="1587600"/>
                  </a:lnTo>
                  <a:lnTo>
                    <a:pt x="0" y="0"/>
                  </a:lnTo>
                  <a:close/>
                </a:path>
              </a:pathLst>
            </a:custGeom>
            <a:ln>
              <a:solidFill>
                <a:schemeClr val="accent1">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2503" tIns="365760" rIns="362503" bIns="182880" numCol="1" spcCol="1270" anchor="ctr" anchorCtr="0">
              <a:noAutofit/>
            </a:bodyPr>
            <a:lstStyle/>
            <a:p>
              <a:pPr marL="0" lvl="1" algn="l" defTabSz="1244600">
                <a:lnSpc>
                  <a:spcPct val="90000"/>
                </a:lnSpc>
                <a:spcBef>
                  <a:spcPct val="0"/>
                </a:spcBef>
                <a:spcAft>
                  <a:spcPct val="15000"/>
                </a:spcAft>
              </a:pPr>
              <a:r>
                <a:rPr lang="en-US" sz="1600" kern="1200" dirty="0"/>
                <a:t>No entity can influence a future random beacon away from uniform</a:t>
              </a:r>
            </a:p>
          </p:txBody>
        </p:sp>
        <p:sp>
          <p:nvSpPr>
            <p:cNvPr id="6" name="Freeform 5">
              <a:extLst>
                <a:ext uri="{FF2B5EF4-FFF2-40B4-BE49-F238E27FC236}">
                  <a16:creationId xmlns:a16="http://schemas.microsoft.com/office/drawing/2014/main" id="{B672CF76-88D6-2B90-601B-6D8C045602D1}"/>
                </a:ext>
              </a:extLst>
            </p:cNvPr>
            <p:cNvSpPr/>
            <p:nvPr/>
          </p:nvSpPr>
          <p:spPr>
            <a:xfrm>
              <a:off x="2670826" y="4742388"/>
              <a:ext cx="2183082" cy="501633"/>
            </a:xfrm>
            <a:custGeom>
              <a:avLst/>
              <a:gdLst>
                <a:gd name="connsiteX0" fmla="*/ 0 w 3269532"/>
                <a:gd name="connsiteY0" fmla="*/ 137763 h 826560"/>
                <a:gd name="connsiteX1" fmla="*/ 137763 w 3269532"/>
                <a:gd name="connsiteY1" fmla="*/ 0 h 826560"/>
                <a:gd name="connsiteX2" fmla="*/ 3131769 w 3269532"/>
                <a:gd name="connsiteY2" fmla="*/ 0 h 826560"/>
                <a:gd name="connsiteX3" fmla="*/ 3269532 w 3269532"/>
                <a:gd name="connsiteY3" fmla="*/ 137763 h 826560"/>
                <a:gd name="connsiteX4" fmla="*/ 3269532 w 3269532"/>
                <a:gd name="connsiteY4" fmla="*/ 688797 h 826560"/>
                <a:gd name="connsiteX5" fmla="*/ 3131769 w 3269532"/>
                <a:gd name="connsiteY5" fmla="*/ 826560 h 826560"/>
                <a:gd name="connsiteX6" fmla="*/ 137763 w 3269532"/>
                <a:gd name="connsiteY6" fmla="*/ 826560 h 826560"/>
                <a:gd name="connsiteX7" fmla="*/ 0 w 3269532"/>
                <a:gd name="connsiteY7" fmla="*/ 688797 h 826560"/>
                <a:gd name="connsiteX8" fmla="*/ 0 w 3269532"/>
                <a:gd name="connsiteY8" fmla="*/ 137763 h 8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9532" h="826560">
                  <a:moveTo>
                    <a:pt x="0" y="137763"/>
                  </a:moveTo>
                  <a:cubicBezTo>
                    <a:pt x="0" y="61679"/>
                    <a:pt x="61679" y="0"/>
                    <a:pt x="137763" y="0"/>
                  </a:cubicBezTo>
                  <a:lnTo>
                    <a:pt x="3131769" y="0"/>
                  </a:lnTo>
                  <a:cubicBezTo>
                    <a:pt x="3207853" y="0"/>
                    <a:pt x="3269532" y="61679"/>
                    <a:pt x="3269532" y="137763"/>
                  </a:cubicBezTo>
                  <a:lnTo>
                    <a:pt x="3269532" y="688797"/>
                  </a:lnTo>
                  <a:cubicBezTo>
                    <a:pt x="3269532" y="764881"/>
                    <a:pt x="3207853" y="826560"/>
                    <a:pt x="3131769" y="826560"/>
                  </a:cubicBezTo>
                  <a:lnTo>
                    <a:pt x="137763" y="826560"/>
                  </a:lnTo>
                  <a:cubicBezTo>
                    <a:pt x="61679" y="826560"/>
                    <a:pt x="0" y="764881"/>
                    <a:pt x="0" y="688797"/>
                  </a:cubicBezTo>
                  <a:lnTo>
                    <a:pt x="0" y="137763"/>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930" tIns="40349" rIns="163930" bIns="40349" numCol="1" spcCol="1270" anchor="ctr" anchorCtr="0">
              <a:noAutofit/>
            </a:bodyPr>
            <a:lstStyle/>
            <a:p>
              <a:pPr marL="0" lvl="0" indent="0" algn="ctr" defTabSz="1244600">
                <a:lnSpc>
                  <a:spcPct val="90000"/>
                </a:lnSpc>
                <a:spcBef>
                  <a:spcPct val="0"/>
                </a:spcBef>
                <a:spcAft>
                  <a:spcPct val="35000"/>
                </a:spcAft>
                <a:buNone/>
              </a:pPr>
              <a:r>
                <a:rPr lang="en-US" sz="2000" kern="1200" dirty="0">
                  <a:solidFill>
                    <a:schemeClr val="tx1"/>
                  </a:solidFill>
                </a:rPr>
                <a:t>Bias Resistance</a:t>
              </a:r>
            </a:p>
          </p:txBody>
        </p:sp>
      </p:grpSp>
      <p:grpSp>
        <p:nvGrpSpPr>
          <p:cNvPr id="7" name="Group 6">
            <a:extLst>
              <a:ext uri="{FF2B5EF4-FFF2-40B4-BE49-F238E27FC236}">
                <a16:creationId xmlns:a16="http://schemas.microsoft.com/office/drawing/2014/main" id="{702410B2-54A6-DD2A-953E-6600B1F1112F}"/>
              </a:ext>
            </a:extLst>
          </p:cNvPr>
          <p:cNvGrpSpPr>
            <a:grpSpLocks noChangeAspect="1"/>
          </p:cNvGrpSpPr>
          <p:nvPr/>
        </p:nvGrpSpPr>
        <p:grpSpPr>
          <a:xfrm>
            <a:off x="6297005" y="4506986"/>
            <a:ext cx="2834640" cy="1534764"/>
            <a:chOff x="684863" y="3896383"/>
            <a:chExt cx="4670761" cy="2528892"/>
          </a:xfrm>
        </p:grpSpPr>
        <p:sp>
          <p:nvSpPr>
            <p:cNvPr id="8" name="Freeform 7">
              <a:extLst>
                <a:ext uri="{FF2B5EF4-FFF2-40B4-BE49-F238E27FC236}">
                  <a16:creationId xmlns:a16="http://schemas.microsoft.com/office/drawing/2014/main" id="{546BE215-7E5D-BBB1-7F99-36EA61C72349}"/>
                </a:ext>
              </a:extLst>
            </p:cNvPr>
            <p:cNvSpPr/>
            <p:nvPr/>
          </p:nvSpPr>
          <p:spPr>
            <a:xfrm>
              <a:off x="684863" y="4309663"/>
              <a:ext cx="4670761" cy="2115612"/>
            </a:xfrm>
            <a:custGeom>
              <a:avLst/>
              <a:gdLst>
                <a:gd name="connsiteX0" fmla="*/ 0 w 4670761"/>
                <a:gd name="connsiteY0" fmla="*/ 0 h 1587600"/>
                <a:gd name="connsiteX1" fmla="*/ 4670761 w 4670761"/>
                <a:gd name="connsiteY1" fmla="*/ 0 h 1587600"/>
                <a:gd name="connsiteX2" fmla="*/ 4670761 w 4670761"/>
                <a:gd name="connsiteY2" fmla="*/ 1587600 h 1587600"/>
                <a:gd name="connsiteX3" fmla="*/ 0 w 4670761"/>
                <a:gd name="connsiteY3" fmla="*/ 1587600 h 1587600"/>
                <a:gd name="connsiteX4" fmla="*/ 0 w 4670761"/>
                <a:gd name="connsiteY4" fmla="*/ 0 h 15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761" h="1587600">
                  <a:moveTo>
                    <a:pt x="0" y="0"/>
                  </a:moveTo>
                  <a:lnTo>
                    <a:pt x="4670761" y="0"/>
                  </a:lnTo>
                  <a:lnTo>
                    <a:pt x="4670761" y="1587600"/>
                  </a:lnTo>
                  <a:lnTo>
                    <a:pt x="0" y="1587600"/>
                  </a:lnTo>
                  <a:lnTo>
                    <a:pt x="0" y="0"/>
                  </a:lnTo>
                  <a:close/>
                </a:path>
              </a:pathLst>
            </a:custGeom>
            <a:ln>
              <a:solidFill>
                <a:schemeClr val="accent1">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2503" tIns="365760" rIns="362503" bIns="182880" numCol="1" spcCol="1270" anchor="t" anchorCtr="0">
              <a:noAutofit/>
            </a:bodyPr>
            <a:lstStyle/>
            <a:p>
              <a:pPr marL="0" lvl="1" algn="l" defTabSz="1244600">
                <a:lnSpc>
                  <a:spcPct val="90000"/>
                </a:lnSpc>
                <a:spcBef>
                  <a:spcPct val="0"/>
                </a:spcBef>
                <a:spcAft>
                  <a:spcPct val="15000"/>
                </a:spcAft>
              </a:pPr>
              <a:r>
                <a:rPr lang="en-US" sz="1600" kern="1200" dirty="0"/>
                <a:t>No entity can distinguish the beacon output from a random value</a:t>
              </a:r>
            </a:p>
          </p:txBody>
        </p:sp>
        <p:sp>
          <p:nvSpPr>
            <p:cNvPr id="9" name="Freeform 8">
              <a:extLst>
                <a:ext uri="{FF2B5EF4-FFF2-40B4-BE49-F238E27FC236}">
                  <a16:creationId xmlns:a16="http://schemas.microsoft.com/office/drawing/2014/main" id="{EED24E81-CE9C-805F-2C15-7D11CC5848CC}"/>
                </a:ext>
              </a:extLst>
            </p:cNvPr>
            <p:cNvSpPr/>
            <p:nvPr/>
          </p:nvSpPr>
          <p:spPr>
            <a:xfrm>
              <a:off x="1218511" y="3896383"/>
              <a:ext cx="3766743" cy="826561"/>
            </a:xfrm>
            <a:custGeom>
              <a:avLst/>
              <a:gdLst>
                <a:gd name="connsiteX0" fmla="*/ 0 w 3269532"/>
                <a:gd name="connsiteY0" fmla="*/ 137763 h 826560"/>
                <a:gd name="connsiteX1" fmla="*/ 137763 w 3269532"/>
                <a:gd name="connsiteY1" fmla="*/ 0 h 826560"/>
                <a:gd name="connsiteX2" fmla="*/ 3131769 w 3269532"/>
                <a:gd name="connsiteY2" fmla="*/ 0 h 826560"/>
                <a:gd name="connsiteX3" fmla="*/ 3269532 w 3269532"/>
                <a:gd name="connsiteY3" fmla="*/ 137763 h 826560"/>
                <a:gd name="connsiteX4" fmla="*/ 3269532 w 3269532"/>
                <a:gd name="connsiteY4" fmla="*/ 688797 h 826560"/>
                <a:gd name="connsiteX5" fmla="*/ 3131769 w 3269532"/>
                <a:gd name="connsiteY5" fmla="*/ 826560 h 826560"/>
                <a:gd name="connsiteX6" fmla="*/ 137763 w 3269532"/>
                <a:gd name="connsiteY6" fmla="*/ 826560 h 826560"/>
                <a:gd name="connsiteX7" fmla="*/ 0 w 3269532"/>
                <a:gd name="connsiteY7" fmla="*/ 688797 h 826560"/>
                <a:gd name="connsiteX8" fmla="*/ 0 w 3269532"/>
                <a:gd name="connsiteY8" fmla="*/ 137763 h 8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9532" h="826560">
                  <a:moveTo>
                    <a:pt x="0" y="137763"/>
                  </a:moveTo>
                  <a:cubicBezTo>
                    <a:pt x="0" y="61679"/>
                    <a:pt x="61679" y="0"/>
                    <a:pt x="137763" y="0"/>
                  </a:cubicBezTo>
                  <a:lnTo>
                    <a:pt x="3131769" y="0"/>
                  </a:lnTo>
                  <a:cubicBezTo>
                    <a:pt x="3207853" y="0"/>
                    <a:pt x="3269532" y="61679"/>
                    <a:pt x="3269532" y="137763"/>
                  </a:cubicBezTo>
                  <a:lnTo>
                    <a:pt x="3269532" y="688797"/>
                  </a:lnTo>
                  <a:cubicBezTo>
                    <a:pt x="3269532" y="764881"/>
                    <a:pt x="3207853" y="826560"/>
                    <a:pt x="3131769" y="826560"/>
                  </a:cubicBezTo>
                  <a:lnTo>
                    <a:pt x="137763" y="826560"/>
                  </a:lnTo>
                  <a:cubicBezTo>
                    <a:pt x="61679" y="826560"/>
                    <a:pt x="0" y="764881"/>
                    <a:pt x="0" y="688797"/>
                  </a:cubicBezTo>
                  <a:lnTo>
                    <a:pt x="0" y="137763"/>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930" tIns="40349" rIns="163930" bIns="40349" numCol="1" spcCol="1270" anchor="ctr" anchorCtr="0">
              <a:noAutofit/>
            </a:bodyPr>
            <a:lstStyle/>
            <a:p>
              <a:pPr marL="0" lvl="0" indent="0" algn="ctr" defTabSz="1244600">
                <a:lnSpc>
                  <a:spcPct val="90000"/>
                </a:lnSpc>
                <a:spcBef>
                  <a:spcPct val="0"/>
                </a:spcBef>
                <a:spcAft>
                  <a:spcPct val="35000"/>
                </a:spcAft>
                <a:buNone/>
              </a:pPr>
              <a:r>
                <a:rPr lang="en-US" sz="2000" kern="1200" dirty="0">
                  <a:solidFill>
                    <a:schemeClr val="tx1"/>
                  </a:solidFill>
                </a:rPr>
                <a:t>Unpredictable</a:t>
              </a:r>
            </a:p>
          </p:txBody>
        </p:sp>
      </p:grpSp>
      <p:sp>
        <p:nvSpPr>
          <p:cNvPr id="13" name="Slide Number Placeholder 12">
            <a:extLst>
              <a:ext uri="{FF2B5EF4-FFF2-40B4-BE49-F238E27FC236}">
                <a16:creationId xmlns:a16="http://schemas.microsoft.com/office/drawing/2014/main" id="{118CA60C-5021-60A2-D8BB-77F2F59DAB13}"/>
              </a:ext>
            </a:extLst>
          </p:cNvPr>
          <p:cNvSpPr>
            <a:spLocks noGrp="1"/>
          </p:cNvSpPr>
          <p:nvPr>
            <p:ph type="sldNum" sz="quarter" idx="12"/>
          </p:nvPr>
        </p:nvSpPr>
        <p:spPr>
          <a:xfrm>
            <a:off x="9296400" y="6336792"/>
            <a:ext cx="2743200" cy="365125"/>
          </a:xfrm>
        </p:spPr>
        <p:txBody>
          <a:bodyPr/>
          <a:lstStyle/>
          <a:p>
            <a:fld id="{C3B1FDB0-F84F-A045-9252-79C8979CA824}" type="slidenum">
              <a:rPr lang="en-US" smtClean="0"/>
              <a:t>8</a:t>
            </a:fld>
            <a:endParaRPr lang="en-US" dirty="0"/>
          </a:p>
        </p:txBody>
      </p:sp>
    </p:spTree>
    <p:extLst>
      <p:ext uri="{BB962C8B-B14F-4D97-AF65-F5344CB8AC3E}">
        <p14:creationId xmlns:p14="http://schemas.microsoft.com/office/powerpoint/2010/main" val="281687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4906E-9DA8-6981-8F78-E5CB724BADEE}"/>
              </a:ext>
            </a:extLst>
          </p:cNvPr>
          <p:cNvSpPr>
            <a:spLocks noGrp="1"/>
          </p:cNvSpPr>
          <p:nvPr>
            <p:ph type="title"/>
          </p:nvPr>
        </p:nvSpPr>
        <p:spPr/>
        <p:txBody>
          <a:bodyPr/>
          <a:lstStyle/>
          <a:p>
            <a:r>
              <a:rPr lang="en-US" dirty="0"/>
              <a:t>State Machine Replication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FFB871-40BF-BD38-9DA4-68F33455C884}"/>
                  </a:ext>
                </a:extLst>
              </p:cNvPr>
              <p:cNvSpPr>
                <a:spLocks noGrp="1"/>
              </p:cNvSpPr>
              <p:nvPr>
                <p:ph idx="1"/>
              </p:nvPr>
            </p:nvSpPr>
            <p:spPr/>
            <p:txBody>
              <a:bodyPr/>
              <a:lstStyle/>
              <a:p>
                <a:pPr marL="0" indent="0" algn="ctr">
                  <a:buNone/>
                </a:pPr>
                <a:r>
                  <a:rPr lang="en-US" sz="3200" i="1" dirty="0"/>
                  <a:t>State Machine Replication is a distributed protocol between </a:t>
                </a:r>
                <a14:m>
                  <m:oMath xmlns:m="http://schemas.openxmlformats.org/officeDocument/2006/math">
                    <m:r>
                      <a:rPr lang="en-US" sz="3200" i="1" dirty="0" smtClean="0">
                        <a:latin typeface="Cambria Math" panose="02040503050406030204" pitchFamily="18" charset="0"/>
                      </a:rPr>
                      <m:t>𝑛</m:t>
                    </m:r>
                  </m:oMath>
                </a14:m>
                <a:r>
                  <a:rPr lang="en-US" sz="3200" i="1" dirty="0"/>
                  <a:t> servers and clients</a:t>
                </a:r>
              </a:p>
              <a:p>
                <a:pPr marL="0" indent="0">
                  <a:buNone/>
                </a:pPr>
                <a:endParaRPr lang="en-US" sz="2400" i="1" dirty="0"/>
              </a:p>
              <a:p>
                <a:r>
                  <a:rPr lang="en-US" sz="2400" dirty="0"/>
                  <a:t>It satisfies the following two properties:</a:t>
                </a:r>
              </a:p>
              <a:p>
                <a:pPr lvl="1"/>
                <a:r>
                  <a:rPr lang="en-US" sz="2000" b="1" dirty="0"/>
                  <a:t>Safety. </a:t>
                </a:r>
                <a:r>
                  <a:rPr lang="en-US" sz="2000" dirty="0"/>
                  <a:t>All honest servers agree on the same order of client requests</a:t>
                </a:r>
              </a:p>
              <a:p>
                <a:pPr lvl="1"/>
                <a:r>
                  <a:rPr lang="en-US" sz="2000" b="1" dirty="0"/>
                  <a:t>Liveness. </a:t>
                </a:r>
                <a:r>
                  <a:rPr lang="en-US" sz="2000" dirty="0"/>
                  <a:t>An honest client’s requests are eventually processed by the servers</a:t>
                </a:r>
              </a:p>
              <a:p>
                <a:r>
                  <a:rPr lang="en-US" sz="2400" dirty="0"/>
                  <a:t>In our works, we will realize SMR using hash-chains of blocks</a:t>
                </a:r>
                <a:endParaRPr lang="en-US" sz="2400" i="1" dirty="0"/>
              </a:p>
            </p:txBody>
          </p:sp>
        </mc:Choice>
        <mc:Fallback xmlns="">
          <p:sp>
            <p:nvSpPr>
              <p:cNvPr id="3" name="Content Placeholder 2">
                <a:extLst>
                  <a:ext uri="{FF2B5EF4-FFF2-40B4-BE49-F238E27FC236}">
                    <a16:creationId xmlns:a16="http://schemas.microsoft.com/office/drawing/2014/main" id="{5CFFB871-40BF-BD38-9DA4-68F33455C884}"/>
                  </a:ext>
                </a:extLst>
              </p:cNvPr>
              <p:cNvSpPr>
                <a:spLocks noGrp="1" noRot="1" noChangeAspect="1" noMove="1" noResize="1" noEditPoints="1" noAdjustHandles="1" noChangeArrowheads="1" noChangeShapeType="1" noTextEdit="1"/>
              </p:cNvSpPr>
              <p:nvPr>
                <p:ph idx="1"/>
              </p:nvPr>
            </p:nvSpPr>
            <p:spPr>
              <a:blipFill>
                <a:blip r:embed="rId2"/>
                <a:stretch>
                  <a:fillRect l="-812" t="-2801"/>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0BEFAF65-D491-EE36-F8DB-AE0853123A4B}"/>
              </a:ext>
            </a:extLst>
          </p:cNvPr>
          <p:cNvSpPr>
            <a:spLocks noGrp="1"/>
          </p:cNvSpPr>
          <p:nvPr>
            <p:ph type="sldNum" sz="quarter" idx="12"/>
          </p:nvPr>
        </p:nvSpPr>
        <p:spPr>
          <a:xfrm>
            <a:off x="9299448" y="6336792"/>
            <a:ext cx="2743200" cy="365125"/>
          </a:xfrm>
        </p:spPr>
        <p:txBody>
          <a:bodyPr/>
          <a:lstStyle/>
          <a:p>
            <a:fld id="{C3B1FDB0-F84F-A045-9252-79C8979CA824}" type="slidenum">
              <a:rPr lang="en-US" smtClean="0"/>
              <a:t>9</a:t>
            </a:fld>
            <a:endParaRPr lang="en-US" dirty="0"/>
          </a:p>
        </p:txBody>
      </p:sp>
    </p:spTree>
    <p:extLst>
      <p:ext uri="{BB962C8B-B14F-4D97-AF65-F5344CB8AC3E}">
        <p14:creationId xmlns:p14="http://schemas.microsoft.com/office/powerpoint/2010/main" val="128786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ags/tag10.xml><?xml version="1.0" encoding="utf-8"?>
<p:tagLst xmlns:a="http://schemas.openxmlformats.org/drawingml/2006/main" xmlns:r="http://schemas.openxmlformats.org/officeDocument/2006/relationships" xmlns:p="http://schemas.openxmlformats.org/presentationml/2006/main">
  <p:tag name="TIMING" val="|6.7|7.1|4.7|3|3.9|4.7|5.5|15.7"/>
</p:tagLst>
</file>

<file path=ppt/tags/tag11.xml><?xml version="1.0" encoding="utf-8"?>
<p:tagLst xmlns:a="http://schemas.openxmlformats.org/drawingml/2006/main" xmlns:r="http://schemas.openxmlformats.org/officeDocument/2006/relationships" xmlns:p="http://schemas.openxmlformats.org/presentationml/2006/main">
  <p:tag name="TIMING" val="|6.9|2.6|3.7|29.8|2.5|1.1|5.7"/>
</p:tagLst>
</file>

<file path=ppt/tags/tag12.xml><?xml version="1.0" encoding="utf-8"?>
<p:tagLst xmlns:a="http://schemas.openxmlformats.org/drawingml/2006/main" xmlns:r="http://schemas.openxmlformats.org/officeDocument/2006/relationships" xmlns:p="http://schemas.openxmlformats.org/presentationml/2006/main">
  <p:tag name="TIMING" val="|0.9|8.3|8.6"/>
</p:tagLst>
</file>

<file path=ppt/tags/tag2.xml><?xml version="1.0" encoding="utf-8"?>
<p:tagLst xmlns:a="http://schemas.openxmlformats.org/drawingml/2006/main" xmlns:r="http://schemas.openxmlformats.org/officeDocument/2006/relationships" xmlns:p="http://schemas.openxmlformats.org/presentationml/2006/main">
  <p:tag name="TIMING" val="|1.8"/>
</p:tagLst>
</file>

<file path=ppt/tags/tag3.xml><?xml version="1.0" encoding="utf-8"?>
<p:tagLst xmlns:a="http://schemas.openxmlformats.org/drawingml/2006/main" xmlns:r="http://schemas.openxmlformats.org/officeDocument/2006/relationships" xmlns:p="http://schemas.openxmlformats.org/presentationml/2006/main">
  <p:tag name="TIMING" val="|4.9|4.5|4.9|4.6|3.6|5.9|2.3"/>
</p:tagLst>
</file>

<file path=ppt/tags/tag4.xml><?xml version="1.0" encoding="utf-8"?>
<p:tagLst xmlns:a="http://schemas.openxmlformats.org/drawingml/2006/main" xmlns:r="http://schemas.openxmlformats.org/officeDocument/2006/relationships" xmlns:p="http://schemas.openxmlformats.org/presentationml/2006/main">
  <p:tag name="TIMING" val="|10.1"/>
</p:tagLst>
</file>

<file path=ppt/tags/tag5.xml><?xml version="1.0" encoding="utf-8"?>
<p:tagLst xmlns:a="http://schemas.openxmlformats.org/drawingml/2006/main" xmlns:r="http://schemas.openxmlformats.org/officeDocument/2006/relationships" xmlns:p="http://schemas.openxmlformats.org/presentationml/2006/main">
  <p:tag name="TIMING" val="|11.3|3.9|4.6|5.9|14.5|5.4|6.5"/>
</p:tagLst>
</file>

<file path=ppt/tags/tag6.xml><?xml version="1.0" encoding="utf-8"?>
<p:tagLst xmlns:a="http://schemas.openxmlformats.org/drawingml/2006/main" xmlns:r="http://schemas.openxmlformats.org/officeDocument/2006/relationships" xmlns:p="http://schemas.openxmlformats.org/presentationml/2006/main">
  <p:tag name="TIMING" val="|2.6|28.8|2.4|16.8"/>
</p:tagLst>
</file>

<file path=ppt/tags/tag7.xml><?xml version="1.0" encoding="utf-8"?>
<p:tagLst xmlns:a="http://schemas.openxmlformats.org/drawingml/2006/main" xmlns:r="http://schemas.openxmlformats.org/officeDocument/2006/relationships" xmlns:p="http://schemas.openxmlformats.org/presentationml/2006/main">
  <p:tag name="TIMING" val="|3.2|1.3|2.5|1.9|1.7|6.4|1.5"/>
</p:tagLst>
</file>

<file path=ppt/tags/tag8.xml><?xml version="1.0" encoding="utf-8"?>
<p:tagLst xmlns:a="http://schemas.openxmlformats.org/drawingml/2006/main" xmlns:r="http://schemas.openxmlformats.org/officeDocument/2006/relationships" xmlns:p="http://schemas.openxmlformats.org/presentationml/2006/main">
  <p:tag name="TIMING" val="|4.5|4.4|8.1"/>
</p:tagLst>
</file>

<file path=ppt/tags/tag9.xml><?xml version="1.0" encoding="utf-8"?>
<p:tagLst xmlns:a="http://schemas.openxmlformats.org/drawingml/2006/main" xmlns:r="http://schemas.openxmlformats.org/officeDocument/2006/relationships" xmlns:p="http://schemas.openxmlformats.org/presentationml/2006/main">
  <p:tag name="TIMING" val="|0.9|8.3|8.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3230</TotalTime>
  <Words>4231</Words>
  <Application>Microsoft Macintosh PowerPoint</Application>
  <PresentationFormat>Widescreen</PresentationFormat>
  <Paragraphs>653</Paragraphs>
  <Slides>52</Slides>
  <Notes>21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52</vt:i4>
      </vt:variant>
    </vt:vector>
  </HeadingPairs>
  <TitlesOfParts>
    <vt:vector size="63" baseType="lpstr">
      <vt:lpstr>-apple-system</vt:lpstr>
      <vt:lpstr>System Font Regular</vt:lpstr>
      <vt:lpstr>Arial</vt:lpstr>
      <vt:lpstr>Calibri</vt:lpstr>
      <vt:lpstr>Calibri Light</vt:lpstr>
      <vt:lpstr>Cambria Math</vt:lpstr>
      <vt:lpstr>Wingdings</vt:lpstr>
      <vt:lpstr>Office Theme</vt:lpstr>
      <vt:lpstr>1_Office Theme</vt:lpstr>
      <vt:lpstr>2_Office Theme</vt:lpstr>
      <vt:lpstr>3_Office Theme</vt:lpstr>
      <vt:lpstr>Reconfiguration-friendly Byzantine Fault-tolerant Distributed randomness</vt:lpstr>
      <vt:lpstr>Protocols for Randomness</vt:lpstr>
      <vt:lpstr>Applications</vt:lpstr>
      <vt:lpstr>Motivation</vt:lpstr>
      <vt:lpstr>Random beacon in practice</vt:lpstr>
      <vt:lpstr>Context</vt:lpstr>
      <vt:lpstr>Unpredictability of random beacon protocols</vt:lpstr>
      <vt:lpstr>Properties of random beacon protocols</vt:lpstr>
      <vt:lpstr>State Machine Replication</vt:lpstr>
      <vt:lpstr>Cryptographic Assumptions</vt:lpstr>
      <vt:lpstr>Network assumptions</vt:lpstr>
      <vt:lpstr>Adversary</vt:lpstr>
      <vt:lpstr>Challenges</vt:lpstr>
      <vt:lpstr>Challenges</vt:lpstr>
      <vt:lpstr>The landscape of random beacon protocols</vt:lpstr>
      <vt:lpstr>State Machine Replication</vt:lpstr>
      <vt:lpstr>Beacon Ingredients</vt:lpstr>
      <vt:lpstr>State of the art BFT-SMR</vt:lpstr>
      <vt:lpstr>State of the art BFT-SMR</vt:lpstr>
      <vt:lpstr>State of the art BFT-SMR</vt:lpstr>
      <vt:lpstr>Typical SMR protocols</vt:lpstr>
      <vt:lpstr>Typical SMR protocols</vt:lpstr>
      <vt:lpstr>Our (new) SMR protocols</vt:lpstr>
      <vt:lpstr>Our SMR Black boxed</vt:lpstr>
      <vt:lpstr>Our SMR Black boxed</vt:lpstr>
      <vt:lpstr>Our SMR Black boxed - Features</vt:lpstr>
      <vt:lpstr>Random Beacons</vt:lpstr>
      <vt:lpstr>Beacon Overview</vt:lpstr>
      <vt:lpstr>GRandPiper</vt:lpstr>
      <vt:lpstr>PowerPoint Presentation</vt:lpstr>
      <vt:lpstr>PowerPoint Presentation</vt:lpstr>
      <vt:lpstr>PowerPoint Presentation</vt:lpstr>
      <vt:lpstr>PowerPoint Presentation</vt:lpstr>
      <vt:lpstr>PowerPoint Presentation</vt:lpstr>
      <vt:lpstr>BRandPiper</vt:lpstr>
      <vt:lpstr>PowerPoint Presentation</vt:lpstr>
      <vt:lpstr>PowerPoint Presentation</vt:lpstr>
      <vt:lpstr>PowerPoint Presentation</vt:lpstr>
      <vt:lpstr>PowerPoint Presentation</vt:lpstr>
      <vt:lpstr>PowerPoint Presentation</vt:lpstr>
      <vt:lpstr>BRandPiper</vt:lpstr>
      <vt:lpstr>OptRand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OptRand</vt:lpstr>
      <vt:lpstr>Conclusion and Open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Reconfiguration-friendly Byzantine Fault-tolerant Distributed randomness</dc:title>
  <dc:creator>Bhat, Adithya</dc:creator>
  <cp:lastModifiedBy>Bhat, Adithya</cp:lastModifiedBy>
  <cp:revision>1</cp:revision>
  <dcterms:created xsi:type="dcterms:W3CDTF">2023-04-17T10:27:49Z</dcterms:created>
  <dcterms:modified xsi:type="dcterms:W3CDTF">2023-04-19T16:42:38Z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2023-04-17T10:51:42Z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bb79e757-e14b-4506-9441-3ac6bf525ce5</vt:lpwstr>
  </property>
  <property fmtid="{D5CDD505-2E9C-101B-9397-08002B2CF9AE}" pid="8" name="MSIP_Label_4044bd30-2ed7-4c9d-9d12-46200872a97b_ContentBits">
    <vt:lpwstr>0</vt:lpwstr>
  </property>
</Properties>
</file>